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98" r:id="rId6"/>
    <p:sldId id="329" r:id="rId7"/>
    <p:sldId id="268" r:id="rId8"/>
    <p:sldId id="297" r:id="rId9"/>
    <p:sldId id="303" r:id="rId10"/>
    <p:sldId id="327" r:id="rId11"/>
    <p:sldId id="328" r:id="rId12"/>
    <p:sldId id="326" r:id="rId13"/>
    <p:sldId id="331" r:id="rId14"/>
    <p:sldId id="302" r:id="rId15"/>
    <p:sldId id="332" r:id="rId16"/>
    <p:sldId id="262" r:id="rId17"/>
    <p:sldId id="286" r:id="rId18"/>
    <p:sldId id="292" r:id="rId19"/>
    <p:sldId id="265" r:id="rId20"/>
    <p:sldId id="336" r:id="rId21"/>
    <p:sldId id="308" r:id="rId22"/>
    <p:sldId id="338" r:id="rId23"/>
    <p:sldId id="310" r:id="rId24"/>
    <p:sldId id="340" r:id="rId25"/>
    <p:sldId id="311" r:id="rId26"/>
    <p:sldId id="341" r:id="rId27"/>
    <p:sldId id="342" r:id="rId28"/>
    <p:sldId id="337" r:id="rId29"/>
    <p:sldId id="333" r:id="rId30"/>
    <p:sldId id="350" r:id="rId31"/>
    <p:sldId id="351" r:id="rId32"/>
    <p:sldId id="355" r:id="rId33"/>
    <p:sldId id="352" r:id="rId34"/>
    <p:sldId id="348" r:id="rId35"/>
    <p:sldId id="353" r:id="rId36"/>
    <p:sldId id="354" r:id="rId37"/>
    <p:sldId id="281" r:id="rId38"/>
    <p:sldId id="301"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9B9EE-3DA4-42F7-94C0-474A3E2AFD03}" v="2590" dt="2024-02-28T16:47:38.85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899" autoAdjust="0"/>
  </p:normalViewPr>
  <p:slideViewPr>
    <p:cSldViewPr snapToGrid="0">
      <p:cViewPr varScale="1">
        <p:scale>
          <a:sx n="95" d="100"/>
          <a:sy n="95" d="100"/>
        </p:scale>
        <p:origin x="113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64023-BC8F-4CCD-9F87-A6AFB2EEB9D8}" type="doc">
      <dgm:prSet loTypeId="urn:microsoft.com/office/officeart/2005/8/layout/hierarchy4" loCatId="relationship" qsTypeId="urn:microsoft.com/office/officeart/2005/8/quickstyle/simple1" qsCatId="simple" csTypeId="urn:microsoft.com/office/officeart/2005/8/colors/accent6_2" csCatId="accent6" phldr="1"/>
      <dgm:spPr/>
      <dgm:t>
        <a:bodyPr/>
        <a:lstStyle/>
        <a:p>
          <a:endParaRPr lang="fr-CA"/>
        </a:p>
      </dgm:t>
    </dgm:pt>
    <dgm:pt modelId="{4EAC39A6-ACEE-446B-AD96-8C7E1B0BE162}">
      <dgm:prSet phldrT="[Texte]" custT="1"/>
      <dgm:spPr/>
      <dgm:t>
        <a:bodyPr/>
        <a:lstStyle/>
        <a:p>
          <a:r>
            <a:rPr lang="fr-CA" sz="2400" b="1" dirty="0"/>
            <a:t>Écosystème de la consigne</a:t>
          </a:r>
        </a:p>
      </dgm:t>
    </dgm:pt>
    <dgm:pt modelId="{5B0B3625-D7DA-4CBA-BCC5-CE77241602E9}" type="parTrans" cxnId="{BBE39CA6-BDCE-4077-B34E-D075B06B57C6}">
      <dgm:prSet/>
      <dgm:spPr/>
      <dgm:t>
        <a:bodyPr/>
        <a:lstStyle/>
        <a:p>
          <a:endParaRPr lang="fr-CA" sz="1800"/>
        </a:p>
      </dgm:t>
    </dgm:pt>
    <dgm:pt modelId="{E11D8352-038B-4875-A776-1EF0F4E30B1D}" type="sibTrans" cxnId="{BBE39CA6-BDCE-4077-B34E-D075B06B57C6}">
      <dgm:prSet/>
      <dgm:spPr/>
      <dgm:t>
        <a:bodyPr/>
        <a:lstStyle/>
        <a:p>
          <a:endParaRPr lang="fr-CA" sz="1800"/>
        </a:p>
      </dgm:t>
    </dgm:pt>
    <dgm:pt modelId="{B5FE65A0-4235-4507-A01F-14527B2E4487}">
      <dgm:prSet phldrT="[Texte]" custT="1"/>
      <dgm:spPr/>
      <dgm:t>
        <a:bodyPr/>
        <a:lstStyle/>
        <a:p>
          <a:r>
            <a:rPr lang="fr-CA" sz="1800" dirty="0"/>
            <a:t>2. Points de retour en vrac gérés par l'AQRCB</a:t>
          </a:r>
        </a:p>
      </dgm:t>
    </dgm:pt>
    <dgm:pt modelId="{AC33A673-D97E-44BC-957F-619810D84EEF}" type="parTrans" cxnId="{92C484B9-85F7-40A6-8726-2788BC62B05F}">
      <dgm:prSet custT="1"/>
      <dgm:spPr/>
      <dgm:t>
        <a:bodyPr/>
        <a:lstStyle/>
        <a:p>
          <a:endParaRPr lang="fr-CA" sz="1800"/>
        </a:p>
      </dgm:t>
    </dgm:pt>
    <dgm:pt modelId="{80BA6F79-30B3-4702-A202-097C8D16052C}" type="sibTrans" cxnId="{92C484B9-85F7-40A6-8726-2788BC62B05F}">
      <dgm:prSet/>
      <dgm:spPr/>
      <dgm:t>
        <a:bodyPr/>
        <a:lstStyle/>
        <a:p>
          <a:endParaRPr lang="fr-CA" sz="1800"/>
        </a:p>
      </dgm:t>
    </dgm:pt>
    <dgm:pt modelId="{E1B6AA85-B1C8-4E5D-B928-625DFC491C5C}">
      <dgm:prSet phldrT="[Texte]" custT="1"/>
      <dgm:spPr>
        <a:solidFill>
          <a:srgbClr val="002060"/>
        </a:solidFill>
      </dgm:spPr>
      <dgm:t>
        <a:bodyPr/>
        <a:lstStyle/>
        <a:p>
          <a:r>
            <a:rPr lang="fr-CA" sz="1800" dirty="0"/>
            <a:t>4. Points de retour – détaillant &gt; 375 m</a:t>
          </a:r>
          <a:r>
            <a:rPr lang="fr-CA" sz="1800" baseline="30000" dirty="0"/>
            <a:t>2</a:t>
          </a:r>
          <a:endParaRPr lang="fr-CA" sz="1800" dirty="0"/>
        </a:p>
      </dgm:t>
    </dgm:pt>
    <dgm:pt modelId="{8E84A07E-ED3A-4BF1-9A5F-18F63E7FB652}" type="parTrans" cxnId="{39318B38-D22E-4D5F-BC8F-FE7D111C26EE}">
      <dgm:prSet custT="1"/>
      <dgm:spPr/>
      <dgm:t>
        <a:bodyPr/>
        <a:lstStyle/>
        <a:p>
          <a:endParaRPr lang="fr-CA" sz="1800"/>
        </a:p>
      </dgm:t>
    </dgm:pt>
    <dgm:pt modelId="{D55EE038-1B01-4304-A1BA-C15A3C14223F}" type="sibTrans" cxnId="{39318B38-D22E-4D5F-BC8F-FE7D111C26EE}">
      <dgm:prSet/>
      <dgm:spPr/>
      <dgm:t>
        <a:bodyPr/>
        <a:lstStyle/>
        <a:p>
          <a:endParaRPr lang="fr-CA" sz="1800"/>
        </a:p>
      </dgm:t>
    </dgm:pt>
    <dgm:pt modelId="{D81293E9-9242-470D-92E5-265657DF8E79}">
      <dgm:prSet phldrT="[Texte]" custT="1"/>
      <dgm:spPr/>
      <dgm:t>
        <a:bodyPr/>
        <a:lstStyle/>
        <a:p>
          <a:r>
            <a:rPr lang="fr-CA" sz="1800" dirty="0"/>
            <a:t>1. Points</a:t>
          </a:r>
        </a:p>
        <a:p>
          <a:r>
            <a:rPr lang="fr-CA" sz="1800" dirty="0"/>
            <a:t> de retour gérés par l'AQRCB</a:t>
          </a:r>
        </a:p>
      </dgm:t>
    </dgm:pt>
    <dgm:pt modelId="{6A060670-7FAA-4590-8214-916E5AB4CFE6}" type="sibTrans" cxnId="{07BC4D24-CB16-46BC-94F1-97C4B8ADA682}">
      <dgm:prSet/>
      <dgm:spPr/>
      <dgm:t>
        <a:bodyPr/>
        <a:lstStyle/>
        <a:p>
          <a:endParaRPr lang="fr-CA" sz="1800"/>
        </a:p>
      </dgm:t>
    </dgm:pt>
    <dgm:pt modelId="{496AD3E3-F9C7-430B-A3AD-079D251D0E59}" type="parTrans" cxnId="{07BC4D24-CB16-46BC-94F1-97C4B8ADA682}">
      <dgm:prSet custT="1"/>
      <dgm:spPr/>
      <dgm:t>
        <a:bodyPr/>
        <a:lstStyle/>
        <a:p>
          <a:endParaRPr lang="fr-CA" sz="1800"/>
        </a:p>
      </dgm:t>
    </dgm:pt>
    <dgm:pt modelId="{A88C6E1F-B36A-449D-BE77-64A6999B649E}">
      <dgm:prSet phldrT="[Texte]" custT="1"/>
      <dgm:spPr>
        <a:solidFill>
          <a:srgbClr val="002060"/>
        </a:solidFill>
      </dgm:spPr>
      <dgm:t>
        <a:bodyPr/>
        <a:lstStyle/>
        <a:p>
          <a:r>
            <a:rPr lang="fr-CA" sz="1800" dirty="0"/>
            <a:t>3. Points de retour commun aux détaillants &gt; 375 m</a:t>
          </a:r>
          <a:r>
            <a:rPr lang="fr-CA" sz="1800" baseline="30000" dirty="0"/>
            <a:t>2</a:t>
          </a:r>
        </a:p>
      </dgm:t>
    </dgm:pt>
    <dgm:pt modelId="{3E21AD91-6E48-4ECA-8506-75B30D3F1C72}" type="parTrans" cxnId="{1AF1EEC4-3C65-4BE3-9D65-D1C2E685E0CA}">
      <dgm:prSet/>
      <dgm:spPr/>
      <dgm:t>
        <a:bodyPr/>
        <a:lstStyle/>
        <a:p>
          <a:endParaRPr lang="fr-CA"/>
        </a:p>
      </dgm:t>
    </dgm:pt>
    <dgm:pt modelId="{64E93CB2-8992-4818-901E-99D741509952}" type="sibTrans" cxnId="{1AF1EEC4-3C65-4BE3-9D65-D1C2E685E0CA}">
      <dgm:prSet/>
      <dgm:spPr/>
      <dgm:t>
        <a:bodyPr/>
        <a:lstStyle/>
        <a:p>
          <a:endParaRPr lang="fr-CA"/>
        </a:p>
      </dgm:t>
    </dgm:pt>
    <dgm:pt modelId="{97EC9A44-9A68-4AF3-8290-3A999F441490}" type="pres">
      <dgm:prSet presAssocID="{5DA64023-BC8F-4CCD-9F87-A6AFB2EEB9D8}" presName="Name0" presStyleCnt="0">
        <dgm:presLayoutVars>
          <dgm:chPref val="1"/>
          <dgm:dir/>
          <dgm:animOne val="branch"/>
          <dgm:animLvl val="lvl"/>
          <dgm:resizeHandles/>
        </dgm:presLayoutVars>
      </dgm:prSet>
      <dgm:spPr/>
    </dgm:pt>
    <dgm:pt modelId="{3286005B-3816-443C-8CBE-3E4B2F340DAE}" type="pres">
      <dgm:prSet presAssocID="{4EAC39A6-ACEE-446B-AD96-8C7E1B0BE162}" presName="vertOne" presStyleCnt="0"/>
      <dgm:spPr/>
    </dgm:pt>
    <dgm:pt modelId="{FD7FCF8E-355A-4330-B6F3-1BBE23A83CE8}" type="pres">
      <dgm:prSet presAssocID="{4EAC39A6-ACEE-446B-AD96-8C7E1B0BE162}" presName="txOne" presStyleLbl="node0" presStyleIdx="0" presStyleCnt="1" custScaleY="61170">
        <dgm:presLayoutVars>
          <dgm:chPref val="3"/>
        </dgm:presLayoutVars>
      </dgm:prSet>
      <dgm:spPr/>
    </dgm:pt>
    <dgm:pt modelId="{91AFA1F6-B4C4-4429-9984-C0E48D45A272}" type="pres">
      <dgm:prSet presAssocID="{4EAC39A6-ACEE-446B-AD96-8C7E1B0BE162}" presName="parTransOne" presStyleCnt="0"/>
      <dgm:spPr/>
    </dgm:pt>
    <dgm:pt modelId="{8F86696F-870E-4DF5-9BA7-008227BDB0A2}" type="pres">
      <dgm:prSet presAssocID="{4EAC39A6-ACEE-446B-AD96-8C7E1B0BE162}" presName="horzOne" presStyleCnt="0"/>
      <dgm:spPr/>
    </dgm:pt>
    <dgm:pt modelId="{922E2B37-1FDE-4815-9BFC-232E3BC5C43B}" type="pres">
      <dgm:prSet presAssocID="{D81293E9-9242-470D-92E5-265657DF8E79}" presName="vertTwo" presStyleCnt="0"/>
      <dgm:spPr/>
    </dgm:pt>
    <dgm:pt modelId="{1C46CF0C-A182-442D-AD63-E5876062DF77}" type="pres">
      <dgm:prSet presAssocID="{D81293E9-9242-470D-92E5-265657DF8E79}" presName="txTwo" presStyleLbl="node2" presStyleIdx="0" presStyleCnt="4">
        <dgm:presLayoutVars>
          <dgm:chPref val="3"/>
        </dgm:presLayoutVars>
      </dgm:prSet>
      <dgm:spPr/>
    </dgm:pt>
    <dgm:pt modelId="{EB4D5403-B950-4B4E-BFE2-497D7FB9AC58}" type="pres">
      <dgm:prSet presAssocID="{D81293E9-9242-470D-92E5-265657DF8E79}" presName="horzTwo" presStyleCnt="0"/>
      <dgm:spPr/>
    </dgm:pt>
    <dgm:pt modelId="{B24E266F-3F3D-4A05-844A-FB3248826FE7}" type="pres">
      <dgm:prSet presAssocID="{6A060670-7FAA-4590-8214-916E5AB4CFE6}" presName="sibSpaceTwo" presStyleCnt="0"/>
      <dgm:spPr/>
    </dgm:pt>
    <dgm:pt modelId="{AFED6D06-F6AB-4529-9032-040E0D24AF13}" type="pres">
      <dgm:prSet presAssocID="{B5FE65A0-4235-4507-A01F-14527B2E4487}" presName="vertTwo" presStyleCnt="0"/>
      <dgm:spPr/>
    </dgm:pt>
    <dgm:pt modelId="{EC2C9D94-D2F6-49A7-A4BB-78EC5158CF17}" type="pres">
      <dgm:prSet presAssocID="{B5FE65A0-4235-4507-A01F-14527B2E4487}" presName="txTwo" presStyleLbl="node2" presStyleIdx="1" presStyleCnt="4">
        <dgm:presLayoutVars>
          <dgm:chPref val="3"/>
        </dgm:presLayoutVars>
      </dgm:prSet>
      <dgm:spPr/>
    </dgm:pt>
    <dgm:pt modelId="{B224E477-B9CC-4A6C-8C4C-1C0F4E3C968A}" type="pres">
      <dgm:prSet presAssocID="{B5FE65A0-4235-4507-A01F-14527B2E4487}" presName="horzTwo" presStyleCnt="0"/>
      <dgm:spPr/>
    </dgm:pt>
    <dgm:pt modelId="{E3FA435E-20C3-4501-9DAA-8439335B1143}" type="pres">
      <dgm:prSet presAssocID="{80BA6F79-30B3-4702-A202-097C8D16052C}" presName="sibSpaceTwo" presStyleCnt="0"/>
      <dgm:spPr/>
    </dgm:pt>
    <dgm:pt modelId="{5E231014-AC76-4EEC-9B35-811555BD0E1C}" type="pres">
      <dgm:prSet presAssocID="{A88C6E1F-B36A-449D-BE77-64A6999B649E}" presName="vertTwo" presStyleCnt="0"/>
      <dgm:spPr/>
    </dgm:pt>
    <dgm:pt modelId="{4AEB934F-2DF5-4C70-9AB6-D3818E9F5907}" type="pres">
      <dgm:prSet presAssocID="{A88C6E1F-B36A-449D-BE77-64A6999B649E}" presName="txTwo" presStyleLbl="node2" presStyleIdx="2" presStyleCnt="4">
        <dgm:presLayoutVars>
          <dgm:chPref val="3"/>
        </dgm:presLayoutVars>
      </dgm:prSet>
      <dgm:spPr/>
    </dgm:pt>
    <dgm:pt modelId="{EDA3A7BD-A88F-4B2C-B887-76A7A25920EC}" type="pres">
      <dgm:prSet presAssocID="{A88C6E1F-B36A-449D-BE77-64A6999B649E}" presName="horzTwo" presStyleCnt="0"/>
      <dgm:spPr/>
    </dgm:pt>
    <dgm:pt modelId="{FC4B989F-1E74-4029-8609-46759E80235C}" type="pres">
      <dgm:prSet presAssocID="{64E93CB2-8992-4818-901E-99D741509952}" presName="sibSpaceTwo" presStyleCnt="0"/>
      <dgm:spPr/>
    </dgm:pt>
    <dgm:pt modelId="{7453F00B-6559-4898-AB19-35EEE6C745B0}" type="pres">
      <dgm:prSet presAssocID="{E1B6AA85-B1C8-4E5D-B928-625DFC491C5C}" presName="vertTwo" presStyleCnt="0"/>
      <dgm:spPr/>
    </dgm:pt>
    <dgm:pt modelId="{EEC61CF5-F71F-4302-AC51-8CA7774669DB}" type="pres">
      <dgm:prSet presAssocID="{E1B6AA85-B1C8-4E5D-B928-625DFC491C5C}" presName="txTwo" presStyleLbl="node2" presStyleIdx="3" presStyleCnt="4">
        <dgm:presLayoutVars>
          <dgm:chPref val="3"/>
        </dgm:presLayoutVars>
      </dgm:prSet>
      <dgm:spPr/>
    </dgm:pt>
    <dgm:pt modelId="{D5CE5EDD-333F-452A-A677-9D8A69B4BA47}" type="pres">
      <dgm:prSet presAssocID="{E1B6AA85-B1C8-4E5D-B928-625DFC491C5C}" presName="horzTwo" presStyleCnt="0"/>
      <dgm:spPr/>
    </dgm:pt>
  </dgm:ptLst>
  <dgm:cxnLst>
    <dgm:cxn modelId="{64935800-9160-4CC7-BDD5-289750A326D8}" type="presOf" srcId="{E1B6AA85-B1C8-4E5D-B928-625DFC491C5C}" destId="{EEC61CF5-F71F-4302-AC51-8CA7774669DB}" srcOrd="0" destOrd="0" presId="urn:microsoft.com/office/officeart/2005/8/layout/hierarchy4"/>
    <dgm:cxn modelId="{B8A0E519-2734-4931-9B18-065B487A1CE6}" type="presOf" srcId="{4EAC39A6-ACEE-446B-AD96-8C7E1B0BE162}" destId="{FD7FCF8E-355A-4330-B6F3-1BBE23A83CE8}" srcOrd="0" destOrd="0" presId="urn:microsoft.com/office/officeart/2005/8/layout/hierarchy4"/>
    <dgm:cxn modelId="{07BC4D24-CB16-46BC-94F1-97C4B8ADA682}" srcId="{4EAC39A6-ACEE-446B-AD96-8C7E1B0BE162}" destId="{D81293E9-9242-470D-92E5-265657DF8E79}" srcOrd="0" destOrd="0" parTransId="{496AD3E3-F9C7-430B-A3AD-079D251D0E59}" sibTransId="{6A060670-7FAA-4590-8214-916E5AB4CFE6}"/>
    <dgm:cxn modelId="{936E3B30-7EF4-4039-AB8D-8AFFC3670B49}" type="presOf" srcId="{B5FE65A0-4235-4507-A01F-14527B2E4487}" destId="{EC2C9D94-D2F6-49A7-A4BB-78EC5158CF17}" srcOrd="0" destOrd="0" presId="urn:microsoft.com/office/officeart/2005/8/layout/hierarchy4"/>
    <dgm:cxn modelId="{39318B38-D22E-4D5F-BC8F-FE7D111C26EE}" srcId="{4EAC39A6-ACEE-446B-AD96-8C7E1B0BE162}" destId="{E1B6AA85-B1C8-4E5D-B928-625DFC491C5C}" srcOrd="3" destOrd="0" parTransId="{8E84A07E-ED3A-4BF1-9A5F-18F63E7FB652}" sibTransId="{D55EE038-1B01-4304-A1BA-C15A3C14223F}"/>
    <dgm:cxn modelId="{A182724A-29A9-48EB-96D7-1952B0B38ACC}" type="presOf" srcId="{D81293E9-9242-470D-92E5-265657DF8E79}" destId="{1C46CF0C-A182-442D-AD63-E5876062DF77}" srcOrd="0" destOrd="0" presId="urn:microsoft.com/office/officeart/2005/8/layout/hierarchy4"/>
    <dgm:cxn modelId="{BBE39CA6-BDCE-4077-B34E-D075B06B57C6}" srcId="{5DA64023-BC8F-4CCD-9F87-A6AFB2EEB9D8}" destId="{4EAC39A6-ACEE-446B-AD96-8C7E1B0BE162}" srcOrd="0" destOrd="0" parTransId="{5B0B3625-D7DA-4CBA-BCC5-CE77241602E9}" sibTransId="{E11D8352-038B-4875-A776-1EF0F4E30B1D}"/>
    <dgm:cxn modelId="{DB2EDBB1-6350-45C1-BDA5-6D1C67FECC9B}" type="presOf" srcId="{A88C6E1F-B36A-449D-BE77-64A6999B649E}" destId="{4AEB934F-2DF5-4C70-9AB6-D3818E9F5907}" srcOrd="0" destOrd="0" presId="urn:microsoft.com/office/officeart/2005/8/layout/hierarchy4"/>
    <dgm:cxn modelId="{A3E034B5-6601-4914-A82C-35543C43D87D}" type="presOf" srcId="{5DA64023-BC8F-4CCD-9F87-A6AFB2EEB9D8}" destId="{97EC9A44-9A68-4AF3-8290-3A999F441490}" srcOrd="0" destOrd="0" presId="urn:microsoft.com/office/officeart/2005/8/layout/hierarchy4"/>
    <dgm:cxn modelId="{92C484B9-85F7-40A6-8726-2788BC62B05F}" srcId="{4EAC39A6-ACEE-446B-AD96-8C7E1B0BE162}" destId="{B5FE65A0-4235-4507-A01F-14527B2E4487}" srcOrd="1" destOrd="0" parTransId="{AC33A673-D97E-44BC-957F-619810D84EEF}" sibTransId="{80BA6F79-30B3-4702-A202-097C8D16052C}"/>
    <dgm:cxn modelId="{1AF1EEC4-3C65-4BE3-9D65-D1C2E685E0CA}" srcId="{4EAC39A6-ACEE-446B-AD96-8C7E1B0BE162}" destId="{A88C6E1F-B36A-449D-BE77-64A6999B649E}" srcOrd="2" destOrd="0" parTransId="{3E21AD91-6E48-4ECA-8506-75B30D3F1C72}" sibTransId="{64E93CB2-8992-4818-901E-99D741509952}"/>
    <dgm:cxn modelId="{E28DE4A3-A174-49AA-9D29-8A510941495B}" type="presParOf" srcId="{97EC9A44-9A68-4AF3-8290-3A999F441490}" destId="{3286005B-3816-443C-8CBE-3E4B2F340DAE}" srcOrd="0" destOrd="0" presId="urn:microsoft.com/office/officeart/2005/8/layout/hierarchy4"/>
    <dgm:cxn modelId="{5156255E-E760-41DC-8271-D01A772F8269}" type="presParOf" srcId="{3286005B-3816-443C-8CBE-3E4B2F340DAE}" destId="{FD7FCF8E-355A-4330-B6F3-1BBE23A83CE8}" srcOrd="0" destOrd="0" presId="urn:microsoft.com/office/officeart/2005/8/layout/hierarchy4"/>
    <dgm:cxn modelId="{624FACF8-211F-4685-9390-16B37EA67F7E}" type="presParOf" srcId="{3286005B-3816-443C-8CBE-3E4B2F340DAE}" destId="{91AFA1F6-B4C4-4429-9984-C0E48D45A272}" srcOrd="1" destOrd="0" presId="urn:microsoft.com/office/officeart/2005/8/layout/hierarchy4"/>
    <dgm:cxn modelId="{FE0C1DED-55B9-44C8-8E9D-0B301205640A}" type="presParOf" srcId="{3286005B-3816-443C-8CBE-3E4B2F340DAE}" destId="{8F86696F-870E-4DF5-9BA7-008227BDB0A2}" srcOrd="2" destOrd="0" presId="urn:microsoft.com/office/officeart/2005/8/layout/hierarchy4"/>
    <dgm:cxn modelId="{1C2959FD-2511-4165-8081-F4E7ED3E338F}" type="presParOf" srcId="{8F86696F-870E-4DF5-9BA7-008227BDB0A2}" destId="{922E2B37-1FDE-4815-9BFC-232E3BC5C43B}" srcOrd="0" destOrd="0" presId="urn:microsoft.com/office/officeart/2005/8/layout/hierarchy4"/>
    <dgm:cxn modelId="{8A64C6D6-71C6-416C-BD10-344AB8DF40B1}" type="presParOf" srcId="{922E2B37-1FDE-4815-9BFC-232E3BC5C43B}" destId="{1C46CF0C-A182-442D-AD63-E5876062DF77}" srcOrd="0" destOrd="0" presId="urn:microsoft.com/office/officeart/2005/8/layout/hierarchy4"/>
    <dgm:cxn modelId="{A6FFE6A3-78B9-478C-8BCA-7DC8D95DB9A3}" type="presParOf" srcId="{922E2B37-1FDE-4815-9BFC-232E3BC5C43B}" destId="{EB4D5403-B950-4B4E-BFE2-497D7FB9AC58}" srcOrd="1" destOrd="0" presId="urn:microsoft.com/office/officeart/2005/8/layout/hierarchy4"/>
    <dgm:cxn modelId="{C16CCE90-E514-45A1-AB1E-A365DA8F45C9}" type="presParOf" srcId="{8F86696F-870E-4DF5-9BA7-008227BDB0A2}" destId="{B24E266F-3F3D-4A05-844A-FB3248826FE7}" srcOrd="1" destOrd="0" presId="urn:microsoft.com/office/officeart/2005/8/layout/hierarchy4"/>
    <dgm:cxn modelId="{FEF4019D-2AFD-459B-8038-FEE172604AC6}" type="presParOf" srcId="{8F86696F-870E-4DF5-9BA7-008227BDB0A2}" destId="{AFED6D06-F6AB-4529-9032-040E0D24AF13}" srcOrd="2" destOrd="0" presId="urn:microsoft.com/office/officeart/2005/8/layout/hierarchy4"/>
    <dgm:cxn modelId="{1FB38822-CC56-4078-99EA-0C6DEC6D0811}" type="presParOf" srcId="{AFED6D06-F6AB-4529-9032-040E0D24AF13}" destId="{EC2C9D94-D2F6-49A7-A4BB-78EC5158CF17}" srcOrd="0" destOrd="0" presId="urn:microsoft.com/office/officeart/2005/8/layout/hierarchy4"/>
    <dgm:cxn modelId="{6293479C-389E-4854-9E6A-AA268D51FF7D}" type="presParOf" srcId="{AFED6D06-F6AB-4529-9032-040E0D24AF13}" destId="{B224E477-B9CC-4A6C-8C4C-1C0F4E3C968A}" srcOrd="1" destOrd="0" presId="urn:microsoft.com/office/officeart/2005/8/layout/hierarchy4"/>
    <dgm:cxn modelId="{CB4E28DB-AED6-4123-9C1B-27CF8CE6E348}" type="presParOf" srcId="{8F86696F-870E-4DF5-9BA7-008227BDB0A2}" destId="{E3FA435E-20C3-4501-9DAA-8439335B1143}" srcOrd="3" destOrd="0" presId="urn:microsoft.com/office/officeart/2005/8/layout/hierarchy4"/>
    <dgm:cxn modelId="{43713F07-6B3C-418F-90E7-B5877B5EE245}" type="presParOf" srcId="{8F86696F-870E-4DF5-9BA7-008227BDB0A2}" destId="{5E231014-AC76-4EEC-9B35-811555BD0E1C}" srcOrd="4" destOrd="0" presId="urn:microsoft.com/office/officeart/2005/8/layout/hierarchy4"/>
    <dgm:cxn modelId="{D37AB5F5-259E-42A2-A135-9C9F80732526}" type="presParOf" srcId="{5E231014-AC76-4EEC-9B35-811555BD0E1C}" destId="{4AEB934F-2DF5-4C70-9AB6-D3818E9F5907}" srcOrd="0" destOrd="0" presId="urn:microsoft.com/office/officeart/2005/8/layout/hierarchy4"/>
    <dgm:cxn modelId="{E992A533-5395-4CE2-A678-097DBAA563D3}" type="presParOf" srcId="{5E231014-AC76-4EEC-9B35-811555BD0E1C}" destId="{EDA3A7BD-A88F-4B2C-B887-76A7A25920EC}" srcOrd="1" destOrd="0" presId="urn:microsoft.com/office/officeart/2005/8/layout/hierarchy4"/>
    <dgm:cxn modelId="{296D55FF-3E83-4DD4-89DA-047205E22C8A}" type="presParOf" srcId="{8F86696F-870E-4DF5-9BA7-008227BDB0A2}" destId="{FC4B989F-1E74-4029-8609-46759E80235C}" srcOrd="5" destOrd="0" presId="urn:microsoft.com/office/officeart/2005/8/layout/hierarchy4"/>
    <dgm:cxn modelId="{BEDF998D-BB46-4144-89FF-E6C4E0E06930}" type="presParOf" srcId="{8F86696F-870E-4DF5-9BA7-008227BDB0A2}" destId="{7453F00B-6559-4898-AB19-35EEE6C745B0}" srcOrd="6" destOrd="0" presId="urn:microsoft.com/office/officeart/2005/8/layout/hierarchy4"/>
    <dgm:cxn modelId="{C56EE4A0-417C-4EBF-AA10-80A8A22D3D95}" type="presParOf" srcId="{7453F00B-6559-4898-AB19-35EEE6C745B0}" destId="{EEC61CF5-F71F-4302-AC51-8CA7774669DB}" srcOrd="0" destOrd="0" presId="urn:microsoft.com/office/officeart/2005/8/layout/hierarchy4"/>
    <dgm:cxn modelId="{5D2C1031-CE80-4F06-A530-1311C3004DC8}" type="presParOf" srcId="{7453F00B-6559-4898-AB19-35EEE6C745B0}" destId="{D5CE5EDD-333F-452A-A677-9D8A69B4BA47}"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C3A46-F69C-4CA3-8C5B-93434D6DC0D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8CE459D5-4E8B-41EB-874A-9E193C943EC7}">
      <dgm:prSet custT="1"/>
      <dgm:spPr>
        <a:solidFill>
          <a:schemeClr val="accent1">
            <a:lumMod val="50000"/>
          </a:schemeClr>
        </a:solidFill>
      </dgm:spPr>
      <dgm:t>
        <a:bodyPr/>
        <a:lstStyle/>
        <a:p>
          <a:r>
            <a:rPr lang="fr-CA" sz="1600" b="1" dirty="0"/>
            <a:t>LA PRIORITÉ POUR LA SUITE </a:t>
          </a:r>
          <a:endParaRPr lang="en-US" sz="1600" dirty="0"/>
        </a:p>
      </dgm:t>
    </dgm:pt>
    <dgm:pt modelId="{000EE0B2-E4C1-4839-9930-1485F74E6615}" type="parTrans" cxnId="{47412E88-F5D8-4258-9D7C-476824FA56AD}">
      <dgm:prSet/>
      <dgm:spPr/>
      <dgm:t>
        <a:bodyPr/>
        <a:lstStyle/>
        <a:p>
          <a:endParaRPr lang="en-US" sz="2000"/>
        </a:p>
      </dgm:t>
    </dgm:pt>
    <dgm:pt modelId="{457B6506-C907-472E-8DFD-4011B16EB3D8}" type="sibTrans" cxnId="{47412E88-F5D8-4258-9D7C-476824FA56AD}">
      <dgm:prSet/>
      <dgm:spPr/>
      <dgm:t>
        <a:bodyPr/>
        <a:lstStyle/>
        <a:p>
          <a:endParaRPr lang="en-US" sz="2000"/>
        </a:p>
      </dgm:t>
    </dgm:pt>
    <dgm:pt modelId="{B246D85E-1C02-41A2-B719-8035E1A37373}">
      <dgm:prSet custT="1"/>
      <dgm:spPr>
        <a:solidFill>
          <a:schemeClr val="accent1">
            <a:lumMod val="75000"/>
          </a:schemeClr>
        </a:solidFill>
      </dgm:spPr>
      <dgm:t>
        <a:bodyPr/>
        <a:lstStyle/>
        <a:p>
          <a:r>
            <a:rPr lang="fr-CA" sz="1600" b="1" dirty="0"/>
            <a:t>Finaliser le portrait des solutions de reprise des détaillants pour vous indiquer où mettre votre énergie dans les prochains mois : </a:t>
          </a:r>
          <a:endParaRPr lang="en-US" sz="1600" dirty="0"/>
        </a:p>
      </dgm:t>
    </dgm:pt>
    <dgm:pt modelId="{C048DDAF-A2E0-4651-8849-5C996E26ED24}" type="parTrans" cxnId="{38FE4901-BB1A-45A7-8325-83696F87BDD5}">
      <dgm:prSet/>
      <dgm:spPr/>
      <dgm:t>
        <a:bodyPr/>
        <a:lstStyle/>
        <a:p>
          <a:endParaRPr lang="en-US" sz="2000"/>
        </a:p>
      </dgm:t>
    </dgm:pt>
    <dgm:pt modelId="{94D4177C-D844-4F36-BCF8-D8678168C605}" type="sibTrans" cxnId="{38FE4901-BB1A-45A7-8325-83696F87BDD5}">
      <dgm:prSet/>
      <dgm:spPr/>
      <dgm:t>
        <a:bodyPr/>
        <a:lstStyle/>
        <a:p>
          <a:endParaRPr lang="en-US" sz="2000"/>
        </a:p>
      </dgm:t>
    </dgm:pt>
    <dgm:pt modelId="{C4FC404A-665A-49A2-9881-36D1413CCB66}">
      <dgm:prSet custT="1"/>
      <dgm:spPr/>
      <dgm:t>
        <a:bodyPr/>
        <a:lstStyle/>
        <a:p>
          <a:r>
            <a:rPr lang="fr-CA" sz="1600" b="1" dirty="0"/>
            <a:t>Me regrouper avec l’AQRCB (comment) ?</a:t>
          </a:r>
          <a:endParaRPr lang="en-US" sz="1600" b="1" dirty="0"/>
        </a:p>
      </dgm:t>
    </dgm:pt>
    <dgm:pt modelId="{F3678510-192C-4DB4-910A-10B8BC1538BD}" type="parTrans" cxnId="{7B89D39A-06F6-4990-BE53-56F8ED971C52}">
      <dgm:prSet/>
      <dgm:spPr/>
      <dgm:t>
        <a:bodyPr/>
        <a:lstStyle/>
        <a:p>
          <a:endParaRPr lang="en-US" sz="2000"/>
        </a:p>
      </dgm:t>
    </dgm:pt>
    <dgm:pt modelId="{BF45933F-1D0D-4ECC-BEB6-699401BB862A}" type="sibTrans" cxnId="{7B89D39A-06F6-4990-BE53-56F8ED971C52}">
      <dgm:prSet/>
      <dgm:spPr/>
      <dgm:t>
        <a:bodyPr/>
        <a:lstStyle/>
        <a:p>
          <a:endParaRPr lang="en-US" sz="2000"/>
        </a:p>
      </dgm:t>
    </dgm:pt>
    <dgm:pt modelId="{55877D43-A3CF-4B4E-99C2-FB2CA463E0A9}">
      <dgm:prSet custT="1"/>
      <dgm:spPr/>
      <dgm:t>
        <a:bodyPr/>
        <a:lstStyle/>
        <a:p>
          <a:r>
            <a:rPr lang="fr-CA" sz="1600" b="1" dirty="0"/>
            <a:t>Parler aux OBNL? </a:t>
          </a:r>
          <a:endParaRPr lang="en-US" sz="1600" b="1" dirty="0"/>
        </a:p>
      </dgm:t>
    </dgm:pt>
    <dgm:pt modelId="{6BB0ACB8-F516-4EC3-9921-B6AB7DE8C40A}" type="parTrans" cxnId="{F636089B-8AAA-4E72-B85D-40C1DE575119}">
      <dgm:prSet/>
      <dgm:spPr/>
      <dgm:t>
        <a:bodyPr/>
        <a:lstStyle/>
        <a:p>
          <a:endParaRPr lang="en-US" sz="2000"/>
        </a:p>
      </dgm:t>
    </dgm:pt>
    <dgm:pt modelId="{540F66EE-85C4-4B19-8D89-1EE3BCCEB172}" type="sibTrans" cxnId="{F636089B-8AAA-4E72-B85D-40C1DE575119}">
      <dgm:prSet/>
      <dgm:spPr/>
      <dgm:t>
        <a:bodyPr/>
        <a:lstStyle/>
        <a:p>
          <a:endParaRPr lang="en-US" sz="2000"/>
        </a:p>
      </dgm:t>
    </dgm:pt>
    <dgm:pt modelId="{73D81592-D850-4064-83B4-27EBBC4D5049}">
      <dgm:prSet custT="1"/>
      <dgm:spPr/>
      <dgm:t>
        <a:bodyPr/>
        <a:lstStyle/>
        <a:p>
          <a:r>
            <a:rPr lang="fr-CA" sz="1600" b="1" dirty="0"/>
            <a:t>Parler à mes voisins? </a:t>
          </a:r>
          <a:endParaRPr lang="en-US" sz="1600" b="1" dirty="0"/>
        </a:p>
      </dgm:t>
    </dgm:pt>
    <dgm:pt modelId="{090E399C-437A-472D-8982-7DEBC357F859}" type="parTrans" cxnId="{1B3226A0-7C24-4FEA-AED3-D2C35CE346F9}">
      <dgm:prSet/>
      <dgm:spPr/>
      <dgm:t>
        <a:bodyPr/>
        <a:lstStyle/>
        <a:p>
          <a:endParaRPr lang="en-US" sz="2000"/>
        </a:p>
      </dgm:t>
    </dgm:pt>
    <dgm:pt modelId="{FD796872-4AA3-48DB-A4E0-8BBE0FBCB3B4}" type="sibTrans" cxnId="{1B3226A0-7C24-4FEA-AED3-D2C35CE346F9}">
      <dgm:prSet/>
      <dgm:spPr/>
      <dgm:t>
        <a:bodyPr/>
        <a:lstStyle/>
        <a:p>
          <a:endParaRPr lang="en-US" sz="2000"/>
        </a:p>
      </dgm:t>
    </dgm:pt>
    <dgm:pt modelId="{E0312F2F-1803-4096-B8B6-165E6967383D}">
      <dgm:prSet custT="1"/>
      <dgm:spPr/>
      <dgm:t>
        <a:bodyPr/>
        <a:lstStyle/>
        <a:p>
          <a:r>
            <a:rPr lang="fr-CA" sz="1600" b="1"/>
            <a:t>M'équiper? </a:t>
          </a:r>
          <a:endParaRPr lang="en-US" sz="1600" b="1"/>
        </a:p>
      </dgm:t>
    </dgm:pt>
    <dgm:pt modelId="{205A2D40-6A30-45D5-8C26-3ADC94D7A869}" type="parTrans" cxnId="{398D9581-A369-4E56-B051-F123080F3E2F}">
      <dgm:prSet/>
      <dgm:spPr/>
      <dgm:t>
        <a:bodyPr/>
        <a:lstStyle/>
        <a:p>
          <a:endParaRPr lang="en-US" sz="2000"/>
        </a:p>
      </dgm:t>
    </dgm:pt>
    <dgm:pt modelId="{5F088EBC-3525-4ADF-B2FB-59361B06DFBF}" type="sibTrans" cxnId="{398D9581-A369-4E56-B051-F123080F3E2F}">
      <dgm:prSet/>
      <dgm:spPr/>
      <dgm:t>
        <a:bodyPr/>
        <a:lstStyle/>
        <a:p>
          <a:endParaRPr lang="en-US" sz="2000"/>
        </a:p>
      </dgm:t>
    </dgm:pt>
    <dgm:pt modelId="{1682AF7E-9CBF-484E-AB3D-76EABBC0C04C}" type="pres">
      <dgm:prSet presAssocID="{796C3A46-F69C-4CA3-8C5B-93434D6DC0DC}" presName="Name0" presStyleCnt="0">
        <dgm:presLayoutVars>
          <dgm:dir/>
          <dgm:animLvl val="lvl"/>
          <dgm:resizeHandles val="exact"/>
        </dgm:presLayoutVars>
      </dgm:prSet>
      <dgm:spPr/>
    </dgm:pt>
    <dgm:pt modelId="{A913802B-0E9D-42A8-9CAA-DA0ED7EC97C8}" type="pres">
      <dgm:prSet presAssocID="{B246D85E-1C02-41A2-B719-8035E1A37373}" presName="boxAndChildren" presStyleCnt="0"/>
      <dgm:spPr/>
    </dgm:pt>
    <dgm:pt modelId="{FF6DEC71-6876-4EB6-9142-D982E1C424C1}" type="pres">
      <dgm:prSet presAssocID="{B246D85E-1C02-41A2-B719-8035E1A37373}" presName="parentTextBox" presStyleLbl="node1" presStyleIdx="0" presStyleCnt="2"/>
      <dgm:spPr/>
    </dgm:pt>
    <dgm:pt modelId="{4723E6D8-291D-4085-9183-A5467068647C}" type="pres">
      <dgm:prSet presAssocID="{B246D85E-1C02-41A2-B719-8035E1A37373}" presName="entireBox" presStyleLbl="node1" presStyleIdx="0" presStyleCnt="2"/>
      <dgm:spPr/>
    </dgm:pt>
    <dgm:pt modelId="{E284FCA3-2E71-46B1-8EE0-BCD173BF81EA}" type="pres">
      <dgm:prSet presAssocID="{B246D85E-1C02-41A2-B719-8035E1A37373}" presName="descendantBox" presStyleCnt="0"/>
      <dgm:spPr/>
    </dgm:pt>
    <dgm:pt modelId="{7D08066E-F3B1-4722-AC5F-A0716E11CEC3}" type="pres">
      <dgm:prSet presAssocID="{C4FC404A-665A-49A2-9881-36D1413CCB66}" presName="childTextBox" presStyleLbl="fgAccFollowNode1" presStyleIdx="0" presStyleCnt="4">
        <dgm:presLayoutVars>
          <dgm:bulletEnabled val="1"/>
        </dgm:presLayoutVars>
      </dgm:prSet>
      <dgm:spPr/>
    </dgm:pt>
    <dgm:pt modelId="{51003DC8-C66B-4C39-8404-53E20B6D0A01}" type="pres">
      <dgm:prSet presAssocID="{55877D43-A3CF-4B4E-99C2-FB2CA463E0A9}" presName="childTextBox" presStyleLbl="fgAccFollowNode1" presStyleIdx="1" presStyleCnt="4">
        <dgm:presLayoutVars>
          <dgm:bulletEnabled val="1"/>
        </dgm:presLayoutVars>
      </dgm:prSet>
      <dgm:spPr/>
    </dgm:pt>
    <dgm:pt modelId="{F4733801-9680-4CD8-A3A1-27E382923A75}" type="pres">
      <dgm:prSet presAssocID="{73D81592-D850-4064-83B4-27EBBC4D5049}" presName="childTextBox" presStyleLbl="fgAccFollowNode1" presStyleIdx="2" presStyleCnt="4">
        <dgm:presLayoutVars>
          <dgm:bulletEnabled val="1"/>
        </dgm:presLayoutVars>
      </dgm:prSet>
      <dgm:spPr/>
    </dgm:pt>
    <dgm:pt modelId="{51213C58-8EC9-469E-8AC7-A2BBB324179B}" type="pres">
      <dgm:prSet presAssocID="{E0312F2F-1803-4096-B8B6-165E6967383D}" presName="childTextBox" presStyleLbl="fgAccFollowNode1" presStyleIdx="3" presStyleCnt="4">
        <dgm:presLayoutVars>
          <dgm:bulletEnabled val="1"/>
        </dgm:presLayoutVars>
      </dgm:prSet>
      <dgm:spPr/>
    </dgm:pt>
    <dgm:pt modelId="{2DC48C97-BEA2-4F47-9F91-95F213E2CB35}" type="pres">
      <dgm:prSet presAssocID="{457B6506-C907-472E-8DFD-4011B16EB3D8}" presName="sp" presStyleCnt="0"/>
      <dgm:spPr/>
    </dgm:pt>
    <dgm:pt modelId="{FA7D3B10-7388-42D1-8177-B315777EC616}" type="pres">
      <dgm:prSet presAssocID="{8CE459D5-4E8B-41EB-874A-9E193C943EC7}" presName="arrowAndChildren" presStyleCnt="0"/>
      <dgm:spPr/>
    </dgm:pt>
    <dgm:pt modelId="{15B722A7-ABDC-4E13-9C1A-B7C7A6CFABDA}" type="pres">
      <dgm:prSet presAssocID="{8CE459D5-4E8B-41EB-874A-9E193C943EC7}" presName="parentTextArrow" presStyleLbl="node1" presStyleIdx="1" presStyleCnt="2" custScaleY="61490" custLinFactNeighborX="-370" custLinFactNeighborY="238"/>
      <dgm:spPr/>
    </dgm:pt>
  </dgm:ptLst>
  <dgm:cxnLst>
    <dgm:cxn modelId="{38FE4901-BB1A-45A7-8325-83696F87BDD5}" srcId="{796C3A46-F69C-4CA3-8C5B-93434D6DC0DC}" destId="{B246D85E-1C02-41A2-B719-8035E1A37373}" srcOrd="1" destOrd="0" parTransId="{C048DDAF-A2E0-4651-8849-5C996E26ED24}" sibTransId="{94D4177C-D844-4F36-BCF8-D8678168C605}"/>
    <dgm:cxn modelId="{70615405-39EF-4205-96E6-C6CB2DCFEDA8}" type="presOf" srcId="{B246D85E-1C02-41A2-B719-8035E1A37373}" destId="{FF6DEC71-6876-4EB6-9142-D982E1C424C1}" srcOrd="0" destOrd="0" presId="urn:microsoft.com/office/officeart/2005/8/layout/process4"/>
    <dgm:cxn modelId="{1BAAA525-3853-4543-8F9E-7FE7BBBD3A0F}" type="presOf" srcId="{B246D85E-1C02-41A2-B719-8035E1A37373}" destId="{4723E6D8-291D-4085-9183-A5467068647C}" srcOrd="1" destOrd="0" presId="urn:microsoft.com/office/officeart/2005/8/layout/process4"/>
    <dgm:cxn modelId="{398D9581-A369-4E56-B051-F123080F3E2F}" srcId="{B246D85E-1C02-41A2-B719-8035E1A37373}" destId="{E0312F2F-1803-4096-B8B6-165E6967383D}" srcOrd="3" destOrd="0" parTransId="{205A2D40-6A30-45D5-8C26-3ADC94D7A869}" sibTransId="{5F088EBC-3525-4ADF-B2FB-59361B06DFBF}"/>
    <dgm:cxn modelId="{47412E88-F5D8-4258-9D7C-476824FA56AD}" srcId="{796C3A46-F69C-4CA3-8C5B-93434D6DC0DC}" destId="{8CE459D5-4E8B-41EB-874A-9E193C943EC7}" srcOrd="0" destOrd="0" parTransId="{000EE0B2-E4C1-4839-9930-1485F74E6615}" sibTransId="{457B6506-C907-472E-8DFD-4011B16EB3D8}"/>
    <dgm:cxn modelId="{4D1B8C89-7F50-4C5D-912B-A4F6CC19FD88}" type="presOf" srcId="{C4FC404A-665A-49A2-9881-36D1413CCB66}" destId="{7D08066E-F3B1-4722-AC5F-A0716E11CEC3}" srcOrd="0" destOrd="0" presId="urn:microsoft.com/office/officeart/2005/8/layout/process4"/>
    <dgm:cxn modelId="{2C678F90-8B15-4FA9-927F-C45A2C36E090}" type="presOf" srcId="{8CE459D5-4E8B-41EB-874A-9E193C943EC7}" destId="{15B722A7-ABDC-4E13-9C1A-B7C7A6CFABDA}" srcOrd="0" destOrd="0" presId="urn:microsoft.com/office/officeart/2005/8/layout/process4"/>
    <dgm:cxn modelId="{7B89D39A-06F6-4990-BE53-56F8ED971C52}" srcId="{B246D85E-1C02-41A2-B719-8035E1A37373}" destId="{C4FC404A-665A-49A2-9881-36D1413CCB66}" srcOrd="0" destOrd="0" parTransId="{F3678510-192C-4DB4-910A-10B8BC1538BD}" sibTransId="{BF45933F-1D0D-4ECC-BEB6-699401BB862A}"/>
    <dgm:cxn modelId="{F636089B-8AAA-4E72-B85D-40C1DE575119}" srcId="{B246D85E-1C02-41A2-B719-8035E1A37373}" destId="{55877D43-A3CF-4B4E-99C2-FB2CA463E0A9}" srcOrd="1" destOrd="0" parTransId="{6BB0ACB8-F516-4EC3-9921-B6AB7DE8C40A}" sibTransId="{540F66EE-85C4-4B19-8D89-1EE3BCCEB172}"/>
    <dgm:cxn modelId="{50010A9C-0FAE-45A1-8483-1AB316245791}" type="presOf" srcId="{E0312F2F-1803-4096-B8B6-165E6967383D}" destId="{51213C58-8EC9-469E-8AC7-A2BBB324179B}" srcOrd="0" destOrd="0" presId="urn:microsoft.com/office/officeart/2005/8/layout/process4"/>
    <dgm:cxn modelId="{1B3226A0-7C24-4FEA-AED3-D2C35CE346F9}" srcId="{B246D85E-1C02-41A2-B719-8035E1A37373}" destId="{73D81592-D850-4064-83B4-27EBBC4D5049}" srcOrd="2" destOrd="0" parTransId="{090E399C-437A-472D-8982-7DEBC357F859}" sibTransId="{FD796872-4AA3-48DB-A4E0-8BBE0FBCB3B4}"/>
    <dgm:cxn modelId="{C60F66AD-3431-4548-8F88-B3E64E2A01CE}" type="presOf" srcId="{55877D43-A3CF-4B4E-99C2-FB2CA463E0A9}" destId="{51003DC8-C66B-4C39-8404-53E20B6D0A01}" srcOrd="0" destOrd="0" presId="urn:microsoft.com/office/officeart/2005/8/layout/process4"/>
    <dgm:cxn modelId="{8A49D2CE-EE9E-40FC-B710-B3D485839151}" type="presOf" srcId="{73D81592-D850-4064-83B4-27EBBC4D5049}" destId="{F4733801-9680-4CD8-A3A1-27E382923A75}" srcOrd="0" destOrd="0" presId="urn:microsoft.com/office/officeart/2005/8/layout/process4"/>
    <dgm:cxn modelId="{D5DED2F9-1000-4B3F-B554-6C54DFD545AF}" type="presOf" srcId="{796C3A46-F69C-4CA3-8C5B-93434D6DC0DC}" destId="{1682AF7E-9CBF-484E-AB3D-76EABBC0C04C}" srcOrd="0" destOrd="0" presId="urn:microsoft.com/office/officeart/2005/8/layout/process4"/>
    <dgm:cxn modelId="{3ADEF46A-FE0C-4326-9C25-5FCA66E7772E}" type="presParOf" srcId="{1682AF7E-9CBF-484E-AB3D-76EABBC0C04C}" destId="{A913802B-0E9D-42A8-9CAA-DA0ED7EC97C8}" srcOrd="0" destOrd="0" presId="urn:microsoft.com/office/officeart/2005/8/layout/process4"/>
    <dgm:cxn modelId="{8DAFE1CE-F1CE-4688-BFBE-5FB58845BD2B}" type="presParOf" srcId="{A913802B-0E9D-42A8-9CAA-DA0ED7EC97C8}" destId="{FF6DEC71-6876-4EB6-9142-D982E1C424C1}" srcOrd="0" destOrd="0" presId="urn:microsoft.com/office/officeart/2005/8/layout/process4"/>
    <dgm:cxn modelId="{2920F302-03FE-4A41-BA12-40001BA6B1D8}" type="presParOf" srcId="{A913802B-0E9D-42A8-9CAA-DA0ED7EC97C8}" destId="{4723E6D8-291D-4085-9183-A5467068647C}" srcOrd="1" destOrd="0" presId="urn:microsoft.com/office/officeart/2005/8/layout/process4"/>
    <dgm:cxn modelId="{E0FD3004-EC4B-4184-8951-CF2004947DB8}" type="presParOf" srcId="{A913802B-0E9D-42A8-9CAA-DA0ED7EC97C8}" destId="{E284FCA3-2E71-46B1-8EE0-BCD173BF81EA}" srcOrd="2" destOrd="0" presId="urn:microsoft.com/office/officeart/2005/8/layout/process4"/>
    <dgm:cxn modelId="{1AF75749-4387-4DC3-BE98-23B08705AB49}" type="presParOf" srcId="{E284FCA3-2E71-46B1-8EE0-BCD173BF81EA}" destId="{7D08066E-F3B1-4722-AC5F-A0716E11CEC3}" srcOrd="0" destOrd="0" presId="urn:microsoft.com/office/officeart/2005/8/layout/process4"/>
    <dgm:cxn modelId="{81B4E02C-9F20-41D1-821C-0506EA4072A8}" type="presParOf" srcId="{E284FCA3-2E71-46B1-8EE0-BCD173BF81EA}" destId="{51003DC8-C66B-4C39-8404-53E20B6D0A01}" srcOrd="1" destOrd="0" presId="urn:microsoft.com/office/officeart/2005/8/layout/process4"/>
    <dgm:cxn modelId="{5DC777BE-7B5C-444B-B4E6-7B34F5D539B4}" type="presParOf" srcId="{E284FCA3-2E71-46B1-8EE0-BCD173BF81EA}" destId="{F4733801-9680-4CD8-A3A1-27E382923A75}" srcOrd="2" destOrd="0" presId="urn:microsoft.com/office/officeart/2005/8/layout/process4"/>
    <dgm:cxn modelId="{290107E8-AF1A-4A3D-B7E0-C6D837C1DAC5}" type="presParOf" srcId="{E284FCA3-2E71-46B1-8EE0-BCD173BF81EA}" destId="{51213C58-8EC9-469E-8AC7-A2BBB324179B}" srcOrd="3" destOrd="0" presId="urn:microsoft.com/office/officeart/2005/8/layout/process4"/>
    <dgm:cxn modelId="{4F60B1AA-0ED7-4ADA-A9AF-D4C46A98C73E}" type="presParOf" srcId="{1682AF7E-9CBF-484E-AB3D-76EABBC0C04C}" destId="{2DC48C97-BEA2-4F47-9F91-95F213E2CB35}" srcOrd="1" destOrd="0" presId="urn:microsoft.com/office/officeart/2005/8/layout/process4"/>
    <dgm:cxn modelId="{4D255A9C-4A42-4DCA-9433-C1C0831D8692}" type="presParOf" srcId="{1682AF7E-9CBF-484E-AB3D-76EABBC0C04C}" destId="{FA7D3B10-7388-42D1-8177-B315777EC616}" srcOrd="2" destOrd="0" presId="urn:microsoft.com/office/officeart/2005/8/layout/process4"/>
    <dgm:cxn modelId="{41DF2E27-3E7C-4168-BB9B-F1F620212F2B}" type="presParOf" srcId="{FA7D3B10-7388-42D1-8177-B315777EC616}" destId="{15B722A7-ABDC-4E13-9C1A-B7C7A6CFABD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FCF8E-355A-4330-B6F3-1BBE23A83CE8}">
      <dsp:nvSpPr>
        <dsp:cNvPr id="0" name=""/>
        <dsp:cNvSpPr/>
      </dsp:nvSpPr>
      <dsp:spPr>
        <a:xfrm>
          <a:off x="1713" y="963"/>
          <a:ext cx="10596686" cy="131634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dirty="0"/>
            <a:t>Écosystème de la consigne</a:t>
          </a:r>
        </a:p>
      </dsp:txBody>
      <dsp:txXfrm>
        <a:off x="40268" y="39518"/>
        <a:ext cx="10519576" cy="1239239"/>
      </dsp:txXfrm>
    </dsp:sp>
    <dsp:sp modelId="{1C46CF0C-A182-442D-AD63-E5876062DF77}">
      <dsp:nvSpPr>
        <dsp:cNvPr id="0" name=""/>
        <dsp:cNvSpPr/>
      </dsp:nvSpPr>
      <dsp:spPr>
        <a:xfrm>
          <a:off x="1713" y="1652955"/>
          <a:ext cx="2492165" cy="21519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1. Points</a:t>
          </a:r>
        </a:p>
        <a:p>
          <a:pPr marL="0" lvl="0" indent="0" algn="ctr" defTabSz="800100">
            <a:lnSpc>
              <a:spcPct val="90000"/>
            </a:lnSpc>
            <a:spcBef>
              <a:spcPct val="0"/>
            </a:spcBef>
            <a:spcAft>
              <a:spcPct val="35000"/>
            </a:spcAft>
            <a:buNone/>
          </a:pPr>
          <a:r>
            <a:rPr lang="fr-CA" sz="1800" kern="1200" dirty="0"/>
            <a:t> de retour gérés par l'AQRCB</a:t>
          </a:r>
        </a:p>
      </dsp:txBody>
      <dsp:txXfrm>
        <a:off x="64742" y="1715984"/>
        <a:ext cx="2366107" cy="2025895"/>
      </dsp:txXfrm>
    </dsp:sp>
    <dsp:sp modelId="{EC2C9D94-D2F6-49A7-A4BB-78EC5158CF17}">
      <dsp:nvSpPr>
        <dsp:cNvPr id="0" name=""/>
        <dsp:cNvSpPr/>
      </dsp:nvSpPr>
      <dsp:spPr>
        <a:xfrm>
          <a:off x="2703220" y="1652955"/>
          <a:ext cx="2492165" cy="215195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2. Points de retour en vrac gérés par l'AQRCB</a:t>
          </a:r>
        </a:p>
      </dsp:txBody>
      <dsp:txXfrm>
        <a:off x="2766249" y="1715984"/>
        <a:ext cx="2366107" cy="2025895"/>
      </dsp:txXfrm>
    </dsp:sp>
    <dsp:sp modelId="{4AEB934F-2DF5-4C70-9AB6-D3818E9F5907}">
      <dsp:nvSpPr>
        <dsp:cNvPr id="0" name=""/>
        <dsp:cNvSpPr/>
      </dsp:nvSpPr>
      <dsp:spPr>
        <a:xfrm>
          <a:off x="5404727" y="1652955"/>
          <a:ext cx="2492165" cy="215195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3. Points de retour commun aux détaillants &gt; 375 m</a:t>
          </a:r>
          <a:r>
            <a:rPr lang="fr-CA" sz="1800" kern="1200" baseline="30000" dirty="0"/>
            <a:t>2</a:t>
          </a:r>
        </a:p>
      </dsp:txBody>
      <dsp:txXfrm>
        <a:off x="5467756" y="1715984"/>
        <a:ext cx="2366107" cy="2025895"/>
      </dsp:txXfrm>
    </dsp:sp>
    <dsp:sp modelId="{EEC61CF5-F71F-4302-AC51-8CA7774669DB}">
      <dsp:nvSpPr>
        <dsp:cNvPr id="0" name=""/>
        <dsp:cNvSpPr/>
      </dsp:nvSpPr>
      <dsp:spPr>
        <a:xfrm>
          <a:off x="8106234" y="1652955"/>
          <a:ext cx="2492165" cy="215195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4. Points de retour – détaillant &gt; 375 m</a:t>
          </a:r>
          <a:r>
            <a:rPr lang="fr-CA" sz="1800" kern="1200" baseline="30000" dirty="0"/>
            <a:t>2</a:t>
          </a:r>
          <a:endParaRPr lang="fr-CA" sz="1800" kern="1200" dirty="0"/>
        </a:p>
      </dsp:txBody>
      <dsp:txXfrm>
        <a:off x="8169263" y="1715984"/>
        <a:ext cx="2366107" cy="2025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3E6D8-291D-4085-9183-A5467068647C}">
      <dsp:nvSpPr>
        <dsp:cNvPr id="0" name=""/>
        <dsp:cNvSpPr/>
      </dsp:nvSpPr>
      <dsp:spPr>
        <a:xfrm>
          <a:off x="0" y="1466890"/>
          <a:ext cx="7233282" cy="157493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A" sz="1600" b="1" kern="1200" dirty="0"/>
            <a:t>Finaliser le portrait des solutions de reprise des détaillants pour vous indiquer où mettre votre énergie dans les prochains mois : </a:t>
          </a:r>
          <a:endParaRPr lang="en-US" sz="1600" kern="1200" dirty="0"/>
        </a:p>
      </dsp:txBody>
      <dsp:txXfrm>
        <a:off x="0" y="1466890"/>
        <a:ext cx="7233282" cy="850466"/>
      </dsp:txXfrm>
    </dsp:sp>
    <dsp:sp modelId="{7D08066E-F3B1-4722-AC5F-A0716E11CEC3}">
      <dsp:nvSpPr>
        <dsp:cNvPr id="0" name=""/>
        <dsp:cNvSpPr/>
      </dsp:nvSpPr>
      <dsp:spPr>
        <a:xfrm>
          <a:off x="0" y="2285857"/>
          <a:ext cx="1808320" cy="7244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t>Me regrouper avec l’AQRCB (comment) ?</a:t>
          </a:r>
          <a:endParaRPr lang="en-US" sz="1600" b="1" kern="1200" dirty="0"/>
        </a:p>
      </dsp:txBody>
      <dsp:txXfrm>
        <a:off x="0" y="2285857"/>
        <a:ext cx="1808320" cy="724471"/>
      </dsp:txXfrm>
    </dsp:sp>
    <dsp:sp modelId="{51003DC8-C66B-4C39-8404-53E20B6D0A01}">
      <dsp:nvSpPr>
        <dsp:cNvPr id="0" name=""/>
        <dsp:cNvSpPr/>
      </dsp:nvSpPr>
      <dsp:spPr>
        <a:xfrm>
          <a:off x="1808320" y="2285857"/>
          <a:ext cx="1808320" cy="7244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t>Parler aux OBNL? </a:t>
          </a:r>
          <a:endParaRPr lang="en-US" sz="1600" b="1" kern="1200" dirty="0"/>
        </a:p>
      </dsp:txBody>
      <dsp:txXfrm>
        <a:off x="1808320" y="2285857"/>
        <a:ext cx="1808320" cy="724471"/>
      </dsp:txXfrm>
    </dsp:sp>
    <dsp:sp modelId="{F4733801-9680-4CD8-A3A1-27E382923A75}">
      <dsp:nvSpPr>
        <dsp:cNvPr id="0" name=""/>
        <dsp:cNvSpPr/>
      </dsp:nvSpPr>
      <dsp:spPr>
        <a:xfrm>
          <a:off x="3616641" y="2285857"/>
          <a:ext cx="1808320" cy="7244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t>Parler à mes voisins? </a:t>
          </a:r>
          <a:endParaRPr lang="en-US" sz="1600" b="1" kern="1200" dirty="0"/>
        </a:p>
      </dsp:txBody>
      <dsp:txXfrm>
        <a:off x="3616641" y="2285857"/>
        <a:ext cx="1808320" cy="724471"/>
      </dsp:txXfrm>
    </dsp:sp>
    <dsp:sp modelId="{51213C58-8EC9-469E-8AC7-A2BBB324179B}">
      <dsp:nvSpPr>
        <dsp:cNvPr id="0" name=""/>
        <dsp:cNvSpPr/>
      </dsp:nvSpPr>
      <dsp:spPr>
        <a:xfrm>
          <a:off x="5424961" y="2285857"/>
          <a:ext cx="1808320" cy="7244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fr-CA" sz="1600" b="1" kern="1200"/>
            <a:t>M'équiper? </a:t>
          </a:r>
          <a:endParaRPr lang="en-US" sz="1600" b="1" kern="1200"/>
        </a:p>
      </dsp:txBody>
      <dsp:txXfrm>
        <a:off x="5424961" y="2285857"/>
        <a:ext cx="1808320" cy="724471"/>
      </dsp:txXfrm>
    </dsp:sp>
    <dsp:sp modelId="{15B722A7-ABDC-4E13-9C1A-B7C7A6CFABDA}">
      <dsp:nvSpPr>
        <dsp:cNvPr id="0" name=""/>
        <dsp:cNvSpPr/>
      </dsp:nvSpPr>
      <dsp:spPr>
        <a:xfrm rot="10800000">
          <a:off x="0" y="6835"/>
          <a:ext cx="7233282" cy="1489443"/>
        </a:xfrm>
        <a:prstGeom prst="upArrowCallou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CA" sz="1600" b="1" kern="1200" dirty="0"/>
            <a:t>LA PRIORITÉ POUR LA SUITE </a:t>
          </a:r>
          <a:endParaRPr lang="en-US" sz="1600" kern="1200" dirty="0"/>
        </a:p>
      </dsp:txBody>
      <dsp:txXfrm rot="10800000">
        <a:off x="0" y="6835"/>
        <a:ext cx="7233282" cy="9677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504A1-ADA9-43E4-8F92-04FABAC59056}" type="datetimeFigureOut">
              <a:rPr lang="fr-CA" smtClean="0"/>
              <a:t>2024-03-01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EF7BBF-07F7-460C-8D37-445F7F2FDFAC}" type="slidenum">
              <a:rPr lang="fr-CA" smtClean="0"/>
              <a:t>‹N°›</a:t>
            </a:fld>
            <a:endParaRPr lang="fr-CA"/>
          </a:p>
        </p:txBody>
      </p:sp>
    </p:spTree>
    <p:extLst>
      <p:ext uri="{BB962C8B-B14F-4D97-AF65-F5344CB8AC3E}">
        <p14:creationId xmlns:p14="http://schemas.microsoft.com/office/powerpoint/2010/main" val="10628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Arial" panose="020B0604020202020204" pitchFamily="34" charset="0"/>
                <a:cs typeface="Arial" panose="020B0604020202020204" pitchFamily="34" charset="0"/>
              </a:rPr>
              <a:t>Lorsque possible, elles seront répondues directement dans le chat. Sinon, nous tenterons de répondre au plus grand nombre à la fin de la rencontre. Lorsque nous n’avons pas de précision de la part de l’AQRCB, organisme désigné pour représenter les producteurs de boissons visées par la consigne, nous vous le dirons.</a:t>
            </a:r>
          </a:p>
          <a:p>
            <a:endParaRPr lang="fr-CA" dirty="0"/>
          </a:p>
        </p:txBody>
      </p:sp>
      <p:sp>
        <p:nvSpPr>
          <p:cNvPr id="4" name="Espace réservé du numéro de diapositive 3"/>
          <p:cNvSpPr>
            <a:spLocks noGrp="1"/>
          </p:cNvSpPr>
          <p:nvPr>
            <p:ph type="sldNum" sz="quarter" idx="5"/>
          </p:nvPr>
        </p:nvSpPr>
        <p:spPr/>
        <p:txBody>
          <a:bodyPr/>
          <a:lstStyle/>
          <a:p>
            <a:fld id="{97EF7BBF-07F7-460C-8D37-445F7F2FDFAC}" type="slidenum">
              <a:rPr lang="fr-CA" smtClean="0"/>
              <a:t>2</a:t>
            </a:fld>
            <a:endParaRPr lang="fr-CA"/>
          </a:p>
        </p:txBody>
      </p:sp>
    </p:spTree>
    <p:extLst>
      <p:ext uri="{BB962C8B-B14F-4D97-AF65-F5344CB8AC3E}">
        <p14:creationId xmlns:p14="http://schemas.microsoft.com/office/powerpoint/2010/main" val="295638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MICHEL</a:t>
            </a:r>
          </a:p>
        </p:txBody>
      </p:sp>
      <p:sp>
        <p:nvSpPr>
          <p:cNvPr id="4" name="Espace réservé du numéro de diapositive 3"/>
          <p:cNvSpPr>
            <a:spLocks noGrp="1"/>
          </p:cNvSpPr>
          <p:nvPr>
            <p:ph type="sldNum" sz="quarter" idx="5"/>
          </p:nvPr>
        </p:nvSpPr>
        <p:spPr/>
        <p:txBody>
          <a:bodyPr/>
          <a:lstStyle/>
          <a:p>
            <a:fld id="{97EF7BBF-07F7-460C-8D37-445F7F2FDFAC}" type="slidenum">
              <a:rPr lang="fr-CA" smtClean="0"/>
              <a:t>13</a:t>
            </a:fld>
            <a:endParaRPr lang="fr-CA"/>
          </a:p>
        </p:txBody>
      </p:sp>
    </p:spTree>
    <p:extLst>
      <p:ext uri="{BB962C8B-B14F-4D97-AF65-F5344CB8AC3E}">
        <p14:creationId xmlns:p14="http://schemas.microsoft.com/office/powerpoint/2010/main" val="382207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MICHEL</a:t>
            </a:r>
          </a:p>
          <a:p>
            <a:endParaRPr lang="fr-CA" dirty="0"/>
          </a:p>
        </p:txBody>
      </p:sp>
      <p:sp>
        <p:nvSpPr>
          <p:cNvPr id="4" name="Espace réservé du numéro de diapositive 3"/>
          <p:cNvSpPr>
            <a:spLocks noGrp="1"/>
          </p:cNvSpPr>
          <p:nvPr>
            <p:ph type="sldNum" sz="quarter" idx="5"/>
          </p:nvPr>
        </p:nvSpPr>
        <p:spPr/>
        <p:txBody>
          <a:bodyPr/>
          <a:lstStyle/>
          <a:p>
            <a:fld id="{97EF7BBF-07F7-460C-8D37-445F7F2FDFAC}" type="slidenum">
              <a:rPr lang="fr-CA" smtClean="0"/>
              <a:t>14</a:t>
            </a:fld>
            <a:endParaRPr lang="fr-CA"/>
          </a:p>
        </p:txBody>
      </p:sp>
    </p:spTree>
    <p:extLst>
      <p:ext uri="{BB962C8B-B14F-4D97-AF65-F5344CB8AC3E}">
        <p14:creationId xmlns:p14="http://schemas.microsoft.com/office/powerpoint/2010/main" val="412247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7EF7BBF-07F7-460C-8D37-445F7F2FDFAC}" type="slidenum">
              <a:rPr lang="fr-CA" smtClean="0"/>
              <a:t>18</a:t>
            </a:fld>
            <a:endParaRPr lang="fr-CA"/>
          </a:p>
        </p:txBody>
      </p:sp>
    </p:spTree>
    <p:extLst>
      <p:ext uri="{BB962C8B-B14F-4D97-AF65-F5344CB8AC3E}">
        <p14:creationId xmlns:p14="http://schemas.microsoft.com/office/powerpoint/2010/main" val="33351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7EF7BBF-07F7-460C-8D37-445F7F2FDFAC}" type="slidenum">
              <a:rPr lang="fr-CA" smtClean="0"/>
              <a:t>22</a:t>
            </a:fld>
            <a:endParaRPr lang="fr-CA"/>
          </a:p>
        </p:txBody>
      </p:sp>
    </p:spTree>
    <p:extLst>
      <p:ext uri="{BB962C8B-B14F-4D97-AF65-F5344CB8AC3E}">
        <p14:creationId xmlns:p14="http://schemas.microsoft.com/office/powerpoint/2010/main" val="17027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F55D4-923A-295F-3B75-D57BEDC27A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B38685-8A0E-E968-CD88-9B62B47ABC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7D2BA2-B4E9-6FE8-4EE0-038773ECBFF9}"/>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4E3BB6C0-D878-ECB0-FF83-8595ECC22492}"/>
              </a:ext>
            </a:extLst>
          </p:cNvPr>
          <p:cNvSpPr>
            <a:spLocks noGrp="1"/>
          </p:cNvSpPr>
          <p:nvPr>
            <p:ph type="sldNum" sz="quarter" idx="5"/>
          </p:nvPr>
        </p:nvSpPr>
        <p:spPr/>
        <p:txBody>
          <a:bodyPr/>
          <a:lstStyle/>
          <a:p>
            <a:fld id="{97EF7BBF-07F7-460C-8D37-445F7F2FDFAC}" type="slidenum">
              <a:rPr lang="fr-CA" smtClean="0"/>
              <a:t>23</a:t>
            </a:fld>
            <a:endParaRPr lang="fr-CA"/>
          </a:p>
        </p:txBody>
      </p:sp>
    </p:spTree>
    <p:extLst>
      <p:ext uri="{BB962C8B-B14F-4D97-AF65-F5344CB8AC3E}">
        <p14:creationId xmlns:p14="http://schemas.microsoft.com/office/powerpoint/2010/main" val="12935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7EF7BBF-07F7-460C-8D37-445F7F2FDFAC}" type="slidenum">
              <a:rPr lang="fr-CA" smtClean="0"/>
              <a:t>31</a:t>
            </a:fld>
            <a:endParaRPr lang="fr-CA"/>
          </a:p>
        </p:txBody>
      </p:sp>
    </p:spTree>
    <p:extLst>
      <p:ext uri="{BB962C8B-B14F-4D97-AF65-F5344CB8AC3E}">
        <p14:creationId xmlns:p14="http://schemas.microsoft.com/office/powerpoint/2010/main" val="382299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9000B1-198A-232D-7C1B-A8DCF6FE07B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BC9BE5BF-779C-A755-4EFE-E8262EFAB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5" name="Espace réservé du pied de page 4">
            <a:extLst>
              <a:ext uri="{FF2B5EF4-FFF2-40B4-BE49-F238E27FC236}">
                <a16:creationId xmlns:a16="http://schemas.microsoft.com/office/drawing/2014/main" id="{6254DD21-1CBB-DDCE-1127-8457D2D2E28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0971252-E1B1-9030-7764-45BD15516305}"/>
              </a:ext>
            </a:extLst>
          </p:cNvPr>
          <p:cNvSpPr>
            <a:spLocks noGrp="1"/>
          </p:cNvSpPr>
          <p:nvPr>
            <p:ph type="sldNum" sz="quarter" idx="12"/>
          </p:nvPr>
        </p:nvSpPr>
        <p:spPr/>
        <p:txBody>
          <a:bodyPr/>
          <a:lstStyle/>
          <a:p>
            <a:fld id="{0DD7B4BC-85A2-4860-A4F9-711D082D5F30}" type="slidenum">
              <a:rPr lang="fr-CA" smtClean="0"/>
              <a:t>‹N°›</a:t>
            </a:fld>
            <a:endParaRPr lang="fr-CA"/>
          </a:p>
        </p:txBody>
      </p:sp>
    </p:spTree>
    <p:extLst>
      <p:ext uri="{BB962C8B-B14F-4D97-AF65-F5344CB8AC3E}">
        <p14:creationId xmlns:p14="http://schemas.microsoft.com/office/powerpoint/2010/main" val="238956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CB56E73-0E4A-E3DF-6046-4D5D7388D7A8}"/>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F61BDFBA-8243-0CF4-7AC5-9670B5C6E2EF}"/>
              </a:ext>
            </a:extLst>
          </p:cNvPr>
          <p:cNvSpPr>
            <a:spLocks noGrp="1"/>
          </p:cNvSpPr>
          <p:nvPr>
            <p:ph type="sldNum" sz="quarter" idx="12"/>
          </p:nvPr>
        </p:nvSpPr>
        <p:spPr/>
        <p:txBody>
          <a:bodyPr/>
          <a:lstStyle/>
          <a:p>
            <a:fld id="{0DD7B4BC-85A2-4860-A4F9-711D082D5F30}" type="slidenum">
              <a:rPr lang="fr-CA" smtClean="0"/>
              <a:t>‹N°›</a:t>
            </a:fld>
            <a:endParaRPr lang="fr-CA"/>
          </a:p>
        </p:txBody>
      </p:sp>
      <p:sp>
        <p:nvSpPr>
          <p:cNvPr id="6" name="Espace réservé du contenu 2">
            <a:extLst>
              <a:ext uri="{FF2B5EF4-FFF2-40B4-BE49-F238E27FC236}">
                <a16:creationId xmlns:a16="http://schemas.microsoft.com/office/drawing/2014/main" id="{6C62C962-480D-E456-1F52-C0AF0ED16C5A}"/>
              </a:ext>
            </a:extLst>
          </p:cNvPr>
          <p:cNvSpPr>
            <a:spLocks noGrp="1"/>
          </p:cNvSpPr>
          <p:nvPr>
            <p:ph idx="1"/>
          </p:nvPr>
        </p:nvSpPr>
        <p:spPr>
          <a:xfrm>
            <a:off x="838200" y="1825625"/>
            <a:ext cx="10515600"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7" name="Titre 1">
            <a:extLst>
              <a:ext uri="{FF2B5EF4-FFF2-40B4-BE49-F238E27FC236}">
                <a16:creationId xmlns:a16="http://schemas.microsoft.com/office/drawing/2014/main" id="{AAF3BDB5-3001-BF21-C7DF-DA40C59A862B}"/>
              </a:ext>
            </a:extLst>
          </p:cNvPr>
          <p:cNvSpPr>
            <a:spLocks noGrp="1"/>
          </p:cNvSpPr>
          <p:nvPr>
            <p:ph type="title"/>
          </p:nvPr>
        </p:nvSpPr>
        <p:spPr>
          <a:xfrm>
            <a:off x="838200" y="365125"/>
            <a:ext cx="10515600" cy="1325563"/>
          </a:xfrm>
        </p:spPr>
        <p:txBody>
          <a:bodyPr>
            <a:normAutofit/>
          </a:bodyPr>
          <a:lstStyle>
            <a:lvl1pPr>
              <a:defRPr sz="2800">
                <a:solidFill>
                  <a:srgbClr val="002060"/>
                </a:solidFill>
                <a:latin typeface="Optima" panose="02000903070000020004" pitchFamily="2" charset="0"/>
              </a:defRPr>
            </a:lvl1pPr>
          </a:lstStyle>
          <a:p>
            <a:r>
              <a:rPr lang="fr-FR" dirty="0"/>
              <a:t>Modifiez le style du titre</a:t>
            </a:r>
            <a:endParaRPr lang="fr-CA" dirty="0"/>
          </a:p>
        </p:txBody>
      </p:sp>
    </p:spTree>
    <p:extLst>
      <p:ext uri="{BB962C8B-B14F-4D97-AF65-F5344CB8AC3E}">
        <p14:creationId xmlns:p14="http://schemas.microsoft.com/office/powerpoint/2010/main" val="341487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61ECE9A-C077-3C30-303E-02FB7F7D811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2DD52A2C-417B-13C5-D61C-665C5B1CF58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a:extLst>
              <a:ext uri="{FF2B5EF4-FFF2-40B4-BE49-F238E27FC236}">
                <a16:creationId xmlns:a16="http://schemas.microsoft.com/office/drawing/2014/main" id="{2D7FBF8F-BD61-5D53-687C-A48E0A6DC60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B630453-0E2A-D1B2-CFA7-EC8ED9E5BA84}"/>
              </a:ext>
            </a:extLst>
          </p:cNvPr>
          <p:cNvSpPr>
            <a:spLocks noGrp="1"/>
          </p:cNvSpPr>
          <p:nvPr>
            <p:ph type="sldNum" sz="quarter" idx="12"/>
          </p:nvPr>
        </p:nvSpPr>
        <p:spPr/>
        <p:txBody>
          <a:bodyPr/>
          <a:lstStyle/>
          <a:p>
            <a:fld id="{0DD7B4BC-85A2-4860-A4F9-711D082D5F30}" type="slidenum">
              <a:rPr lang="fr-CA" smtClean="0"/>
              <a:t>‹N°›</a:t>
            </a:fld>
            <a:endParaRPr lang="fr-CA"/>
          </a:p>
        </p:txBody>
      </p:sp>
      <p:sp>
        <p:nvSpPr>
          <p:cNvPr id="9" name="Titre 1">
            <a:extLst>
              <a:ext uri="{FF2B5EF4-FFF2-40B4-BE49-F238E27FC236}">
                <a16:creationId xmlns:a16="http://schemas.microsoft.com/office/drawing/2014/main" id="{E5DCD137-914E-A287-158B-8EE5BFF663C8}"/>
              </a:ext>
            </a:extLst>
          </p:cNvPr>
          <p:cNvSpPr>
            <a:spLocks noGrp="1"/>
          </p:cNvSpPr>
          <p:nvPr>
            <p:ph type="title"/>
          </p:nvPr>
        </p:nvSpPr>
        <p:spPr>
          <a:xfrm>
            <a:off x="838200" y="365125"/>
            <a:ext cx="10515600" cy="1325563"/>
          </a:xfrm>
        </p:spPr>
        <p:txBody>
          <a:bodyPr>
            <a:normAutofit/>
          </a:bodyPr>
          <a:lstStyle>
            <a:lvl1pPr>
              <a:defRPr sz="2800">
                <a:solidFill>
                  <a:srgbClr val="002060"/>
                </a:solidFill>
                <a:latin typeface="Optima" panose="02000903070000020004" pitchFamily="2" charset="0"/>
              </a:defRPr>
            </a:lvl1pPr>
          </a:lstStyle>
          <a:p>
            <a:r>
              <a:rPr lang="fr-FR" dirty="0"/>
              <a:t>Modifiez le style du titre</a:t>
            </a:r>
            <a:endParaRPr lang="fr-CA" dirty="0"/>
          </a:p>
        </p:txBody>
      </p:sp>
    </p:spTree>
    <p:extLst>
      <p:ext uri="{BB962C8B-B14F-4D97-AF65-F5344CB8AC3E}">
        <p14:creationId xmlns:p14="http://schemas.microsoft.com/office/powerpoint/2010/main" val="358024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071486-DB04-CB49-5D6F-50A56EFAA4AC}"/>
              </a:ext>
            </a:extLst>
          </p:cNvPr>
          <p:cNvSpPr>
            <a:spLocks noGrp="1"/>
          </p:cNvSpPr>
          <p:nvPr>
            <p:ph type="title"/>
          </p:nvPr>
        </p:nvSpPr>
        <p:spPr/>
        <p:txBody>
          <a:bodyPr>
            <a:normAutofit/>
          </a:bodyPr>
          <a:lstStyle>
            <a:lvl1pPr>
              <a:defRPr sz="2800">
                <a:solidFill>
                  <a:srgbClr val="002060"/>
                </a:solidFill>
                <a:latin typeface="Optima" panose="02000903070000020004" pitchFamily="2" charset="0"/>
              </a:defRPr>
            </a:lvl1pPr>
          </a:lstStyle>
          <a:p>
            <a:r>
              <a:rPr lang="fr-FR"/>
              <a:t>Modifiez le style du titre</a:t>
            </a:r>
            <a:endParaRPr lang="fr-CA"/>
          </a:p>
        </p:txBody>
      </p:sp>
      <p:sp>
        <p:nvSpPr>
          <p:cNvPr id="4" name="Espace réservé du pied de page 3">
            <a:extLst>
              <a:ext uri="{FF2B5EF4-FFF2-40B4-BE49-F238E27FC236}">
                <a16:creationId xmlns:a16="http://schemas.microsoft.com/office/drawing/2014/main" id="{BD3F04F7-CF95-901D-5F46-BDF2D8046A7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BFAC05B-F3E1-5C50-AB65-F636BF7F05FE}"/>
              </a:ext>
            </a:extLst>
          </p:cNvPr>
          <p:cNvSpPr>
            <a:spLocks noGrp="1"/>
          </p:cNvSpPr>
          <p:nvPr>
            <p:ph type="sldNum" sz="quarter" idx="12"/>
          </p:nvPr>
        </p:nvSpPr>
        <p:spPr/>
        <p:txBody>
          <a:bodyPr/>
          <a:lstStyle/>
          <a:p>
            <a:fld id="{0DD7B4BC-85A2-4860-A4F9-711D082D5F30}" type="slidenum">
              <a:rPr lang="fr-CA" smtClean="0"/>
              <a:t>‹N°›</a:t>
            </a:fld>
            <a:endParaRPr lang="fr-CA"/>
          </a:p>
        </p:txBody>
      </p:sp>
    </p:spTree>
    <p:extLst>
      <p:ext uri="{BB962C8B-B14F-4D97-AF65-F5344CB8AC3E}">
        <p14:creationId xmlns:p14="http://schemas.microsoft.com/office/powerpoint/2010/main" val="99796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CC5D5-7625-4E06-450B-0B5A673FE370}"/>
              </a:ext>
            </a:extLst>
          </p:cNvPr>
          <p:cNvSpPr>
            <a:spLocks noGrp="1"/>
          </p:cNvSpPr>
          <p:nvPr>
            <p:ph type="title"/>
          </p:nvPr>
        </p:nvSpPr>
        <p:spPr>
          <a:xfrm>
            <a:off x="839788" y="457200"/>
            <a:ext cx="3932237" cy="1600200"/>
          </a:xfrm>
        </p:spPr>
        <p:txBody>
          <a:bodyPr anchor="b">
            <a:normAutofit/>
          </a:bodyPr>
          <a:lstStyle>
            <a:lvl1pPr>
              <a:defRPr sz="2800">
                <a:solidFill>
                  <a:srgbClr val="002060"/>
                </a:solidFill>
                <a:latin typeface="Optima" panose="02000903070000020004" pitchFamily="2" charset="0"/>
              </a:defRPr>
            </a:lvl1pPr>
          </a:lstStyle>
          <a:p>
            <a:r>
              <a:rPr lang="fr-FR" dirty="0"/>
              <a:t>Modifiez le style du titre</a:t>
            </a:r>
            <a:endParaRPr lang="fr-CA" dirty="0"/>
          </a:p>
        </p:txBody>
      </p:sp>
      <p:sp>
        <p:nvSpPr>
          <p:cNvPr id="3" name="Espace réservé du contenu 2">
            <a:extLst>
              <a:ext uri="{FF2B5EF4-FFF2-40B4-BE49-F238E27FC236}">
                <a16:creationId xmlns:a16="http://schemas.microsoft.com/office/drawing/2014/main" id="{85419454-1505-56FE-BD3A-DC45C56ED5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B03FC28-0066-8E5B-F3F7-E1B0E00C9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Espace réservé du pied de page 5">
            <a:extLst>
              <a:ext uri="{FF2B5EF4-FFF2-40B4-BE49-F238E27FC236}">
                <a16:creationId xmlns:a16="http://schemas.microsoft.com/office/drawing/2014/main" id="{C0E44B91-B7ED-7C01-C039-99A33E76B62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F8FADF7-EB46-A075-BD5F-E8D6FDB9AF5F}"/>
              </a:ext>
            </a:extLst>
          </p:cNvPr>
          <p:cNvSpPr>
            <a:spLocks noGrp="1"/>
          </p:cNvSpPr>
          <p:nvPr>
            <p:ph type="sldNum" sz="quarter" idx="12"/>
          </p:nvPr>
        </p:nvSpPr>
        <p:spPr/>
        <p:txBody>
          <a:bodyPr/>
          <a:lstStyle/>
          <a:p>
            <a:fld id="{0DD7B4BC-85A2-4860-A4F9-711D082D5F30}" type="slidenum">
              <a:rPr lang="fr-CA" smtClean="0"/>
              <a:t>‹N°›</a:t>
            </a:fld>
            <a:endParaRPr lang="fr-CA"/>
          </a:p>
        </p:txBody>
      </p:sp>
    </p:spTree>
    <p:extLst>
      <p:ext uri="{BB962C8B-B14F-4D97-AF65-F5344CB8AC3E}">
        <p14:creationId xmlns:p14="http://schemas.microsoft.com/office/powerpoint/2010/main" val="206980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3E0B114-8B8E-3689-424B-58C261A76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AFEA9E0-193B-012F-C935-310B49D84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AEF107C-63BC-69A3-A8AC-1F1FD3057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EFC99-57F4-4B5A-833D-780261658909}" type="datetimeFigureOut">
              <a:rPr lang="fr-CA" smtClean="0"/>
              <a:t>2024-03-01</a:t>
            </a:fld>
            <a:endParaRPr lang="fr-CA"/>
          </a:p>
        </p:txBody>
      </p:sp>
      <p:sp>
        <p:nvSpPr>
          <p:cNvPr id="5" name="Espace réservé du pied de page 4">
            <a:extLst>
              <a:ext uri="{FF2B5EF4-FFF2-40B4-BE49-F238E27FC236}">
                <a16:creationId xmlns:a16="http://schemas.microsoft.com/office/drawing/2014/main" id="{CA79C73B-F5AA-2E96-8560-A4EF266F82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10870CBD-7ABB-0B39-6052-291FE9BF8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7B4BC-85A2-4860-A4F9-711D082D5F30}" type="slidenum">
              <a:rPr lang="fr-CA" smtClean="0"/>
              <a:t>‹N°›</a:t>
            </a:fld>
            <a:endParaRPr lang="fr-CA"/>
          </a:p>
        </p:txBody>
      </p:sp>
    </p:spTree>
    <p:extLst>
      <p:ext uri="{BB962C8B-B14F-4D97-AF65-F5344CB8AC3E}">
        <p14:creationId xmlns:p14="http://schemas.microsoft.com/office/powerpoint/2010/main" val="134355252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2" r:id="rId3"/>
    <p:sldLayoutId id="2147483654"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3.xml"/><Relationship Id="rId7" Type="http://schemas.openxmlformats.org/officeDocument/2006/relationships/diagramData" Target="../diagrams/data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4.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4.xml"/><Relationship Id="rId9"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5.emf"/><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4.xml"/><Relationship Id="rId7" Type="http://schemas.openxmlformats.org/officeDocument/2006/relationships/image" Target="../media/image1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emf"/><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2.png"/><Relationship Id="rId4"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219A8643-0F05-8317-F6F2-460593DAC1B4}"/>
              </a:ext>
            </a:extLst>
          </p:cNvPr>
          <p:cNvSpPr>
            <a:spLocks noGrp="1"/>
          </p:cNvSpPr>
          <p:nvPr>
            <p:ph type="ctrTitle"/>
          </p:nvPr>
        </p:nvSpPr>
        <p:spPr>
          <a:xfrm>
            <a:off x="1314824" y="735106"/>
            <a:ext cx="10053763" cy="2140174"/>
          </a:xfrm>
        </p:spPr>
        <p:txBody>
          <a:bodyPr anchor="b">
            <a:normAutofit/>
          </a:bodyPr>
          <a:lstStyle/>
          <a:p>
            <a:pPr algn="l"/>
            <a:r>
              <a:rPr lang="fr-CA" sz="4000" dirty="0">
                <a:solidFill>
                  <a:srgbClr val="FFFFFF"/>
                </a:solidFill>
                <a:latin typeface="Optima" panose="02000903070000020004" pitchFamily="2" charset="0"/>
              </a:rPr>
              <a:t>À quoi faut-il s’attendre à un an de la modernisation de la consigne?</a:t>
            </a:r>
            <a:br>
              <a:rPr lang="fr-CA" sz="4000" dirty="0">
                <a:solidFill>
                  <a:srgbClr val="FFFFFF"/>
                </a:solidFill>
                <a:latin typeface="Optima" panose="02000903070000020004" pitchFamily="2" charset="0"/>
              </a:rPr>
            </a:br>
            <a:endParaRPr lang="fr-CA" sz="4000" dirty="0">
              <a:solidFill>
                <a:srgbClr val="FFFFFF"/>
              </a:solidFill>
              <a:latin typeface="Optima" panose="02000903070000020004" pitchFamily="2" charset="0"/>
            </a:endParaRPr>
          </a:p>
        </p:txBody>
      </p:sp>
      <p:pic>
        <p:nvPicPr>
          <p:cNvPr id="4" name="Image 3">
            <a:extLst>
              <a:ext uri="{FF2B5EF4-FFF2-40B4-BE49-F238E27FC236}">
                <a16:creationId xmlns:a16="http://schemas.microsoft.com/office/drawing/2014/main" id="{0B17650F-7F83-0B37-D995-3455955653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921" y="5769756"/>
            <a:ext cx="829368" cy="916420"/>
          </a:xfrm>
          <a:prstGeom prst="rect">
            <a:avLst/>
          </a:prstGeom>
          <a:noFill/>
        </p:spPr>
      </p:pic>
      <p:sp>
        <p:nvSpPr>
          <p:cNvPr id="11" name="Sous-titre 2">
            <a:extLst>
              <a:ext uri="{FF2B5EF4-FFF2-40B4-BE49-F238E27FC236}">
                <a16:creationId xmlns:a16="http://schemas.microsoft.com/office/drawing/2014/main" id="{E84BC902-CE47-8374-744A-BDCEBFFE6CDF}"/>
              </a:ext>
            </a:extLst>
          </p:cNvPr>
          <p:cNvSpPr txBox="1">
            <a:spLocks/>
          </p:cNvSpPr>
          <p:nvPr/>
        </p:nvSpPr>
        <p:spPr>
          <a:xfrm>
            <a:off x="8467224" y="3610386"/>
            <a:ext cx="2533029" cy="819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1600" dirty="0">
                <a:solidFill>
                  <a:schemeClr val="bg1"/>
                </a:solidFill>
                <a:latin typeface="Optima" panose="02000903070000020004" pitchFamily="2" charset="0"/>
              </a:rPr>
              <a:t>1</a:t>
            </a:r>
            <a:r>
              <a:rPr lang="fr-CA" sz="1600" baseline="30000" dirty="0">
                <a:solidFill>
                  <a:schemeClr val="bg1"/>
                </a:solidFill>
                <a:latin typeface="Optima" panose="02000903070000020004" pitchFamily="2" charset="0"/>
              </a:rPr>
              <a:t>er</a:t>
            </a:r>
            <a:r>
              <a:rPr lang="fr-CA" sz="1600" dirty="0">
                <a:solidFill>
                  <a:schemeClr val="bg1"/>
                </a:solidFill>
                <a:latin typeface="Optima" panose="02000903070000020004" pitchFamily="2" charset="0"/>
              </a:rPr>
              <a:t> mars 2024</a:t>
            </a:r>
          </a:p>
        </p:txBody>
      </p:sp>
      <p:pic>
        <p:nvPicPr>
          <p:cNvPr id="21" name="Image 20" descr="Une image contenant texte, Police, Graphique, logo&#10;&#10;Description générée automatiquement">
            <a:extLst>
              <a:ext uri="{FF2B5EF4-FFF2-40B4-BE49-F238E27FC236}">
                <a16:creationId xmlns:a16="http://schemas.microsoft.com/office/drawing/2014/main" id="{8373812D-6FC9-FA27-9CEF-2680B46834FF}"/>
              </a:ext>
            </a:extLst>
          </p:cNvPr>
          <p:cNvPicPr>
            <a:picLocks noChangeAspect="1"/>
          </p:cNvPicPr>
          <p:nvPr/>
        </p:nvPicPr>
        <p:blipFill>
          <a:blip r:embed="rId3"/>
          <a:stretch>
            <a:fillRect/>
          </a:stretch>
        </p:blipFill>
        <p:spPr>
          <a:xfrm>
            <a:off x="4340468" y="5334418"/>
            <a:ext cx="1950154" cy="870675"/>
          </a:xfrm>
          <a:prstGeom prst="rect">
            <a:avLst/>
          </a:prstGeom>
        </p:spPr>
      </p:pic>
      <p:sp>
        <p:nvSpPr>
          <p:cNvPr id="23" name="Sous-titre 2">
            <a:extLst>
              <a:ext uri="{FF2B5EF4-FFF2-40B4-BE49-F238E27FC236}">
                <a16:creationId xmlns:a16="http://schemas.microsoft.com/office/drawing/2014/main" id="{5A1DBE4D-A1CE-250F-83BD-4F3071E4E451}"/>
              </a:ext>
            </a:extLst>
          </p:cNvPr>
          <p:cNvSpPr txBox="1">
            <a:spLocks/>
          </p:cNvSpPr>
          <p:nvPr/>
        </p:nvSpPr>
        <p:spPr>
          <a:xfrm>
            <a:off x="4162773" y="4514734"/>
            <a:ext cx="2533029" cy="819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1600" dirty="0">
                <a:solidFill>
                  <a:srgbClr val="002060"/>
                </a:solidFill>
                <a:latin typeface="Optima" panose="02000903070000020004" pitchFamily="2" charset="0"/>
              </a:rPr>
              <a:t>Une présentation de :</a:t>
            </a:r>
          </a:p>
        </p:txBody>
      </p:sp>
      <p:pic>
        <p:nvPicPr>
          <p:cNvPr id="3" name="Image 2" descr="Une image contenant Police, texte, logo, Graphique&#10;&#10;Description générée automatiquement">
            <a:extLst>
              <a:ext uri="{FF2B5EF4-FFF2-40B4-BE49-F238E27FC236}">
                <a16:creationId xmlns:a16="http://schemas.microsoft.com/office/drawing/2014/main" id="{5309AB86-9F01-9758-65D9-647C385DB5ED}"/>
              </a:ext>
            </a:extLst>
          </p:cNvPr>
          <p:cNvPicPr>
            <a:picLocks noChangeAspect="1"/>
          </p:cNvPicPr>
          <p:nvPr/>
        </p:nvPicPr>
        <p:blipFill>
          <a:blip r:embed="rId4"/>
          <a:stretch>
            <a:fillRect/>
          </a:stretch>
        </p:blipFill>
        <p:spPr>
          <a:xfrm>
            <a:off x="8207083" y="5570621"/>
            <a:ext cx="3691716" cy="687858"/>
          </a:xfrm>
          <a:prstGeom prst="rect">
            <a:avLst/>
          </a:prstGeom>
        </p:spPr>
      </p:pic>
      <p:sp>
        <p:nvSpPr>
          <p:cNvPr id="5" name="Sous-titre 2">
            <a:extLst>
              <a:ext uri="{FF2B5EF4-FFF2-40B4-BE49-F238E27FC236}">
                <a16:creationId xmlns:a16="http://schemas.microsoft.com/office/drawing/2014/main" id="{8486D1CE-EB3A-C334-2D90-AB8B12F80D15}"/>
              </a:ext>
            </a:extLst>
          </p:cNvPr>
          <p:cNvSpPr txBox="1">
            <a:spLocks/>
          </p:cNvSpPr>
          <p:nvPr/>
        </p:nvSpPr>
        <p:spPr>
          <a:xfrm>
            <a:off x="8207083" y="4510859"/>
            <a:ext cx="2533029" cy="819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1600" dirty="0">
                <a:solidFill>
                  <a:srgbClr val="002060"/>
                </a:solidFill>
                <a:latin typeface="Optima" panose="02000903070000020004" pitchFamily="2" charset="0"/>
              </a:rPr>
              <a:t>En collaboration avec :</a:t>
            </a:r>
          </a:p>
        </p:txBody>
      </p:sp>
    </p:spTree>
    <p:extLst>
      <p:ext uri="{BB962C8B-B14F-4D97-AF65-F5344CB8AC3E}">
        <p14:creationId xmlns:p14="http://schemas.microsoft.com/office/powerpoint/2010/main" val="119371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3943A1-D12B-0E22-44F8-3E335680B0C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A3D090-7C6A-6E1F-0912-E7B274442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0E115E-9144-5561-3D0B-9D9216425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791357-07CA-CA64-E3BA-34BBC357E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106DD3-A975-67D5-9BD9-D40042AEE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6807D0-C974-1FEA-B6B2-5041E717C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2617F1E-334B-48B0-57B8-06E7CBFA8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re 2">
            <a:extLst>
              <a:ext uri="{FF2B5EF4-FFF2-40B4-BE49-F238E27FC236}">
                <a16:creationId xmlns:a16="http://schemas.microsoft.com/office/drawing/2014/main" id="{4633A586-740D-9161-5C8F-C8CD6FAD7061}"/>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dirty="0">
                <a:solidFill>
                  <a:srgbClr val="FFFFFF"/>
                </a:solidFill>
                <a:latin typeface="+mj-lt"/>
              </a:rPr>
              <a:t>2</a:t>
            </a:r>
            <a:r>
              <a:rPr lang="en-US" sz="4000" baseline="30000" dirty="0">
                <a:solidFill>
                  <a:srgbClr val="FFFFFF"/>
                </a:solidFill>
                <a:latin typeface="+mj-lt"/>
              </a:rPr>
              <a:t>e</a:t>
            </a:r>
            <a:r>
              <a:rPr lang="en-US" sz="4000" dirty="0">
                <a:solidFill>
                  <a:srgbClr val="FFFFFF"/>
                </a:solidFill>
                <a:latin typeface="+mj-lt"/>
              </a:rPr>
              <a:t> phase </a:t>
            </a:r>
            <a:r>
              <a:rPr lang="en-US" sz="4000" dirty="0" err="1">
                <a:solidFill>
                  <a:srgbClr val="FFFFFF"/>
                </a:solidFill>
                <a:latin typeface="+mj-lt"/>
              </a:rPr>
              <a:t>d’élargissement</a:t>
            </a:r>
            <a:r>
              <a:rPr lang="en-US" sz="4000" dirty="0">
                <a:solidFill>
                  <a:srgbClr val="FFFFFF"/>
                </a:solidFill>
                <a:latin typeface="+mj-lt"/>
              </a:rPr>
              <a:t> de la </a:t>
            </a:r>
            <a:r>
              <a:rPr lang="en-US" sz="4000" dirty="0" err="1">
                <a:solidFill>
                  <a:srgbClr val="FFFFFF"/>
                </a:solidFill>
                <a:latin typeface="+mj-lt"/>
              </a:rPr>
              <a:t>consigne</a:t>
            </a:r>
            <a:endParaRPr lang="en-US" sz="4000" kern="1200" dirty="0">
              <a:solidFill>
                <a:srgbClr val="FFFFFF"/>
              </a:solidFill>
              <a:latin typeface="+mj-lt"/>
              <a:ea typeface="+mj-ea"/>
              <a:cs typeface="+mj-cs"/>
            </a:endParaRPr>
          </a:p>
        </p:txBody>
      </p:sp>
      <p:sp>
        <p:nvSpPr>
          <p:cNvPr id="2" name="Espace réservé du contenu 1">
            <a:extLst>
              <a:ext uri="{FF2B5EF4-FFF2-40B4-BE49-F238E27FC236}">
                <a16:creationId xmlns:a16="http://schemas.microsoft.com/office/drawing/2014/main" id="{4F7676C1-7915-5D52-AFC4-71EF9D58FE4B}"/>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2000" dirty="0"/>
              <a:t>Contenants </a:t>
            </a:r>
            <a:r>
              <a:rPr lang="en-US" sz="2000" dirty="0" err="1"/>
              <a:t>visés</a:t>
            </a:r>
            <a:endParaRPr lang="en-US" sz="2000" dirty="0"/>
          </a:p>
          <a:p>
            <a:r>
              <a:rPr lang="en-US" sz="2000" dirty="0" err="1"/>
              <a:t>Détaillants</a:t>
            </a:r>
            <a:r>
              <a:rPr lang="en-US" sz="2000" dirty="0"/>
              <a:t> </a:t>
            </a:r>
            <a:r>
              <a:rPr lang="en-US" sz="2000" dirty="0" err="1"/>
              <a:t>visés</a:t>
            </a:r>
            <a:r>
              <a:rPr lang="en-US" sz="2000" dirty="0"/>
              <a:t> par </a:t>
            </a:r>
            <a:r>
              <a:rPr lang="en-US" sz="2000" dirty="0" err="1"/>
              <a:t>une</a:t>
            </a:r>
            <a:r>
              <a:rPr lang="en-US" sz="2000" dirty="0"/>
              <a:t> obligation de reprise</a:t>
            </a:r>
          </a:p>
          <a:p>
            <a:pPr marL="0" indent="0">
              <a:buNone/>
            </a:pPr>
            <a:endParaRPr lang="en-US" sz="2000" dirty="0"/>
          </a:p>
          <a:p>
            <a:endParaRPr lang="en-US" sz="2000" dirty="0"/>
          </a:p>
        </p:txBody>
      </p:sp>
    </p:spTree>
    <p:extLst>
      <p:ext uri="{BB962C8B-B14F-4D97-AF65-F5344CB8AC3E}">
        <p14:creationId xmlns:p14="http://schemas.microsoft.com/office/powerpoint/2010/main" val="275160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904F9-2951-7B3D-9BF0-1C28A4A9A5F5}"/>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BBAFBAF-4D06-2705-DC4C-45854A063F7F}"/>
              </a:ext>
            </a:extLst>
          </p:cNvPr>
          <p:cNvSpPr>
            <a:spLocks noGrp="1"/>
          </p:cNvSpPr>
          <p:nvPr>
            <p:ph type="title"/>
          </p:nvPr>
        </p:nvSpPr>
        <p:spPr/>
        <p:txBody>
          <a:bodyPr>
            <a:normAutofit/>
          </a:bodyPr>
          <a:lstStyle/>
          <a:p>
            <a:r>
              <a:rPr lang="fr-CA" sz="2400" dirty="0"/>
              <a:t>Qu’est-ce qui change entre la phase 1 et la phase 2 de l’élargissement de la consigne?</a:t>
            </a:r>
          </a:p>
        </p:txBody>
      </p:sp>
      <p:pic>
        <p:nvPicPr>
          <p:cNvPr id="2" name="Image 1">
            <a:extLst>
              <a:ext uri="{FF2B5EF4-FFF2-40B4-BE49-F238E27FC236}">
                <a16:creationId xmlns:a16="http://schemas.microsoft.com/office/drawing/2014/main" id="{0C3850C3-7BA6-1A5F-6C29-70E462F49D5E}"/>
              </a:ext>
            </a:extLst>
          </p:cNvPr>
          <p:cNvPicPr>
            <a:picLocks noChangeAspect="1"/>
          </p:cNvPicPr>
          <p:nvPr>
            <p:custDataLst>
              <p:tags r:id="rId1"/>
            </p:custDataLst>
          </p:nvPr>
        </p:nvPicPr>
        <p:blipFill>
          <a:blip r:embed="rId7"/>
          <a:stretch>
            <a:fillRect/>
          </a:stretch>
        </p:blipFill>
        <p:spPr>
          <a:xfrm>
            <a:off x="135226" y="2128058"/>
            <a:ext cx="5207738" cy="2650833"/>
          </a:xfrm>
          <a:prstGeom prst="rect">
            <a:avLst/>
          </a:prstGeom>
        </p:spPr>
      </p:pic>
      <p:pic>
        <p:nvPicPr>
          <p:cNvPr id="9" name="Image 8">
            <a:extLst>
              <a:ext uri="{FF2B5EF4-FFF2-40B4-BE49-F238E27FC236}">
                <a16:creationId xmlns:a16="http://schemas.microsoft.com/office/drawing/2014/main" id="{101FAB31-9E44-BFC0-7540-890F61155605}"/>
              </a:ext>
            </a:extLst>
          </p:cNvPr>
          <p:cNvPicPr>
            <a:picLocks noChangeAspect="1"/>
          </p:cNvPicPr>
          <p:nvPr>
            <p:custDataLst>
              <p:tags r:id="rId2"/>
            </p:custDataLst>
          </p:nvPr>
        </p:nvPicPr>
        <p:blipFill>
          <a:blip r:embed="rId8"/>
          <a:stretch>
            <a:fillRect/>
          </a:stretch>
        </p:blipFill>
        <p:spPr>
          <a:xfrm>
            <a:off x="6885983" y="1370861"/>
            <a:ext cx="4905158" cy="4397012"/>
          </a:xfrm>
          <a:prstGeom prst="rect">
            <a:avLst/>
          </a:prstGeom>
        </p:spPr>
      </p:pic>
      <p:sp>
        <p:nvSpPr>
          <p:cNvPr id="11" name="Flèche : droite 10">
            <a:extLst>
              <a:ext uri="{FF2B5EF4-FFF2-40B4-BE49-F238E27FC236}">
                <a16:creationId xmlns:a16="http://schemas.microsoft.com/office/drawing/2014/main" id="{1AC288F8-DCBC-902A-3BE7-D342CF442A24}"/>
              </a:ext>
            </a:extLst>
          </p:cNvPr>
          <p:cNvSpPr/>
          <p:nvPr>
            <p:custDataLst>
              <p:tags r:id="rId3"/>
            </p:custDataLst>
          </p:nvPr>
        </p:nvSpPr>
        <p:spPr>
          <a:xfrm>
            <a:off x="5342963" y="3192086"/>
            <a:ext cx="1030778" cy="831273"/>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space réservé du contenu 1">
            <a:extLst>
              <a:ext uri="{FF2B5EF4-FFF2-40B4-BE49-F238E27FC236}">
                <a16:creationId xmlns:a16="http://schemas.microsoft.com/office/drawing/2014/main" id="{366B4534-906C-344E-B8F8-B17E1684523E}"/>
              </a:ext>
            </a:extLst>
          </p:cNvPr>
          <p:cNvSpPr txBox="1">
            <a:spLocks/>
          </p:cNvSpPr>
          <p:nvPr>
            <p:custDataLst>
              <p:tags r:id="rId4"/>
            </p:custDataLst>
          </p:nvPr>
        </p:nvSpPr>
        <p:spPr>
          <a:xfrm>
            <a:off x="7150467" y="5788762"/>
            <a:ext cx="4640674" cy="8027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1800" b="1" dirty="0">
                <a:latin typeface="Arial" panose="020B0604020202020204" pitchFamily="34" charset="0"/>
                <a:cs typeface="Arial" panose="020B0604020202020204" pitchFamily="34" charset="0"/>
              </a:rPr>
              <a:t>5 milliards de contenants consignés  </a:t>
            </a:r>
          </a:p>
        </p:txBody>
      </p:sp>
      <p:sp>
        <p:nvSpPr>
          <p:cNvPr id="14" name="Espace réservé du contenu 1">
            <a:extLst>
              <a:ext uri="{FF2B5EF4-FFF2-40B4-BE49-F238E27FC236}">
                <a16:creationId xmlns:a16="http://schemas.microsoft.com/office/drawing/2014/main" id="{9CA3A1C3-B7BA-9859-AAEF-AFEBBB13D081}"/>
              </a:ext>
            </a:extLst>
          </p:cNvPr>
          <p:cNvSpPr txBox="1">
            <a:spLocks/>
          </p:cNvSpPr>
          <p:nvPr>
            <p:custDataLst>
              <p:tags r:id="rId5"/>
            </p:custDataLst>
          </p:nvPr>
        </p:nvSpPr>
        <p:spPr>
          <a:xfrm>
            <a:off x="573270" y="5767873"/>
            <a:ext cx="4352363" cy="8027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1800" b="1" dirty="0">
                <a:latin typeface="Arial" panose="020B0604020202020204" pitchFamily="34" charset="0"/>
                <a:cs typeface="Arial" panose="020B0604020202020204" pitchFamily="34" charset="0"/>
              </a:rPr>
              <a:t>2,4 milliards de contenants consignés</a:t>
            </a:r>
          </a:p>
        </p:txBody>
      </p:sp>
    </p:spTree>
    <p:extLst>
      <p:ext uri="{BB962C8B-B14F-4D97-AF65-F5344CB8AC3E}">
        <p14:creationId xmlns:p14="http://schemas.microsoft.com/office/powerpoint/2010/main" val="45236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3E2A1-4C9F-21F5-F5BD-B217DC8C01D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3835FDC-D10D-F8F6-2F1A-FB4E367A0B90}"/>
              </a:ext>
            </a:extLst>
          </p:cNvPr>
          <p:cNvSpPr>
            <a:spLocks noGrp="1"/>
          </p:cNvSpPr>
          <p:nvPr>
            <p:ph type="title"/>
          </p:nvPr>
        </p:nvSpPr>
        <p:spPr/>
        <p:txBody>
          <a:bodyPr>
            <a:normAutofit/>
          </a:bodyPr>
          <a:lstStyle/>
          <a:p>
            <a:r>
              <a:rPr lang="fr-CA" dirty="0"/>
              <a:t>Obligations ou responsabilités selon le type de détaillants au 1</a:t>
            </a:r>
            <a:r>
              <a:rPr lang="fr-CA" baseline="30000" dirty="0"/>
              <a:t>er</a:t>
            </a:r>
            <a:r>
              <a:rPr lang="fr-CA" dirty="0"/>
              <a:t> mars 2025</a:t>
            </a:r>
            <a:endParaRPr lang="fr-CA" sz="2400" dirty="0"/>
          </a:p>
        </p:txBody>
      </p:sp>
      <p:sp>
        <p:nvSpPr>
          <p:cNvPr id="11" name="Rectangle : coins arrondis 10">
            <a:extLst>
              <a:ext uri="{FF2B5EF4-FFF2-40B4-BE49-F238E27FC236}">
                <a16:creationId xmlns:a16="http://schemas.microsoft.com/office/drawing/2014/main" id="{7A9BDD1C-C4CB-BDDF-63EF-6861AA2D74A2}"/>
              </a:ext>
            </a:extLst>
          </p:cNvPr>
          <p:cNvSpPr/>
          <p:nvPr/>
        </p:nvSpPr>
        <p:spPr>
          <a:xfrm>
            <a:off x="972312" y="2413186"/>
            <a:ext cx="2437384" cy="274846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CA" sz="1600" b="1" dirty="0">
                <a:solidFill>
                  <a:schemeClr val="tx1"/>
                </a:solidFill>
                <a:latin typeface="Arial" panose="020B0604020202020204" pitchFamily="34" charset="0"/>
                <a:cs typeface="Arial" panose="020B0604020202020204" pitchFamily="34" charset="0"/>
              </a:rPr>
              <a:t>Vous ne vendez pas </a:t>
            </a:r>
            <a:r>
              <a:rPr lang="fr-CA" sz="1600" dirty="0">
                <a:solidFill>
                  <a:schemeClr val="tx1"/>
                </a:solidFill>
                <a:latin typeface="Arial" panose="020B0604020202020204" pitchFamily="34" charset="0"/>
                <a:cs typeface="Arial" panose="020B0604020202020204" pitchFamily="34" charset="0"/>
              </a:rPr>
              <a:t>de boissons visées par la consigne au 1</a:t>
            </a:r>
            <a:r>
              <a:rPr lang="fr-CA" sz="1600" baseline="30000" dirty="0">
                <a:solidFill>
                  <a:schemeClr val="tx1"/>
                </a:solidFill>
                <a:latin typeface="Arial" panose="020B0604020202020204" pitchFamily="34" charset="0"/>
                <a:cs typeface="Arial" panose="020B0604020202020204" pitchFamily="34" charset="0"/>
              </a:rPr>
              <a:t>er</a:t>
            </a:r>
            <a:r>
              <a:rPr lang="fr-CA" sz="1600" dirty="0">
                <a:solidFill>
                  <a:schemeClr val="tx1"/>
                </a:solidFill>
                <a:latin typeface="Arial" panose="020B0604020202020204" pitchFamily="34" charset="0"/>
                <a:cs typeface="Arial" panose="020B0604020202020204" pitchFamily="34" charset="0"/>
              </a:rPr>
              <a:t> mars 2025</a:t>
            </a:r>
          </a:p>
          <a:p>
            <a:pPr algn="ctr"/>
            <a:endParaRPr lang="fr-CA" sz="1600" dirty="0">
              <a:solidFill>
                <a:schemeClr val="tx1"/>
              </a:solidFill>
            </a:endParaRPr>
          </a:p>
        </p:txBody>
      </p:sp>
      <p:grpSp>
        <p:nvGrpSpPr>
          <p:cNvPr id="16" name="Groupe 15">
            <a:extLst>
              <a:ext uri="{FF2B5EF4-FFF2-40B4-BE49-F238E27FC236}">
                <a16:creationId xmlns:a16="http://schemas.microsoft.com/office/drawing/2014/main" id="{9A3B14A7-37A6-3BA6-FB7E-08D6883789B5}"/>
              </a:ext>
            </a:extLst>
          </p:cNvPr>
          <p:cNvGrpSpPr/>
          <p:nvPr/>
        </p:nvGrpSpPr>
        <p:grpSpPr>
          <a:xfrm>
            <a:off x="3892043" y="2413187"/>
            <a:ext cx="6704837" cy="2737933"/>
            <a:chOff x="4024123" y="2413187"/>
            <a:chExt cx="5184773" cy="2737933"/>
          </a:xfrm>
        </p:grpSpPr>
        <p:sp>
          <p:nvSpPr>
            <p:cNvPr id="12" name="Rectangle : coins arrondis 11">
              <a:extLst>
                <a:ext uri="{FF2B5EF4-FFF2-40B4-BE49-F238E27FC236}">
                  <a16:creationId xmlns:a16="http://schemas.microsoft.com/office/drawing/2014/main" id="{EF264723-E942-E38C-91C1-AFADECC10E3E}"/>
                </a:ext>
              </a:extLst>
            </p:cNvPr>
            <p:cNvSpPr/>
            <p:nvPr/>
          </p:nvSpPr>
          <p:spPr>
            <a:xfrm>
              <a:off x="4068573" y="2413187"/>
              <a:ext cx="5140323" cy="50799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CA" sz="1600" b="1" dirty="0">
                  <a:latin typeface="Arial" panose="020B0604020202020204" pitchFamily="34" charset="0"/>
                  <a:cs typeface="Arial" panose="020B0604020202020204" pitchFamily="34" charset="0"/>
                </a:rPr>
                <a:t>Vous vendez </a:t>
              </a:r>
              <a:r>
                <a:rPr lang="fr-CA" sz="1600" dirty="0">
                  <a:latin typeface="Arial" panose="020B0604020202020204" pitchFamily="34" charset="0"/>
                  <a:cs typeface="Arial" panose="020B0604020202020204" pitchFamily="34" charset="0"/>
                </a:rPr>
                <a:t>des boissons visées par la consigne au </a:t>
              </a:r>
              <a:r>
                <a:rPr lang="fr-CA" sz="1600" b="1" dirty="0">
                  <a:latin typeface="Arial" panose="020B0604020202020204" pitchFamily="34" charset="0"/>
                  <a:cs typeface="Arial" panose="020B0604020202020204" pitchFamily="34" charset="0"/>
                </a:rPr>
                <a:t>1</a:t>
              </a:r>
              <a:r>
                <a:rPr lang="fr-CA" sz="1600" b="1" baseline="30000" dirty="0">
                  <a:latin typeface="Arial" panose="020B0604020202020204" pitchFamily="34" charset="0"/>
                  <a:cs typeface="Arial" panose="020B0604020202020204" pitchFamily="34" charset="0"/>
                </a:rPr>
                <a:t>er</a:t>
              </a:r>
              <a:r>
                <a:rPr lang="fr-CA" sz="1600" b="1" dirty="0">
                  <a:latin typeface="Arial" panose="020B0604020202020204" pitchFamily="34" charset="0"/>
                  <a:cs typeface="Arial" panose="020B0604020202020204" pitchFamily="34" charset="0"/>
                </a:rPr>
                <a:t> mars 2025</a:t>
              </a:r>
            </a:p>
          </p:txBody>
        </p:sp>
        <p:sp>
          <p:nvSpPr>
            <p:cNvPr id="13" name="Rectangle : coins arrondis 12">
              <a:extLst>
                <a:ext uri="{FF2B5EF4-FFF2-40B4-BE49-F238E27FC236}">
                  <a16:creationId xmlns:a16="http://schemas.microsoft.com/office/drawing/2014/main" id="{B38FEA9C-A0EA-4240-53EA-6EADE8BAFE52}"/>
                </a:ext>
              </a:extLst>
            </p:cNvPr>
            <p:cNvSpPr/>
            <p:nvPr/>
          </p:nvSpPr>
          <p:spPr>
            <a:xfrm>
              <a:off x="4024123" y="3048372"/>
              <a:ext cx="2437384" cy="2102748"/>
            </a:xfrm>
            <a:prstGeom prst="round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indent="0">
                <a:buNone/>
              </a:pPr>
              <a:r>
                <a:rPr lang="fr-CA" sz="1600" b="1" dirty="0">
                  <a:latin typeface="Arial" panose="020B0604020202020204" pitchFamily="34" charset="0"/>
                  <a:cs typeface="Arial" panose="020B0604020202020204" pitchFamily="34" charset="0"/>
                </a:rPr>
                <a:t>Votre commerce est </a:t>
              </a:r>
            </a:p>
            <a:p>
              <a:pPr marL="0" indent="0">
                <a:buNone/>
              </a:pPr>
              <a:r>
                <a:rPr lang="fr-CA" altLang="fr-FR" sz="1600" b="1" dirty="0">
                  <a:latin typeface="Arial" panose="020B0604020202020204" pitchFamily="34" charset="0"/>
                  <a:cs typeface="Arial" panose="020B0604020202020204" pitchFamily="34" charset="0"/>
                </a:rPr>
                <a:t>≤ 375 m</a:t>
              </a:r>
              <a:r>
                <a:rPr lang="fr-CA" altLang="fr-FR" sz="1600" b="1" baseline="30000" dirty="0">
                  <a:latin typeface="Arial" panose="020B0604020202020204" pitchFamily="34" charset="0"/>
                  <a:cs typeface="Arial" panose="020B0604020202020204" pitchFamily="34" charset="0"/>
                </a:rPr>
                <a:t>2</a:t>
              </a:r>
              <a:r>
                <a:rPr lang="fr-CA" altLang="fr-FR" sz="1600" b="1" dirty="0">
                  <a:latin typeface="Arial" panose="020B0604020202020204" pitchFamily="34" charset="0"/>
                  <a:cs typeface="Arial" panose="020B0604020202020204" pitchFamily="34" charset="0"/>
                </a:rPr>
                <a:t> (4 036 pi</a:t>
              </a:r>
              <a:r>
                <a:rPr lang="fr-CA" altLang="fr-FR" sz="1600" b="1" baseline="30000" dirty="0">
                  <a:latin typeface="Arial" panose="020B0604020202020204" pitchFamily="34" charset="0"/>
                  <a:cs typeface="Arial" panose="020B0604020202020204" pitchFamily="34" charset="0"/>
                </a:rPr>
                <a:t>2</a:t>
              </a:r>
              <a:r>
                <a:rPr lang="fr-CA" altLang="fr-FR" sz="1600" b="1" dirty="0">
                  <a:latin typeface="Arial" panose="020B0604020202020204" pitchFamily="34" charset="0"/>
                  <a:cs typeface="Arial" panose="020B0604020202020204" pitchFamily="34" charset="0"/>
                </a:rPr>
                <a:t>)</a:t>
              </a:r>
            </a:p>
            <a:p>
              <a:pPr marL="0" indent="0">
                <a:buNone/>
              </a:pPr>
              <a:endParaRPr lang="fr-CA" altLang="fr-FR" sz="1600" dirty="0">
                <a:latin typeface="Arial" panose="020B0604020202020204" pitchFamily="34" charset="0"/>
                <a:cs typeface="Arial" panose="020B0604020202020204" pitchFamily="34" charset="0"/>
              </a:endParaRPr>
            </a:p>
            <a:p>
              <a:pPr marL="0" indent="0">
                <a:buNone/>
              </a:pPr>
              <a:r>
                <a:rPr lang="fr-CA" altLang="fr-FR" sz="1600" dirty="0">
                  <a:latin typeface="Arial" panose="020B0604020202020204" pitchFamily="34" charset="0"/>
                  <a:cs typeface="Arial" panose="020B0604020202020204" pitchFamily="34" charset="0"/>
                </a:rPr>
                <a:t>(Dépanneurs, très petites épiceries, etc.)</a:t>
              </a:r>
            </a:p>
            <a:p>
              <a:pPr marL="0" indent="0">
                <a:buNone/>
              </a:pPr>
              <a:endParaRPr lang="fr-CA" altLang="fr-FR" sz="1600" dirty="0">
                <a:latin typeface="Arial" panose="020B0604020202020204" pitchFamily="34" charset="0"/>
                <a:cs typeface="Arial" panose="020B0604020202020204" pitchFamily="34" charset="0"/>
              </a:endParaRPr>
            </a:p>
            <a:p>
              <a:pPr marL="0" indent="0">
                <a:buNone/>
              </a:pPr>
              <a:r>
                <a:rPr lang="fr-CA" altLang="fr-FR" sz="1600" dirty="0">
                  <a:latin typeface="Arial" panose="020B0604020202020204" pitchFamily="34" charset="0"/>
                  <a:cs typeface="Arial" panose="020B0604020202020204" pitchFamily="34" charset="0"/>
                </a:rPr>
                <a:t> </a:t>
              </a:r>
              <a:endParaRPr lang="fr-CA" sz="1600" dirty="0">
                <a:latin typeface="Arial" panose="020B0604020202020204" pitchFamily="34" charset="0"/>
                <a:cs typeface="Arial" panose="020B0604020202020204" pitchFamily="34" charset="0"/>
              </a:endParaRPr>
            </a:p>
          </p:txBody>
        </p:sp>
        <p:sp>
          <p:nvSpPr>
            <p:cNvPr id="15" name="Rectangle : coins arrondis 14">
              <a:extLst>
                <a:ext uri="{FF2B5EF4-FFF2-40B4-BE49-F238E27FC236}">
                  <a16:creationId xmlns:a16="http://schemas.microsoft.com/office/drawing/2014/main" id="{DA3E1FD0-D44D-E02A-2EA5-AF8C7B5433D9}"/>
                </a:ext>
              </a:extLst>
            </p:cNvPr>
            <p:cNvSpPr/>
            <p:nvPr/>
          </p:nvSpPr>
          <p:spPr>
            <a:xfrm>
              <a:off x="6771512" y="3048372"/>
              <a:ext cx="2437384" cy="2092213"/>
            </a:xfrm>
            <a:prstGeom prst="round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indent="0">
                <a:buNone/>
              </a:pPr>
              <a:r>
                <a:rPr lang="fr-CA" sz="1600" b="1" dirty="0">
                  <a:latin typeface="Arial" panose="020B0604020202020204" pitchFamily="34" charset="0"/>
                  <a:cs typeface="Arial" panose="020B0604020202020204" pitchFamily="34" charset="0"/>
                </a:rPr>
                <a:t>Votre commerce est &gt; </a:t>
              </a:r>
              <a:r>
                <a:rPr lang="fr-CA" altLang="fr-FR" sz="1600" b="1" dirty="0">
                  <a:latin typeface="Arial" panose="020B0604020202020204" pitchFamily="34" charset="0"/>
                  <a:cs typeface="Arial" panose="020B0604020202020204" pitchFamily="34" charset="0"/>
                </a:rPr>
                <a:t>375 m</a:t>
              </a:r>
              <a:r>
                <a:rPr lang="fr-CA" altLang="fr-FR" sz="1600" b="1" baseline="30000" dirty="0">
                  <a:latin typeface="Arial" panose="020B0604020202020204" pitchFamily="34" charset="0"/>
                  <a:cs typeface="Arial" panose="020B0604020202020204" pitchFamily="34" charset="0"/>
                </a:rPr>
                <a:t>2</a:t>
              </a:r>
              <a:r>
                <a:rPr lang="fr-CA" altLang="fr-FR" sz="1600" b="1" dirty="0">
                  <a:latin typeface="Arial" panose="020B0604020202020204" pitchFamily="34" charset="0"/>
                  <a:cs typeface="Arial" panose="020B0604020202020204" pitchFamily="34" charset="0"/>
                </a:rPr>
                <a:t> </a:t>
              </a:r>
            </a:p>
            <a:p>
              <a:pPr marL="0" indent="0">
                <a:buNone/>
              </a:pPr>
              <a:endParaRPr lang="fr-CA" altLang="fr-FR" sz="1600" dirty="0">
                <a:latin typeface="Arial" panose="020B0604020202020204" pitchFamily="34" charset="0"/>
                <a:cs typeface="Arial" panose="020B0604020202020204" pitchFamily="34" charset="0"/>
              </a:endParaRPr>
            </a:p>
            <a:p>
              <a:pPr marL="0" indent="0">
                <a:buNone/>
              </a:pPr>
              <a:r>
                <a:rPr lang="fr-CA" altLang="fr-FR" sz="1600" dirty="0">
                  <a:latin typeface="Arial" panose="020B0604020202020204" pitchFamily="34" charset="0"/>
                  <a:cs typeface="Arial" panose="020B0604020202020204" pitchFamily="34" charset="0"/>
                </a:rPr>
                <a:t>que </a:t>
              </a:r>
              <a:r>
                <a:rPr lang="fr-CA" altLang="fr-FR" sz="1600" b="1" dirty="0">
                  <a:latin typeface="Arial" panose="020B0604020202020204" pitchFamily="34" charset="0"/>
                  <a:cs typeface="Arial" panose="020B0604020202020204" pitchFamily="34" charset="0"/>
                </a:rPr>
                <a:t>vous repreniez ou pas </a:t>
              </a:r>
              <a:r>
                <a:rPr lang="fr-CA" altLang="fr-FR" sz="1600" dirty="0">
                  <a:latin typeface="Arial" panose="020B0604020202020204" pitchFamily="34" charset="0"/>
                  <a:cs typeface="Arial" panose="020B0604020202020204" pitchFamily="34" charset="0"/>
                </a:rPr>
                <a:t>les contenants consignés actuellement</a:t>
              </a:r>
            </a:p>
            <a:p>
              <a:pPr marL="0" indent="0">
                <a:buNone/>
              </a:pPr>
              <a:endParaRPr lang="fr-CA" altLang="fr-FR" sz="1600" dirty="0">
                <a:latin typeface="Arial" panose="020B0604020202020204" pitchFamily="34" charset="0"/>
                <a:cs typeface="Arial" panose="020B0604020202020204" pitchFamily="34" charset="0"/>
              </a:endParaRPr>
            </a:p>
          </p:txBody>
        </p:sp>
      </p:grpSp>
      <p:sp>
        <p:nvSpPr>
          <p:cNvPr id="4" name="ZoneTexte 3">
            <a:extLst>
              <a:ext uri="{FF2B5EF4-FFF2-40B4-BE49-F238E27FC236}">
                <a16:creationId xmlns:a16="http://schemas.microsoft.com/office/drawing/2014/main" id="{1CEAB5AC-B02E-1AB1-4673-C6CDBA93AA21}"/>
              </a:ext>
            </a:extLst>
          </p:cNvPr>
          <p:cNvSpPr txBox="1"/>
          <p:nvPr/>
        </p:nvSpPr>
        <p:spPr>
          <a:xfrm>
            <a:off x="1093724" y="5345540"/>
            <a:ext cx="2194560" cy="523220"/>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Aucune obligation, aucune action</a:t>
            </a:r>
          </a:p>
        </p:txBody>
      </p:sp>
      <p:sp>
        <p:nvSpPr>
          <p:cNvPr id="6" name="ZoneTexte 5">
            <a:extLst>
              <a:ext uri="{FF2B5EF4-FFF2-40B4-BE49-F238E27FC236}">
                <a16:creationId xmlns:a16="http://schemas.microsoft.com/office/drawing/2014/main" id="{3C2D134F-211E-EE4E-61F3-4278A995BC8F}"/>
              </a:ext>
            </a:extLst>
          </p:cNvPr>
          <p:cNvSpPr txBox="1"/>
          <p:nvPr/>
        </p:nvSpPr>
        <p:spPr>
          <a:xfrm>
            <a:off x="3936493" y="5374296"/>
            <a:ext cx="2515107"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Aucune obligation de reprise, mais possibilité de se porter volontaire</a:t>
            </a:r>
          </a:p>
        </p:txBody>
      </p:sp>
      <p:sp>
        <p:nvSpPr>
          <p:cNvPr id="9" name="ZoneTexte 8">
            <a:extLst>
              <a:ext uri="{FF2B5EF4-FFF2-40B4-BE49-F238E27FC236}">
                <a16:creationId xmlns:a16="http://schemas.microsoft.com/office/drawing/2014/main" id="{3F37F5B4-71FA-763C-390A-B742824FD21C}"/>
              </a:ext>
            </a:extLst>
          </p:cNvPr>
          <p:cNvSpPr txBox="1"/>
          <p:nvPr/>
        </p:nvSpPr>
        <p:spPr>
          <a:xfrm>
            <a:off x="7538720" y="5482018"/>
            <a:ext cx="3058160" cy="523220"/>
          </a:xfrm>
          <a:prstGeom prst="rect">
            <a:avLst/>
          </a:prstGeom>
          <a:solidFill>
            <a:srgbClr val="FFC000"/>
          </a:solidFill>
        </p:spPr>
        <p:txBody>
          <a:bodyPr wrap="square" rtlCol="0">
            <a:spAutoFit/>
          </a:bodyPr>
          <a:lstStyle/>
          <a:p>
            <a:r>
              <a:rPr lang="fr-CA" sz="1400" dirty="0">
                <a:latin typeface="Arial" panose="020B0604020202020204" pitchFamily="34" charset="0"/>
                <a:cs typeface="Arial" panose="020B0604020202020204" pitchFamily="34" charset="0"/>
              </a:rPr>
              <a:t>Obligation de reprise</a:t>
            </a:r>
          </a:p>
          <a:p>
            <a:r>
              <a:rPr lang="fr-CA" sz="1400" dirty="0">
                <a:latin typeface="Arial" panose="020B0604020202020204" pitchFamily="34" charset="0"/>
                <a:cs typeface="Arial" panose="020B0604020202020204" pitchFamily="34" charset="0"/>
              </a:rPr>
              <a:t>Différentes solutions étudiées</a:t>
            </a:r>
          </a:p>
        </p:txBody>
      </p:sp>
      <p:sp>
        <p:nvSpPr>
          <p:cNvPr id="2" name="ZoneTexte 1">
            <a:extLst>
              <a:ext uri="{FF2B5EF4-FFF2-40B4-BE49-F238E27FC236}">
                <a16:creationId xmlns:a16="http://schemas.microsoft.com/office/drawing/2014/main" id="{0DBF435B-1160-FFDC-9734-EB13A0F38780}"/>
              </a:ext>
            </a:extLst>
          </p:cNvPr>
          <p:cNvSpPr txBox="1"/>
          <p:nvPr/>
        </p:nvSpPr>
        <p:spPr>
          <a:xfrm>
            <a:off x="3936493" y="6205293"/>
            <a:ext cx="6647355" cy="523220"/>
          </a:xfrm>
          <a:prstGeom prst="rect">
            <a:avLst/>
          </a:prstGeom>
          <a:solidFill>
            <a:srgbClr val="FFC000"/>
          </a:solidFill>
        </p:spPr>
        <p:txBody>
          <a:bodyPr wrap="square" rtlCol="0">
            <a:spAutoFit/>
          </a:bodyPr>
          <a:lstStyle/>
          <a:p>
            <a:pPr algn="ctr"/>
            <a:r>
              <a:rPr lang="fr-CA" sz="1400" dirty="0">
                <a:latin typeface="Arial" panose="020B0604020202020204" pitchFamily="34" charset="0"/>
                <a:cs typeface="Arial" panose="020B0604020202020204" pitchFamily="34" charset="0"/>
              </a:rPr>
              <a:t>Obligation d’affichage (en magasin et à l’entrée des magasins)</a:t>
            </a:r>
          </a:p>
          <a:p>
            <a:pPr algn="ctr"/>
            <a:r>
              <a:rPr lang="fr-CA" sz="1400" dirty="0">
                <a:latin typeface="Arial" panose="020B0604020202020204" pitchFamily="34" charset="0"/>
                <a:cs typeface="Arial" panose="020B0604020202020204" pitchFamily="34" charset="0"/>
              </a:rPr>
              <a:t>Obligation de facturation du montant de la consigne</a:t>
            </a:r>
          </a:p>
        </p:txBody>
      </p:sp>
    </p:spTree>
    <p:extLst>
      <p:ext uri="{BB962C8B-B14F-4D97-AF65-F5344CB8AC3E}">
        <p14:creationId xmlns:p14="http://schemas.microsoft.com/office/powerpoint/2010/main" val="18875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284C866-DDDC-D8BF-072A-A032B7FD8B79}"/>
              </a:ext>
            </a:extLst>
          </p:cNvPr>
          <p:cNvSpPr>
            <a:spLocks noGrp="1"/>
          </p:cNvSpPr>
          <p:nvPr>
            <p:ph type="title"/>
          </p:nvPr>
        </p:nvSpPr>
        <p:spPr>
          <a:xfrm>
            <a:off x="1687576" y="548640"/>
            <a:ext cx="8777224" cy="1142048"/>
          </a:xfrm>
        </p:spPr>
        <p:txBody>
          <a:bodyPr>
            <a:normAutofit/>
          </a:bodyPr>
          <a:lstStyle/>
          <a:p>
            <a:r>
              <a:rPr lang="fr-CA" dirty="0"/>
              <a:t>Détaillants qui n’ont aucune obligation au 1er mars 2025</a:t>
            </a:r>
            <a:endParaRPr lang="fr-CA" sz="2400" dirty="0"/>
          </a:p>
        </p:txBody>
      </p:sp>
      <p:sp>
        <p:nvSpPr>
          <p:cNvPr id="7" name="Espace réservé du contenu 1">
            <a:extLst>
              <a:ext uri="{FF2B5EF4-FFF2-40B4-BE49-F238E27FC236}">
                <a16:creationId xmlns:a16="http://schemas.microsoft.com/office/drawing/2014/main" id="{96E082A7-3F4B-3085-A5E6-2D6138658901}"/>
              </a:ext>
            </a:extLst>
          </p:cNvPr>
          <p:cNvSpPr txBox="1">
            <a:spLocks/>
          </p:cNvSpPr>
          <p:nvPr/>
        </p:nvSpPr>
        <p:spPr>
          <a:xfrm>
            <a:off x="891609" y="1690688"/>
            <a:ext cx="9085309" cy="452021"/>
          </a:xfrm>
          <a:prstGeom prst="rect">
            <a:avLst/>
          </a:prstGeom>
          <a:solidFill>
            <a:srgbClr val="00206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ts val="300"/>
              </a:spcBef>
              <a:buFont typeface="Arial" panose="020B0604020202020204" pitchFamily="34" charset="0"/>
              <a:buNone/>
            </a:pPr>
            <a:r>
              <a:rPr lang="fr-CA" altLang="fr-FR" sz="1400" b="1" dirty="0">
                <a:solidFill>
                  <a:schemeClr val="bg1"/>
                </a:solidFill>
                <a:latin typeface="Optima" panose="02000903070000020004" pitchFamily="2" charset="0"/>
                <a:ea typeface="MS Gothic" panose="020B0609070205080204" pitchFamily="49" charset="-128"/>
                <a:cs typeface="Times New Roman" panose="02020603050405020304" pitchFamily="18" charset="0"/>
              </a:rPr>
              <a:t>Aucune obligation si vous répondez aux critères suivants : </a:t>
            </a:r>
          </a:p>
        </p:txBody>
      </p:sp>
      <p:sp>
        <p:nvSpPr>
          <p:cNvPr id="8" name="Espace réservé du contenu 1">
            <a:extLst>
              <a:ext uri="{FF2B5EF4-FFF2-40B4-BE49-F238E27FC236}">
                <a16:creationId xmlns:a16="http://schemas.microsoft.com/office/drawing/2014/main" id="{3640CB4C-2180-5365-1862-299F813161BD}"/>
              </a:ext>
            </a:extLst>
          </p:cNvPr>
          <p:cNvSpPr txBox="1">
            <a:spLocks/>
          </p:cNvSpPr>
          <p:nvPr/>
        </p:nvSpPr>
        <p:spPr>
          <a:xfrm>
            <a:off x="882830" y="2413819"/>
            <a:ext cx="9094087" cy="2198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ts val="300"/>
              </a:spcBef>
              <a:buClr>
                <a:srgbClr val="002060"/>
              </a:buClr>
            </a:pPr>
            <a:r>
              <a:rPr lang="fr-CA" sz="1400" dirty="0">
                <a:solidFill>
                  <a:srgbClr val="585857"/>
                </a:solidFill>
                <a:latin typeface="Arial" panose="020B0604020202020204" pitchFamily="34" charset="0"/>
                <a:cs typeface="Arial" panose="020B0604020202020204" pitchFamily="34" charset="0"/>
              </a:rPr>
              <a:t>Un commerce qui </a:t>
            </a:r>
            <a:r>
              <a:rPr lang="fr-CA" sz="1400" b="1" dirty="0">
                <a:solidFill>
                  <a:srgbClr val="585857"/>
                </a:solidFill>
                <a:latin typeface="Arial" panose="020B0604020202020204" pitchFamily="34" charset="0"/>
                <a:cs typeface="Arial" panose="020B0604020202020204" pitchFamily="34" charset="0"/>
              </a:rPr>
              <a:t>ne vend pas de boisson dans des contenants visés par la consigne </a:t>
            </a:r>
            <a:r>
              <a:rPr lang="fr-CA" sz="1400" dirty="0">
                <a:solidFill>
                  <a:srgbClr val="585857"/>
                </a:solidFill>
                <a:latin typeface="Arial" panose="020B0604020202020204" pitchFamily="34" charset="0"/>
                <a:cs typeface="Arial" panose="020B0604020202020204" pitchFamily="34" charset="0"/>
              </a:rPr>
              <a:t>au 1</a:t>
            </a:r>
            <a:r>
              <a:rPr lang="fr-CA" sz="1400" baseline="30000" dirty="0">
                <a:solidFill>
                  <a:srgbClr val="585857"/>
                </a:solidFill>
                <a:latin typeface="Arial" panose="020B0604020202020204" pitchFamily="34" charset="0"/>
                <a:cs typeface="Arial" panose="020B0604020202020204" pitchFamily="34" charset="0"/>
              </a:rPr>
              <a:t>er</a:t>
            </a:r>
            <a:r>
              <a:rPr lang="fr-CA" sz="1400" dirty="0">
                <a:solidFill>
                  <a:srgbClr val="585857"/>
                </a:solidFill>
                <a:latin typeface="Arial" panose="020B0604020202020204" pitchFamily="34" charset="0"/>
                <a:cs typeface="Arial" panose="020B0604020202020204" pitchFamily="34" charset="0"/>
              </a:rPr>
              <a:t> mars 2025</a:t>
            </a:r>
          </a:p>
          <a:p>
            <a:pPr lvl="1" eaLnBrk="0" fontAlgn="base" hangingPunct="0">
              <a:lnSpc>
                <a:spcPct val="100000"/>
              </a:lnSpc>
              <a:spcBef>
                <a:spcPts val="300"/>
              </a:spcBef>
              <a:buClr>
                <a:srgbClr val="002060"/>
              </a:buClr>
              <a:buFont typeface="Courier New" panose="02070309020205020404" pitchFamily="49" charset="0"/>
              <a:buChar char="o"/>
            </a:pPr>
            <a:r>
              <a:rPr lang="fr-CA" sz="1400" dirty="0">
                <a:solidFill>
                  <a:srgbClr val="585857"/>
                </a:solidFill>
                <a:latin typeface="Arial" panose="020B0604020202020204" pitchFamily="34" charset="0"/>
                <a:cs typeface="Arial" panose="020B0604020202020204" pitchFamily="34" charset="0"/>
              </a:rPr>
              <a:t>Ex. Si vous ne vendez pas de boissons dans votre commerce</a:t>
            </a:r>
          </a:p>
          <a:p>
            <a:pPr lvl="1" eaLnBrk="0" fontAlgn="base" hangingPunct="0">
              <a:lnSpc>
                <a:spcPct val="100000"/>
              </a:lnSpc>
              <a:spcBef>
                <a:spcPts val="300"/>
              </a:spcBef>
              <a:buClr>
                <a:srgbClr val="002060"/>
              </a:buClr>
            </a:pPr>
            <a:endParaRPr lang="fr-CA" sz="1400" dirty="0">
              <a:solidFill>
                <a:srgbClr val="585857"/>
              </a:solidFill>
              <a:latin typeface="Arial" panose="020B0604020202020204" pitchFamily="34" charset="0"/>
              <a:cs typeface="Arial" panose="020B0604020202020204" pitchFamily="34" charset="0"/>
            </a:endParaRPr>
          </a:p>
          <a:p>
            <a:pPr eaLnBrk="0" fontAlgn="base" hangingPunct="0">
              <a:lnSpc>
                <a:spcPct val="100000"/>
              </a:lnSpc>
              <a:spcBef>
                <a:spcPts val="300"/>
              </a:spcBef>
              <a:buClr>
                <a:srgbClr val="002060"/>
              </a:buClr>
              <a:buFont typeface="Courier New" panose="02070309020205020404" pitchFamily="49" charset="0"/>
              <a:buChar char="o"/>
            </a:pPr>
            <a:r>
              <a:rPr lang="fr-CA" sz="1400" dirty="0">
                <a:solidFill>
                  <a:srgbClr val="585857"/>
                </a:solidFill>
                <a:latin typeface="Arial" panose="020B0604020202020204" pitchFamily="34" charset="0"/>
                <a:cs typeface="Arial" panose="020B0604020202020204" pitchFamily="34" charset="0"/>
              </a:rPr>
              <a:t>Un commerce dans lequel un produit n’est offert en vente que :</a:t>
            </a:r>
          </a:p>
          <a:p>
            <a:pPr lvl="1" eaLnBrk="0" fontAlgn="base" hangingPunct="0">
              <a:lnSpc>
                <a:spcPct val="100000"/>
              </a:lnSpc>
              <a:spcBef>
                <a:spcPts val="300"/>
              </a:spcBef>
              <a:buClr>
                <a:srgbClr val="002060"/>
              </a:buClr>
              <a:buFont typeface="Courier New" panose="02070309020205020404" pitchFamily="49" charset="0"/>
              <a:buChar char="o"/>
            </a:pPr>
            <a:r>
              <a:rPr lang="fr-CA" sz="1400" dirty="0">
                <a:solidFill>
                  <a:srgbClr val="585857"/>
                </a:solidFill>
                <a:latin typeface="Arial" panose="020B0604020202020204" pitchFamily="34" charset="0"/>
                <a:cs typeface="Arial" panose="020B0604020202020204" pitchFamily="34" charset="0"/>
              </a:rPr>
              <a:t> dans </a:t>
            </a:r>
            <a:r>
              <a:rPr lang="fr-CA" sz="1400" b="1" dirty="0">
                <a:solidFill>
                  <a:srgbClr val="585857"/>
                </a:solidFill>
                <a:latin typeface="Arial" panose="020B0604020202020204" pitchFamily="34" charset="0"/>
                <a:cs typeface="Arial" panose="020B0604020202020204" pitchFamily="34" charset="0"/>
              </a:rPr>
              <a:t>une ou plusieurs machines distributrices</a:t>
            </a:r>
            <a:r>
              <a:rPr lang="fr-CA" sz="1400" dirty="0">
                <a:solidFill>
                  <a:srgbClr val="585857"/>
                </a:solidFill>
                <a:latin typeface="Arial" panose="020B0604020202020204" pitchFamily="34" charset="0"/>
                <a:cs typeface="Arial" panose="020B0604020202020204" pitchFamily="34" charset="0"/>
              </a:rPr>
              <a:t> </a:t>
            </a:r>
          </a:p>
          <a:p>
            <a:pPr eaLnBrk="0" fontAlgn="base" hangingPunct="0">
              <a:lnSpc>
                <a:spcPct val="100000"/>
              </a:lnSpc>
              <a:spcBef>
                <a:spcPts val="300"/>
              </a:spcBef>
              <a:buClr>
                <a:srgbClr val="002060"/>
              </a:buClr>
            </a:pPr>
            <a:endParaRPr lang="fr-CA" sz="1400" dirty="0">
              <a:solidFill>
                <a:srgbClr val="585857"/>
              </a:solidFill>
              <a:latin typeface="Arial" panose="020B0604020202020204" pitchFamily="34" charset="0"/>
              <a:cs typeface="Arial" panose="020B0604020202020204" pitchFamily="34" charset="0"/>
            </a:endParaRPr>
          </a:p>
          <a:p>
            <a:pPr lvl="1" eaLnBrk="0" fontAlgn="base" hangingPunct="0">
              <a:lnSpc>
                <a:spcPct val="100000"/>
              </a:lnSpc>
              <a:spcBef>
                <a:spcPts val="300"/>
              </a:spcBef>
              <a:buClr>
                <a:srgbClr val="002060"/>
              </a:buClr>
              <a:buFont typeface="Courier New" panose="02070309020205020404" pitchFamily="49" charset="0"/>
              <a:buChar char="o"/>
            </a:pPr>
            <a:r>
              <a:rPr lang="fr-CA" sz="1400" dirty="0">
                <a:solidFill>
                  <a:srgbClr val="585857"/>
                </a:solidFill>
                <a:latin typeface="Arial" panose="020B0604020202020204" pitchFamily="34" charset="0"/>
                <a:cs typeface="Arial" panose="020B0604020202020204" pitchFamily="34" charset="0"/>
              </a:rPr>
              <a:t>dans un </a:t>
            </a:r>
            <a:r>
              <a:rPr lang="fr-CA" sz="1400" b="1" dirty="0">
                <a:solidFill>
                  <a:srgbClr val="585857"/>
                </a:solidFill>
                <a:latin typeface="Arial" panose="020B0604020202020204" pitchFamily="34" charset="0"/>
                <a:cs typeface="Arial" panose="020B0604020202020204" pitchFamily="34" charset="0"/>
              </a:rPr>
              <a:t>seul appareil commercial réfrigéré </a:t>
            </a:r>
            <a:r>
              <a:rPr lang="fr-CA" sz="1400" dirty="0">
                <a:solidFill>
                  <a:srgbClr val="585857"/>
                </a:solidFill>
                <a:latin typeface="Arial" panose="020B0604020202020204" pitchFamily="34" charset="0"/>
                <a:cs typeface="Arial" panose="020B0604020202020204" pitchFamily="34" charset="0"/>
              </a:rPr>
              <a:t>dont les dimensions n’excèdent pas 76,2 cm de largeur × 82,28 cm de profondeur × 200,66 cm de hauteur</a:t>
            </a:r>
          </a:p>
        </p:txBody>
      </p:sp>
      <p:sp>
        <p:nvSpPr>
          <p:cNvPr id="2" name="Rectangle : coins arrondis 1">
            <a:extLst>
              <a:ext uri="{FF2B5EF4-FFF2-40B4-BE49-F238E27FC236}">
                <a16:creationId xmlns:a16="http://schemas.microsoft.com/office/drawing/2014/main" id="{CF2AF35A-D18C-993A-A067-A545E1381DF3}"/>
              </a:ext>
            </a:extLst>
          </p:cNvPr>
          <p:cNvSpPr/>
          <p:nvPr/>
        </p:nvSpPr>
        <p:spPr>
          <a:xfrm>
            <a:off x="838200" y="708004"/>
            <a:ext cx="849376" cy="71157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CA" sz="1600" dirty="0">
              <a:solidFill>
                <a:schemeClr val="tx1"/>
              </a:solidFill>
            </a:endParaRPr>
          </a:p>
        </p:txBody>
      </p:sp>
    </p:spTree>
    <p:extLst>
      <p:ext uri="{BB962C8B-B14F-4D97-AF65-F5344CB8AC3E}">
        <p14:creationId xmlns:p14="http://schemas.microsoft.com/office/powerpoint/2010/main" val="381368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8DFA50B-0EEC-8E75-60B1-45EBD79CEFA6}"/>
              </a:ext>
            </a:extLst>
          </p:cNvPr>
          <p:cNvSpPr>
            <a:spLocks noGrp="1"/>
          </p:cNvSpPr>
          <p:nvPr>
            <p:ph idx="1"/>
          </p:nvPr>
        </p:nvSpPr>
        <p:spPr>
          <a:xfrm>
            <a:off x="891609" y="2571454"/>
            <a:ext cx="8140631" cy="2907159"/>
          </a:xfrm>
        </p:spPr>
        <p:txBody>
          <a:bodyPr>
            <a:normAutofit/>
          </a:bodyPr>
          <a:lstStyle/>
          <a:p>
            <a:pPr eaLnBrk="0" fontAlgn="base" hangingPunct="0">
              <a:lnSpc>
                <a:spcPct val="100000"/>
              </a:lnSpc>
              <a:spcBef>
                <a:spcPts val="300"/>
              </a:spcBef>
              <a:buClr>
                <a:srgbClr val="002060"/>
              </a:buClr>
            </a:pPr>
            <a:r>
              <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Vous n’avez </a:t>
            </a:r>
            <a:r>
              <a:rPr lang="fr-CA" altLang="fr-FR" sz="1400" b="1"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aucune obligation de reprendre </a:t>
            </a:r>
            <a:r>
              <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les contenants consignés au 1</a:t>
            </a:r>
            <a:r>
              <a:rPr lang="fr-CA" altLang="fr-FR" sz="1400" baseline="300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er</a:t>
            </a:r>
            <a:r>
              <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 mars 2025</a:t>
            </a:r>
          </a:p>
          <a:p>
            <a:pPr marL="0" indent="0" eaLnBrk="0" fontAlgn="base" hangingPunct="0">
              <a:lnSpc>
                <a:spcPct val="100000"/>
              </a:lnSpc>
              <a:spcBef>
                <a:spcPts val="300"/>
              </a:spcBef>
              <a:buClr>
                <a:srgbClr val="002060"/>
              </a:buClr>
              <a:buNone/>
            </a:pPr>
            <a:endPar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endParaRPr>
          </a:p>
          <a:p>
            <a:pPr eaLnBrk="0" fontAlgn="base" hangingPunct="0">
              <a:lnSpc>
                <a:spcPct val="100000"/>
              </a:lnSpc>
              <a:spcBef>
                <a:spcPts val="300"/>
              </a:spcBef>
              <a:buClr>
                <a:srgbClr val="002060"/>
              </a:buClr>
            </a:pPr>
            <a:r>
              <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Si vous êtes</a:t>
            </a:r>
            <a:r>
              <a:rPr lang="fr-CA" altLang="fr-FR" sz="1400" b="1"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 volontaire pour la période de transition (1</a:t>
            </a:r>
            <a:r>
              <a:rPr lang="fr-CA" altLang="fr-FR" sz="1400" b="1" baseline="300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er</a:t>
            </a:r>
            <a:r>
              <a:rPr lang="fr-CA" altLang="fr-FR" sz="1400" b="1"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 novembre 2023 au 1</a:t>
            </a:r>
            <a:r>
              <a:rPr lang="fr-CA" altLang="fr-FR" sz="1400" b="1" baseline="300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er</a:t>
            </a:r>
            <a:r>
              <a:rPr lang="fr-CA" altLang="fr-FR" sz="1400" b="1"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 mars 2025), vous n’êtes pas tenu de rester pour la 2</a:t>
            </a:r>
            <a:r>
              <a:rPr lang="fr-CA" altLang="fr-FR" sz="1400" b="1" baseline="300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e</a:t>
            </a:r>
            <a:r>
              <a:rPr lang="fr-CA" altLang="fr-FR" sz="1400" b="1"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 phase d’élargissement de la consigne</a:t>
            </a:r>
          </a:p>
          <a:p>
            <a:pPr marL="0" indent="0" eaLnBrk="0" fontAlgn="base" hangingPunct="0">
              <a:lnSpc>
                <a:spcPct val="100000"/>
              </a:lnSpc>
              <a:spcBef>
                <a:spcPts val="300"/>
              </a:spcBef>
              <a:buClr>
                <a:srgbClr val="002060"/>
              </a:buClr>
              <a:buNone/>
            </a:pPr>
            <a:endPar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endParaRPr>
          </a:p>
          <a:p>
            <a:pPr eaLnBrk="0" fontAlgn="base" hangingPunct="0">
              <a:lnSpc>
                <a:spcPct val="100000"/>
              </a:lnSpc>
              <a:spcBef>
                <a:spcPts val="300"/>
              </a:spcBef>
              <a:buClr>
                <a:srgbClr val="002060"/>
              </a:buClr>
            </a:pPr>
            <a:r>
              <a:rPr kumimoji="0" lang="fr-CA" altLang="fr-FR" sz="1400" b="0" i="0" u="none" strike="noStrike" cap="none" normalizeH="0" baseline="0" dirty="0">
                <a:ln>
                  <a:noFill/>
                </a:ln>
                <a:solidFill>
                  <a:srgbClr val="585857"/>
                </a:solidFill>
                <a:effectLst/>
                <a:latin typeface="Arial" panose="020B0604020202020204" pitchFamily="34" charset="0"/>
                <a:ea typeface="Times New Roman" panose="02020603050405020304" pitchFamily="18" charset="0"/>
                <a:cs typeface="Times New Roman" panose="02020603050405020304" pitchFamily="18" charset="0"/>
              </a:rPr>
              <a:t>Vous devez afficher clairement dans ou à l’entrée de votre commerce l’adresse du lieu de retour de contenants consignés </a:t>
            </a:r>
            <a:r>
              <a:rPr kumimoji="0" lang="fr-CA" altLang="fr-FR" sz="1400" b="1" i="0" u="none" strike="noStrike" cap="none" normalizeH="0" baseline="0" dirty="0">
                <a:ln>
                  <a:noFill/>
                </a:ln>
                <a:solidFill>
                  <a:srgbClr val="585857"/>
                </a:solidFill>
                <a:effectLst/>
                <a:latin typeface="Arial" panose="020B0604020202020204" pitchFamily="34" charset="0"/>
                <a:ea typeface="Times New Roman" panose="02020603050405020304" pitchFamily="18" charset="0"/>
                <a:cs typeface="Times New Roman" panose="02020603050405020304" pitchFamily="18" charset="0"/>
              </a:rPr>
              <a:t>le plus près de votre commerce</a:t>
            </a:r>
            <a:r>
              <a:rPr kumimoji="0" lang="fr-CA" altLang="fr-FR" sz="1400" b="0" i="0" u="none" strike="noStrike" cap="none" normalizeH="0" baseline="0" dirty="0">
                <a:ln>
                  <a:noFill/>
                </a:ln>
                <a:solidFill>
                  <a:srgbClr val="585857"/>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CA" altLang="fr-FR" sz="1400" dirty="0">
              <a:solidFill>
                <a:srgbClr val="585857"/>
              </a:solidFill>
              <a:latin typeface="Arial" panose="020B0604020202020204" pitchFamily="34" charset="0"/>
              <a:ea typeface="Times New Roman" panose="02020603050405020304" pitchFamily="18" charset="0"/>
              <a:cs typeface="Arial" panose="020B0604020202020204" pitchFamily="34" charset="0"/>
            </a:endParaRPr>
          </a:p>
          <a:p>
            <a:pPr lvl="1" eaLnBrk="0" fontAlgn="base" hangingPunct="0">
              <a:lnSpc>
                <a:spcPct val="100000"/>
              </a:lnSpc>
              <a:spcBef>
                <a:spcPts val="300"/>
              </a:spcBef>
              <a:buClr>
                <a:srgbClr val="002060"/>
              </a:buClr>
              <a:buFont typeface="Courier New" panose="02070309020205020404" pitchFamily="49" charset="0"/>
              <a:buChar char="o"/>
            </a:pPr>
            <a:r>
              <a:rPr lang="fr-CA" altLang="fr-FR" sz="1400" dirty="0">
                <a:solidFill>
                  <a:srgbClr val="585857"/>
                </a:solidFill>
                <a:latin typeface="Arial" panose="020B0604020202020204" pitchFamily="34" charset="0"/>
                <a:ea typeface="Times New Roman" panose="02020603050405020304" pitchFamily="18" charset="0"/>
                <a:cs typeface="Arial" panose="020B0604020202020204" pitchFamily="34" charset="0"/>
              </a:rPr>
              <a:t>Ce lieu de retour pourrait être un Centre de retour géré par l’AQRCB, un point de retour commun mis en place par des détaillants ou un détaillant</a:t>
            </a:r>
          </a:p>
        </p:txBody>
      </p:sp>
      <p:sp>
        <p:nvSpPr>
          <p:cNvPr id="3" name="Titre 2">
            <a:extLst>
              <a:ext uri="{FF2B5EF4-FFF2-40B4-BE49-F238E27FC236}">
                <a16:creationId xmlns:a16="http://schemas.microsoft.com/office/drawing/2014/main" id="{6284C866-DDDC-D8BF-072A-A032B7FD8B79}"/>
              </a:ext>
            </a:extLst>
          </p:cNvPr>
          <p:cNvSpPr>
            <a:spLocks noGrp="1"/>
          </p:cNvSpPr>
          <p:nvPr>
            <p:ph type="title"/>
          </p:nvPr>
        </p:nvSpPr>
        <p:spPr>
          <a:xfrm>
            <a:off x="1706880" y="365125"/>
            <a:ext cx="9646920" cy="1325563"/>
          </a:xfrm>
        </p:spPr>
        <p:txBody>
          <a:bodyPr>
            <a:normAutofit/>
          </a:bodyPr>
          <a:lstStyle/>
          <a:p>
            <a:r>
              <a:rPr lang="fr-CA" dirty="0"/>
              <a:t>Obligations des détaillants de petite superficie de vente (</a:t>
            </a:r>
            <a:r>
              <a:rPr lang="fr-CA" altLang="fr-FR" dirty="0"/>
              <a:t>≤ 375 m</a:t>
            </a:r>
            <a:r>
              <a:rPr lang="fr-CA" altLang="fr-FR" baseline="30000" dirty="0"/>
              <a:t>2</a:t>
            </a:r>
            <a:r>
              <a:rPr lang="fr-CA" altLang="fr-FR" dirty="0"/>
              <a:t> ou 4 036 pi</a:t>
            </a:r>
            <a:r>
              <a:rPr lang="fr-CA" altLang="fr-FR" baseline="30000" dirty="0"/>
              <a:t>2</a:t>
            </a:r>
            <a:r>
              <a:rPr lang="fr-CA" altLang="fr-FR" dirty="0"/>
              <a:t>) </a:t>
            </a:r>
            <a:r>
              <a:rPr lang="fr-CA" dirty="0"/>
              <a:t>au 1</a:t>
            </a:r>
            <a:r>
              <a:rPr lang="fr-CA" baseline="30000" dirty="0"/>
              <a:t>er</a:t>
            </a:r>
            <a:r>
              <a:rPr lang="fr-CA" dirty="0"/>
              <a:t> mars 2025</a:t>
            </a:r>
            <a:endParaRPr lang="fr-CA" sz="2400" dirty="0"/>
          </a:p>
        </p:txBody>
      </p:sp>
      <p:pic>
        <p:nvPicPr>
          <p:cNvPr id="14" name="Image 13">
            <a:extLst>
              <a:ext uri="{FF2B5EF4-FFF2-40B4-BE49-F238E27FC236}">
                <a16:creationId xmlns:a16="http://schemas.microsoft.com/office/drawing/2014/main" id="{885D1976-4CD7-20EE-B8CB-DA70329A6763}"/>
              </a:ext>
            </a:extLst>
          </p:cNvPr>
          <p:cNvPicPr>
            <a:picLocks noChangeAspect="1"/>
          </p:cNvPicPr>
          <p:nvPr/>
        </p:nvPicPr>
        <p:blipFill rotWithShape="1">
          <a:blip r:embed="rId3"/>
          <a:srcRect t="3417"/>
          <a:stretch/>
        </p:blipFill>
        <p:spPr>
          <a:xfrm>
            <a:off x="9399658" y="2735807"/>
            <a:ext cx="1954142" cy="2907159"/>
          </a:xfrm>
          <a:prstGeom prst="rect">
            <a:avLst/>
          </a:prstGeom>
        </p:spPr>
      </p:pic>
      <p:sp>
        <p:nvSpPr>
          <p:cNvPr id="7" name="Espace réservé du contenu 1">
            <a:extLst>
              <a:ext uri="{FF2B5EF4-FFF2-40B4-BE49-F238E27FC236}">
                <a16:creationId xmlns:a16="http://schemas.microsoft.com/office/drawing/2014/main" id="{96E082A7-3F4B-3085-A5E6-2D6138658901}"/>
              </a:ext>
            </a:extLst>
          </p:cNvPr>
          <p:cNvSpPr txBox="1">
            <a:spLocks/>
          </p:cNvSpPr>
          <p:nvPr/>
        </p:nvSpPr>
        <p:spPr>
          <a:xfrm>
            <a:off x="891609" y="1863820"/>
            <a:ext cx="10352795" cy="449008"/>
          </a:xfrm>
          <a:prstGeom prst="rect">
            <a:avLst/>
          </a:prstGeom>
          <a:solidFill>
            <a:srgbClr val="00206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ts val="300"/>
              </a:spcBef>
              <a:buNone/>
            </a:pPr>
            <a:r>
              <a:rPr lang="fr-CA" altLang="fr-FR" sz="1400" b="1" dirty="0">
                <a:solidFill>
                  <a:schemeClr val="bg1"/>
                </a:solidFill>
                <a:latin typeface="Optima" panose="02000903070000020004" pitchFamily="2" charset="0"/>
                <a:ea typeface="MS Gothic" panose="020B0609070205080204" pitchFamily="49" charset="-128"/>
                <a:cs typeface="Times New Roman" panose="02020603050405020304" pitchFamily="18" charset="0"/>
              </a:rPr>
              <a:t>Obligation d’affichage  (ex. petites épiceries et dépanneurs)</a:t>
            </a:r>
          </a:p>
        </p:txBody>
      </p:sp>
      <p:sp>
        <p:nvSpPr>
          <p:cNvPr id="5" name="Rectangle : coins arrondis 4">
            <a:extLst>
              <a:ext uri="{FF2B5EF4-FFF2-40B4-BE49-F238E27FC236}">
                <a16:creationId xmlns:a16="http://schemas.microsoft.com/office/drawing/2014/main" id="{80BC7C76-DD24-78CD-7BE3-8EF70368DD5C}"/>
              </a:ext>
            </a:extLst>
          </p:cNvPr>
          <p:cNvSpPr/>
          <p:nvPr/>
        </p:nvSpPr>
        <p:spPr>
          <a:xfrm>
            <a:off x="838201" y="609600"/>
            <a:ext cx="868679" cy="796044"/>
          </a:xfrm>
          <a:prstGeom prst="round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indent="0">
              <a:buNone/>
            </a:pPr>
            <a:endParaRPr lang="fr-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6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a:extLst>
              <a:ext uri="{FF2B5EF4-FFF2-40B4-BE49-F238E27FC236}">
                <a16:creationId xmlns:a16="http://schemas.microsoft.com/office/drawing/2014/main" id="{96E082A7-3F4B-3085-A5E6-2D6138658901}"/>
              </a:ext>
            </a:extLst>
          </p:cNvPr>
          <p:cNvSpPr txBox="1">
            <a:spLocks/>
          </p:cNvSpPr>
          <p:nvPr/>
        </p:nvSpPr>
        <p:spPr>
          <a:xfrm>
            <a:off x="1001005" y="1900276"/>
            <a:ext cx="10352795" cy="449008"/>
          </a:xfrm>
          <a:prstGeom prst="rect">
            <a:avLst/>
          </a:prstGeom>
          <a:solidFill>
            <a:srgbClr val="00206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ts val="300"/>
              </a:spcBef>
              <a:buNone/>
            </a:pPr>
            <a:r>
              <a:rPr lang="fr-CA" altLang="fr-FR" sz="1400" b="1" dirty="0">
                <a:solidFill>
                  <a:schemeClr val="bg1"/>
                </a:solidFill>
                <a:latin typeface="Optima" panose="02000903070000020004" pitchFamily="2" charset="0"/>
                <a:ea typeface="MS Gothic" panose="020B0609070205080204" pitchFamily="49" charset="-128"/>
                <a:cs typeface="Times New Roman" panose="02020603050405020304" pitchFamily="18" charset="0"/>
              </a:rPr>
              <a:t>Aucune obligation de reprendre les contenants consignés mais….</a:t>
            </a:r>
          </a:p>
        </p:txBody>
      </p:sp>
      <p:sp>
        <p:nvSpPr>
          <p:cNvPr id="8" name="Espace réservé du contenu 1">
            <a:extLst>
              <a:ext uri="{FF2B5EF4-FFF2-40B4-BE49-F238E27FC236}">
                <a16:creationId xmlns:a16="http://schemas.microsoft.com/office/drawing/2014/main" id="{3640CB4C-2180-5365-1862-299F813161BD}"/>
              </a:ext>
            </a:extLst>
          </p:cNvPr>
          <p:cNvSpPr txBox="1">
            <a:spLocks/>
          </p:cNvSpPr>
          <p:nvPr/>
        </p:nvSpPr>
        <p:spPr>
          <a:xfrm>
            <a:off x="956740" y="3016059"/>
            <a:ext cx="7178960" cy="15762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eaLnBrk="0" fontAlgn="base" hangingPunct="0">
              <a:lnSpc>
                <a:spcPct val="110000"/>
              </a:lnSpc>
              <a:spcBef>
                <a:spcPts val="300"/>
              </a:spcBef>
              <a:buClr>
                <a:srgbClr val="002060"/>
              </a:buClr>
              <a:buNone/>
            </a:pPr>
            <a:r>
              <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 vous pouvez </a:t>
            </a:r>
            <a:r>
              <a:rPr lang="fr-CA" altLang="fr-FR" sz="1400" b="1"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choisir de les reprendre </a:t>
            </a:r>
            <a:r>
              <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(opt-in)</a:t>
            </a:r>
          </a:p>
          <a:p>
            <a:pPr marL="0" lvl="1" indent="0" eaLnBrk="0" fontAlgn="base" hangingPunct="0">
              <a:lnSpc>
                <a:spcPct val="110000"/>
              </a:lnSpc>
              <a:spcBef>
                <a:spcPts val="300"/>
              </a:spcBef>
              <a:buClr>
                <a:srgbClr val="002060"/>
              </a:buClr>
              <a:buNone/>
            </a:pPr>
            <a:endPar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endParaRPr>
          </a:p>
          <a:p>
            <a:pPr marL="0" lvl="1" indent="0" eaLnBrk="0" fontAlgn="base" hangingPunct="0">
              <a:lnSpc>
                <a:spcPct val="110000"/>
              </a:lnSpc>
              <a:spcBef>
                <a:spcPts val="300"/>
              </a:spcBef>
              <a:buClr>
                <a:srgbClr val="002060"/>
              </a:buClr>
              <a:buNone/>
            </a:pPr>
            <a:r>
              <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Attention : Si vous décidez de rester, vous devrez reprendre </a:t>
            </a:r>
            <a:r>
              <a:rPr lang="fr-CA" altLang="fr-FR" sz="1400" b="1"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tous les types de contenants consignés </a:t>
            </a:r>
            <a:r>
              <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(pas seulement ceux que vous vendez)</a:t>
            </a:r>
          </a:p>
          <a:p>
            <a:pPr marL="0" lvl="1" indent="0" eaLnBrk="0" fontAlgn="base" hangingPunct="0">
              <a:lnSpc>
                <a:spcPct val="110000"/>
              </a:lnSpc>
              <a:spcBef>
                <a:spcPts val="300"/>
              </a:spcBef>
              <a:buClr>
                <a:srgbClr val="002060"/>
              </a:buClr>
              <a:buNone/>
            </a:pPr>
            <a:endPar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9B7812AC-974E-F31A-32B5-FF9E8BEBD752}"/>
              </a:ext>
            </a:extLst>
          </p:cNvPr>
          <p:cNvPicPr>
            <a:picLocks noChangeAspect="1"/>
          </p:cNvPicPr>
          <p:nvPr/>
        </p:nvPicPr>
        <p:blipFill>
          <a:blip r:embed="rId2"/>
          <a:stretch>
            <a:fillRect/>
          </a:stretch>
        </p:blipFill>
        <p:spPr>
          <a:xfrm>
            <a:off x="9613236" y="2508073"/>
            <a:ext cx="1740564" cy="2622450"/>
          </a:xfrm>
          <a:prstGeom prst="rect">
            <a:avLst/>
          </a:prstGeom>
        </p:spPr>
      </p:pic>
      <p:sp>
        <p:nvSpPr>
          <p:cNvPr id="11" name="Rectangle : coins arrondis 10">
            <a:extLst>
              <a:ext uri="{FF2B5EF4-FFF2-40B4-BE49-F238E27FC236}">
                <a16:creationId xmlns:a16="http://schemas.microsoft.com/office/drawing/2014/main" id="{C7FBB3D2-924C-E2AF-1930-E9565FFA7202}"/>
              </a:ext>
            </a:extLst>
          </p:cNvPr>
          <p:cNvSpPr/>
          <p:nvPr/>
        </p:nvSpPr>
        <p:spPr>
          <a:xfrm>
            <a:off x="838201" y="609600"/>
            <a:ext cx="868679" cy="796044"/>
          </a:xfrm>
          <a:prstGeom prst="round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indent="0">
              <a:buNone/>
            </a:pPr>
            <a:endParaRPr lang="fr-CA" sz="1600" dirty="0">
              <a:latin typeface="Arial" panose="020B0604020202020204" pitchFamily="34" charset="0"/>
              <a:cs typeface="Arial" panose="020B0604020202020204" pitchFamily="34" charset="0"/>
            </a:endParaRPr>
          </a:p>
        </p:txBody>
      </p:sp>
      <p:sp>
        <p:nvSpPr>
          <p:cNvPr id="14" name="Titre 2">
            <a:extLst>
              <a:ext uri="{FF2B5EF4-FFF2-40B4-BE49-F238E27FC236}">
                <a16:creationId xmlns:a16="http://schemas.microsoft.com/office/drawing/2014/main" id="{29C0C7B9-2408-AA12-4DBA-76D41C72A4D3}"/>
              </a:ext>
            </a:extLst>
          </p:cNvPr>
          <p:cNvSpPr>
            <a:spLocks noGrp="1"/>
          </p:cNvSpPr>
          <p:nvPr>
            <p:ph type="title"/>
          </p:nvPr>
        </p:nvSpPr>
        <p:spPr>
          <a:xfrm>
            <a:off x="1706880" y="490834"/>
            <a:ext cx="9646920" cy="1114446"/>
          </a:xfrm>
        </p:spPr>
        <p:txBody>
          <a:bodyPr>
            <a:normAutofit/>
          </a:bodyPr>
          <a:lstStyle/>
          <a:p>
            <a:r>
              <a:rPr lang="fr-CA" dirty="0"/>
              <a:t>Option des détaillants de petite superficie de vente (</a:t>
            </a:r>
            <a:r>
              <a:rPr lang="fr-CA" altLang="fr-FR" dirty="0"/>
              <a:t>≤ 375 m</a:t>
            </a:r>
            <a:r>
              <a:rPr lang="fr-CA" altLang="fr-FR" baseline="30000" dirty="0"/>
              <a:t>2</a:t>
            </a:r>
            <a:r>
              <a:rPr lang="fr-CA" altLang="fr-FR" dirty="0"/>
              <a:t> ou 4 036 pi</a:t>
            </a:r>
            <a:r>
              <a:rPr lang="fr-CA" altLang="fr-FR" baseline="30000" dirty="0"/>
              <a:t>2</a:t>
            </a:r>
            <a:r>
              <a:rPr lang="fr-CA" altLang="fr-FR" dirty="0"/>
              <a:t>) </a:t>
            </a:r>
            <a:r>
              <a:rPr lang="fr-CA" dirty="0"/>
              <a:t>au 1</a:t>
            </a:r>
            <a:r>
              <a:rPr lang="fr-CA" baseline="30000" dirty="0"/>
              <a:t>er</a:t>
            </a:r>
            <a:r>
              <a:rPr lang="fr-CA" dirty="0"/>
              <a:t> mars 2025</a:t>
            </a:r>
            <a:endParaRPr lang="fr-CA" sz="2400" dirty="0"/>
          </a:p>
        </p:txBody>
      </p:sp>
      <p:sp>
        <p:nvSpPr>
          <p:cNvPr id="5" name="Bulle narrative : rectangle 4">
            <a:extLst>
              <a:ext uri="{FF2B5EF4-FFF2-40B4-BE49-F238E27FC236}">
                <a16:creationId xmlns:a16="http://schemas.microsoft.com/office/drawing/2014/main" id="{F63FA082-35D5-10B1-0A01-E7B37E750384}"/>
              </a:ext>
            </a:extLst>
          </p:cNvPr>
          <p:cNvSpPr/>
          <p:nvPr/>
        </p:nvSpPr>
        <p:spPr>
          <a:xfrm>
            <a:off x="4068700" y="4922986"/>
            <a:ext cx="4529195" cy="1576260"/>
          </a:xfrm>
          <a:prstGeom prst="wedgeRectCallout">
            <a:avLst>
              <a:gd name="adj1" fmla="val -58964"/>
              <a:gd name="adj2" fmla="val -8850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lvl="1" indent="0" eaLnBrk="0" fontAlgn="base" hangingPunct="0">
              <a:lnSpc>
                <a:spcPct val="110000"/>
              </a:lnSpc>
              <a:spcBef>
                <a:spcPts val="300"/>
              </a:spcBef>
              <a:buClr>
                <a:srgbClr val="002060"/>
              </a:buClr>
              <a:buNone/>
            </a:pPr>
            <a:r>
              <a:rPr lang="fr-CA" altLang="fr-FR" sz="1400" dirty="0">
                <a:solidFill>
                  <a:srgbClr val="585857"/>
                </a:solidFill>
                <a:latin typeface="Arial" panose="020B0604020202020204" pitchFamily="34" charset="0"/>
                <a:ea typeface="Times New Roman" panose="02020603050405020304" pitchFamily="18" charset="0"/>
                <a:cs typeface="Times New Roman" panose="02020603050405020304" pitchFamily="18" charset="0"/>
              </a:rPr>
              <a:t>Il est aussi possible que l’AQRCB souhaite collaborer avec certains d’entre vous pour assurer la reprise de contenants consignés dans certaines régions lorsqu’aucun centre de retour ou aucun détaillant de plus grande surface ne serait présent</a:t>
            </a:r>
          </a:p>
        </p:txBody>
      </p:sp>
    </p:spTree>
    <p:extLst>
      <p:ext uri="{BB962C8B-B14F-4D97-AF65-F5344CB8AC3E}">
        <p14:creationId xmlns:p14="http://schemas.microsoft.com/office/powerpoint/2010/main" val="238648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284C866-DDDC-D8BF-072A-A032B7FD8B79}"/>
              </a:ext>
            </a:extLst>
          </p:cNvPr>
          <p:cNvSpPr>
            <a:spLocks noGrp="1"/>
          </p:cNvSpPr>
          <p:nvPr>
            <p:ph type="title"/>
          </p:nvPr>
        </p:nvSpPr>
        <p:spPr>
          <a:xfrm>
            <a:off x="2293519" y="412888"/>
            <a:ext cx="9047480" cy="1035165"/>
          </a:xfrm>
        </p:spPr>
        <p:txBody>
          <a:bodyPr>
            <a:normAutofit/>
          </a:bodyPr>
          <a:lstStyle/>
          <a:p>
            <a:r>
              <a:rPr lang="fr-CA" dirty="0"/>
              <a:t>Obligations des détaillants dont la superficie de vente est </a:t>
            </a:r>
            <a:r>
              <a:rPr lang="fr-CA" altLang="fr-FR" dirty="0"/>
              <a:t>&gt; 375 m</a:t>
            </a:r>
            <a:r>
              <a:rPr lang="fr-CA" altLang="fr-FR" baseline="30000" dirty="0"/>
              <a:t>2</a:t>
            </a:r>
            <a:r>
              <a:rPr lang="fr-CA" altLang="fr-FR" dirty="0"/>
              <a:t> (4 036 pi</a:t>
            </a:r>
            <a:r>
              <a:rPr lang="fr-CA" altLang="fr-FR" baseline="30000" dirty="0"/>
              <a:t>2</a:t>
            </a:r>
            <a:r>
              <a:rPr lang="fr-CA" altLang="fr-FR" dirty="0"/>
              <a:t>) </a:t>
            </a:r>
            <a:endParaRPr lang="fr-CA" dirty="0"/>
          </a:p>
        </p:txBody>
      </p:sp>
      <p:sp>
        <p:nvSpPr>
          <p:cNvPr id="6" name="Espace réservé du contenu 1">
            <a:extLst>
              <a:ext uri="{FF2B5EF4-FFF2-40B4-BE49-F238E27FC236}">
                <a16:creationId xmlns:a16="http://schemas.microsoft.com/office/drawing/2014/main" id="{FD783399-3A7B-115A-09F9-C85984D25EA9}"/>
              </a:ext>
            </a:extLst>
          </p:cNvPr>
          <p:cNvSpPr txBox="1">
            <a:spLocks/>
          </p:cNvSpPr>
          <p:nvPr/>
        </p:nvSpPr>
        <p:spPr>
          <a:xfrm>
            <a:off x="896832" y="1727420"/>
            <a:ext cx="10606292" cy="452021"/>
          </a:xfrm>
          <a:prstGeom prst="rect">
            <a:avLst/>
          </a:prstGeom>
          <a:solidFill>
            <a:srgbClr val="00206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ts val="300"/>
              </a:spcBef>
              <a:buNone/>
            </a:pPr>
            <a:r>
              <a:rPr lang="fr-CA" altLang="fr-FR" sz="1400" b="1" dirty="0">
                <a:solidFill>
                  <a:schemeClr val="bg1"/>
                </a:solidFill>
                <a:latin typeface="Optima" panose="02000903070000020004" pitchFamily="2" charset="0"/>
                <a:ea typeface="MS Gothic" panose="020B0609070205080204" pitchFamily="49" charset="-128"/>
                <a:cs typeface="Times New Roman" panose="02020603050405020304" pitchFamily="18" charset="0"/>
              </a:rPr>
              <a:t>Obligation de reprise des contenants consignés</a:t>
            </a:r>
          </a:p>
        </p:txBody>
      </p:sp>
      <p:grpSp>
        <p:nvGrpSpPr>
          <p:cNvPr id="10" name="Groupe 9">
            <a:extLst>
              <a:ext uri="{FF2B5EF4-FFF2-40B4-BE49-F238E27FC236}">
                <a16:creationId xmlns:a16="http://schemas.microsoft.com/office/drawing/2014/main" id="{9225FDF1-1CE4-7FE2-8980-418907671CEC}"/>
              </a:ext>
            </a:extLst>
          </p:cNvPr>
          <p:cNvGrpSpPr/>
          <p:nvPr/>
        </p:nvGrpSpPr>
        <p:grpSpPr>
          <a:xfrm>
            <a:off x="838200" y="650886"/>
            <a:ext cx="1092200" cy="568314"/>
            <a:chOff x="6710427" y="3144706"/>
            <a:chExt cx="5123688" cy="2016948"/>
          </a:xfrm>
        </p:grpSpPr>
        <p:sp>
          <p:nvSpPr>
            <p:cNvPr id="12" name="Rectangle : coins arrondis 11">
              <a:extLst>
                <a:ext uri="{FF2B5EF4-FFF2-40B4-BE49-F238E27FC236}">
                  <a16:creationId xmlns:a16="http://schemas.microsoft.com/office/drawing/2014/main" id="{84F8EE72-A03C-0E7B-D73A-0DE566DC95CE}"/>
                </a:ext>
              </a:extLst>
            </p:cNvPr>
            <p:cNvSpPr/>
            <p:nvPr/>
          </p:nvSpPr>
          <p:spPr>
            <a:xfrm>
              <a:off x="6710427" y="3144707"/>
              <a:ext cx="2437383" cy="2016947"/>
            </a:xfrm>
            <a:prstGeom prst="round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indent="0">
                <a:buNone/>
              </a:pPr>
              <a:endParaRPr lang="fr-CA" sz="1600" dirty="0">
                <a:latin typeface="Arial" panose="020B0604020202020204" pitchFamily="34" charset="0"/>
                <a:cs typeface="Arial" panose="020B0604020202020204" pitchFamily="34" charset="0"/>
              </a:endParaRPr>
            </a:p>
          </p:txBody>
        </p:sp>
        <p:sp>
          <p:nvSpPr>
            <p:cNvPr id="13" name="Rectangle : coins arrondis 12">
              <a:extLst>
                <a:ext uri="{FF2B5EF4-FFF2-40B4-BE49-F238E27FC236}">
                  <a16:creationId xmlns:a16="http://schemas.microsoft.com/office/drawing/2014/main" id="{DBAF4AA7-B698-FDE4-20CC-D3088C47A590}"/>
                </a:ext>
              </a:extLst>
            </p:cNvPr>
            <p:cNvSpPr/>
            <p:nvPr/>
          </p:nvSpPr>
          <p:spPr>
            <a:xfrm>
              <a:off x="9396731" y="3144706"/>
              <a:ext cx="2437384" cy="2006413"/>
            </a:xfrm>
            <a:prstGeom prst="round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indent="0">
                <a:buNone/>
              </a:pPr>
              <a:endParaRPr lang="fr-CA" sz="1600" dirty="0">
                <a:latin typeface="Arial" panose="020B0604020202020204" pitchFamily="34" charset="0"/>
                <a:cs typeface="Arial" panose="020B0604020202020204" pitchFamily="34" charset="0"/>
              </a:endParaRPr>
            </a:p>
          </p:txBody>
        </p:sp>
      </p:grpSp>
      <p:sp>
        <p:nvSpPr>
          <p:cNvPr id="35" name="ZoneTexte 34">
            <a:extLst>
              <a:ext uri="{FF2B5EF4-FFF2-40B4-BE49-F238E27FC236}">
                <a16:creationId xmlns:a16="http://schemas.microsoft.com/office/drawing/2014/main" id="{8038DA8F-57CC-C45C-ED17-D71A58DF8807}"/>
              </a:ext>
            </a:extLst>
          </p:cNvPr>
          <p:cNvSpPr txBox="1"/>
          <p:nvPr/>
        </p:nvSpPr>
        <p:spPr>
          <a:xfrm>
            <a:off x="896832" y="2455947"/>
            <a:ext cx="10850176" cy="1554272"/>
          </a:xfrm>
          <a:prstGeom prst="rect">
            <a:avLst/>
          </a:prstGeom>
          <a:noFill/>
        </p:spPr>
        <p:txBody>
          <a:bodyPr wrap="square">
            <a:spAutoFit/>
          </a:bodyPr>
          <a:lstStyle/>
          <a:p>
            <a:pPr marL="228600" indent="-228600" eaLnBrk="0" fontAlgn="base" hangingPunct="0">
              <a:spcBef>
                <a:spcPts val="300"/>
              </a:spcBef>
              <a:spcAft>
                <a:spcPts val="600"/>
              </a:spcAft>
              <a:buClr>
                <a:srgbClr val="002060"/>
              </a:buClr>
              <a:buFont typeface="Arial" panose="020B0604020202020204" pitchFamily="34" charset="0"/>
              <a:buChar char="•"/>
            </a:pPr>
            <a:r>
              <a:rPr lang="fr-CA" sz="1600" dirty="0">
                <a:solidFill>
                  <a:srgbClr val="585857"/>
                </a:solidFill>
                <a:latin typeface="Arial" panose="020B0604020202020204" pitchFamily="34" charset="0"/>
                <a:cs typeface="Times New Roman" panose="02020603050405020304" pitchFamily="18" charset="0"/>
              </a:rPr>
              <a:t>Les détaillants peuvent reprendre les contenants de boissons consignés sur place ou dans un lieu distinct, seul ou en collaboration avec d’autres détaillants</a:t>
            </a:r>
          </a:p>
          <a:p>
            <a:pPr marL="228600" indent="-228600" eaLnBrk="0" fontAlgn="base" hangingPunct="0">
              <a:spcBef>
                <a:spcPts val="300"/>
              </a:spcBef>
              <a:spcAft>
                <a:spcPts val="600"/>
              </a:spcAft>
              <a:buClr>
                <a:srgbClr val="002060"/>
              </a:buClr>
              <a:buFont typeface="Arial" panose="020B0604020202020204" pitchFamily="34" charset="0"/>
              <a:buChar char="•"/>
            </a:pPr>
            <a:r>
              <a:rPr lang="fr-CA" sz="1600" dirty="0">
                <a:solidFill>
                  <a:srgbClr val="585857"/>
                </a:solidFill>
                <a:latin typeface="Arial" panose="020B0604020202020204" pitchFamily="34" charset="0"/>
                <a:cs typeface="Times New Roman" panose="02020603050405020304" pitchFamily="18" charset="0"/>
              </a:rPr>
              <a:t>Une grande proportion de détaillants souhaite se regrouper pour déployer des points de retour commun à plusieurs détaillants</a:t>
            </a:r>
          </a:p>
          <a:p>
            <a:pPr marL="228600" indent="-228600" eaLnBrk="0" fontAlgn="base" hangingPunct="0">
              <a:spcBef>
                <a:spcPts val="300"/>
              </a:spcBef>
              <a:spcAft>
                <a:spcPts val="600"/>
              </a:spcAft>
              <a:buClr>
                <a:srgbClr val="002060"/>
              </a:buClr>
              <a:buFont typeface="Arial" panose="020B0604020202020204" pitchFamily="34" charset="0"/>
              <a:buChar char="•"/>
            </a:pPr>
            <a:r>
              <a:rPr lang="fr-CA" sz="1600" b="1" dirty="0">
                <a:solidFill>
                  <a:srgbClr val="585857"/>
                </a:solidFill>
                <a:latin typeface="Arial" panose="020B0604020202020204" pitchFamily="34" charset="0"/>
                <a:cs typeface="Times New Roman" panose="02020603050405020304" pitchFamily="18" charset="0"/>
              </a:rPr>
              <a:t>Les solutions de reprise dépendent de la localisation des centres de retour de l’AQRCB</a:t>
            </a:r>
          </a:p>
        </p:txBody>
      </p:sp>
    </p:spTree>
    <p:extLst>
      <p:ext uri="{BB962C8B-B14F-4D97-AF65-F5344CB8AC3E}">
        <p14:creationId xmlns:p14="http://schemas.microsoft.com/office/powerpoint/2010/main" val="346944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394061-D6B3-D0E9-204D-1F428128F7D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338955-018A-4991-A5DA-BF0F2D8E2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C2BF51-C6AA-4FE2-1C35-2B0515627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FBD77E5-01CD-4C25-AA5A-6453DB8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C6BDDC-E6F1-C761-6FAB-2CE0CA29B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6C0451F-9937-59C0-2262-76E0DB2F1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5ACA15-C769-4788-2209-0373650ED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re 2">
            <a:extLst>
              <a:ext uri="{FF2B5EF4-FFF2-40B4-BE49-F238E27FC236}">
                <a16:creationId xmlns:a16="http://schemas.microsoft.com/office/drawing/2014/main" id="{A4903CD0-11CF-A8D9-F210-DA15270745EE}"/>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dirty="0" err="1">
                <a:solidFill>
                  <a:srgbClr val="FFFFFF"/>
                </a:solidFill>
                <a:latin typeface="+mj-lt"/>
                <a:ea typeface="+mj-ea"/>
                <a:cs typeface="+mj-cs"/>
              </a:rPr>
              <a:t>Décompte</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vers</a:t>
            </a:r>
            <a:r>
              <a:rPr lang="en-US" sz="4000" kern="1200" dirty="0">
                <a:solidFill>
                  <a:srgbClr val="FFFFFF"/>
                </a:solidFill>
                <a:latin typeface="+mj-lt"/>
                <a:ea typeface="+mj-ea"/>
                <a:cs typeface="+mj-cs"/>
              </a:rPr>
              <a:t> le 1er mars 2025</a:t>
            </a:r>
          </a:p>
        </p:txBody>
      </p:sp>
      <p:sp>
        <p:nvSpPr>
          <p:cNvPr id="2" name="Espace réservé du contenu 1">
            <a:extLst>
              <a:ext uri="{FF2B5EF4-FFF2-40B4-BE49-F238E27FC236}">
                <a16:creationId xmlns:a16="http://schemas.microsoft.com/office/drawing/2014/main" id="{E673D214-5966-F2ED-A180-786D6C80BF36}"/>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fr-CA" sz="2000">
                <a:latin typeface="Arial" panose="020B0604020202020204" pitchFamily="34" charset="0"/>
                <a:cs typeface="Arial" panose="020B0604020202020204" pitchFamily="34" charset="0"/>
              </a:rPr>
              <a:t>Écosystème de la consigne</a:t>
            </a:r>
          </a:p>
          <a:p>
            <a:r>
              <a:rPr lang="fr-CA" sz="2000" dirty="0">
                <a:latin typeface="Arial" panose="020B0604020202020204" pitchFamily="34" charset="0"/>
                <a:cs typeface="Arial" panose="020B0604020202020204" pitchFamily="34" charset="0"/>
              </a:rPr>
              <a:t>Démarches réalisées par les détaillants</a:t>
            </a:r>
          </a:p>
          <a:p>
            <a:pPr marL="0" indent="0">
              <a:buNone/>
            </a:pPr>
            <a:endParaRPr lang="fr-CA" sz="2000" dirty="0">
              <a:latin typeface="Arial" panose="020B0604020202020204" pitchFamily="34" charset="0"/>
              <a:cs typeface="Arial" panose="020B0604020202020204" pitchFamily="34" charset="0"/>
            </a:endParaRPr>
          </a:p>
          <a:p>
            <a:endParaRPr lang="fr-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98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32DEBD3-BA75-180C-65FB-516E0E880674}"/>
              </a:ext>
            </a:extLst>
          </p:cNvPr>
          <p:cNvSpPr>
            <a:spLocks noGrp="1"/>
          </p:cNvSpPr>
          <p:nvPr>
            <p:ph type="title"/>
            <p:custDataLst>
              <p:tags r:id="rId1"/>
            </p:custDataLst>
          </p:nvPr>
        </p:nvSpPr>
        <p:spPr>
          <a:xfrm>
            <a:off x="838200" y="365125"/>
            <a:ext cx="10911840" cy="1325563"/>
          </a:xfrm>
        </p:spPr>
        <p:txBody>
          <a:bodyPr>
            <a:normAutofit/>
          </a:bodyPr>
          <a:lstStyle/>
          <a:p>
            <a:r>
              <a:rPr lang="fr-CA" sz="3200" dirty="0"/>
              <a:t>Des solutions variées pour reprendre 5 milliards de contenants consignés pour les détaillants &gt; 375 m</a:t>
            </a:r>
            <a:r>
              <a:rPr lang="fr-CA" sz="3200" baseline="30000" dirty="0"/>
              <a:t>2</a:t>
            </a:r>
            <a:endParaRPr lang="fr-CA" sz="3200" dirty="0"/>
          </a:p>
        </p:txBody>
      </p:sp>
      <p:graphicFrame>
        <p:nvGraphicFramePr>
          <p:cNvPr id="4" name="Diagramme 3">
            <a:extLst>
              <a:ext uri="{FF2B5EF4-FFF2-40B4-BE49-F238E27FC236}">
                <a16:creationId xmlns:a16="http://schemas.microsoft.com/office/drawing/2014/main" id="{BA429CE0-26EF-A1CE-5B8F-C8D6684DE984}"/>
              </a:ext>
            </a:extLst>
          </p:cNvPr>
          <p:cNvGraphicFramePr/>
          <p:nvPr>
            <p:custDataLst>
              <p:tags r:id="rId2"/>
            </p:custDataLst>
            <p:extLst>
              <p:ext uri="{D42A27DB-BD31-4B8C-83A1-F6EECF244321}">
                <p14:modId xmlns:p14="http://schemas.microsoft.com/office/powerpoint/2010/main" val="625669829"/>
              </p:ext>
            </p:extLst>
          </p:nvPr>
        </p:nvGraphicFramePr>
        <p:xfrm>
          <a:off x="838200" y="1690688"/>
          <a:ext cx="10600113" cy="38058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Groupe 8">
            <a:extLst>
              <a:ext uri="{FF2B5EF4-FFF2-40B4-BE49-F238E27FC236}">
                <a16:creationId xmlns:a16="http://schemas.microsoft.com/office/drawing/2014/main" id="{3AD24583-EE45-E760-262E-87C00B3630EE}"/>
              </a:ext>
            </a:extLst>
          </p:cNvPr>
          <p:cNvGrpSpPr/>
          <p:nvPr>
            <p:custDataLst>
              <p:tags r:id="rId3"/>
            </p:custDataLst>
          </p:nvPr>
        </p:nvGrpSpPr>
        <p:grpSpPr>
          <a:xfrm>
            <a:off x="6238240" y="5634326"/>
            <a:ext cx="5382953" cy="1066006"/>
            <a:chOff x="5158480" y="5817206"/>
            <a:chExt cx="6462713" cy="1066006"/>
          </a:xfrm>
        </p:grpSpPr>
        <p:sp>
          <p:nvSpPr>
            <p:cNvPr id="5" name="Accolade ouvrante 4">
              <a:extLst>
                <a:ext uri="{FF2B5EF4-FFF2-40B4-BE49-F238E27FC236}">
                  <a16:creationId xmlns:a16="http://schemas.microsoft.com/office/drawing/2014/main" id="{F190CDA5-FC98-60AE-1623-F52B4C3D2087}"/>
                </a:ext>
              </a:extLst>
            </p:cNvPr>
            <p:cNvSpPr/>
            <p:nvPr/>
          </p:nvSpPr>
          <p:spPr>
            <a:xfrm rot="16200000">
              <a:off x="8116303" y="2878321"/>
              <a:ext cx="468565" cy="63463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7" name="Espace réservé du contenu 1">
              <a:extLst>
                <a:ext uri="{FF2B5EF4-FFF2-40B4-BE49-F238E27FC236}">
                  <a16:creationId xmlns:a16="http://schemas.microsoft.com/office/drawing/2014/main" id="{DDEA3C12-9C34-CCEF-230F-75C15783F3A3}"/>
                </a:ext>
              </a:extLst>
            </p:cNvPr>
            <p:cNvSpPr txBox="1">
              <a:spLocks/>
            </p:cNvSpPr>
            <p:nvPr/>
          </p:nvSpPr>
          <p:spPr>
            <a:xfrm>
              <a:off x="5158480" y="6221237"/>
              <a:ext cx="6462713" cy="6619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1600" dirty="0">
                  <a:latin typeface="Arial" panose="020B0604020202020204" pitchFamily="34" charset="0"/>
                  <a:cs typeface="Arial" panose="020B0604020202020204" pitchFamily="34" charset="0"/>
                </a:rPr>
                <a:t>Solutions de reprise pour les détaillants dont des scénarios sont à identifier</a:t>
              </a:r>
            </a:p>
          </p:txBody>
        </p:sp>
      </p:grpSp>
      <p:grpSp>
        <p:nvGrpSpPr>
          <p:cNvPr id="10" name="Groupe 9">
            <a:extLst>
              <a:ext uri="{FF2B5EF4-FFF2-40B4-BE49-F238E27FC236}">
                <a16:creationId xmlns:a16="http://schemas.microsoft.com/office/drawing/2014/main" id="{03A06DDE-D1B0-567A-BB78-0FC64D169DB4}"/>
              </a:ext>
            </a:extLst>
          </p:cNvPr>
          <p:cNvGrpSpPr/>
          <p:nvPr>
            <p:custDataLst>
              <p:tags r:id="rId4"/>
            </p:custDataLst>
          </p:nvPr>
        </p:nvGrpSpPr>
        <p:grpSpPr>
          <a:xfrm>
            <a:off x="690884" y="5660934"/>
            <a:ext cx="5405116" cy="1011082"/>
            <a:chOff x="690884" y="5843814"/>
            <a:chExt cx="4430195" cy="1011082"/>
          </a:xfrm>
        </p:grpSpPr>
        <p:sp>
          <p:nvSpPr>
            <p:cNvPr id="6" name="Accolade ouvrante 5">
              <a:extLst>
                <a:ext uri="{FF2B5EF4-FFF2-40B4-BE49-F238E27FC236}">
                  <a16:creationId xmlns:a16="http://schemas.microsoft.com/office/drawing/2014/main" id="{F4C36FEF-E408-B1C9-5BB8-D370B6308DA6}"/>
                </a:ext>
              </a:extLst>
            </p:cNvPr>
            <p:cNvSpPr/>
            <p:nvPr/>
          </p:nvSpPr>
          <p:spPr>
            <a:xfrm rot="16200000">
              <a:off x="2726656" y="3917954"/>
              <a:ext cx="468564" cy="43202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8" name="Espace réservé du contenu 1">
              <a:extLst>
                <a:ext uri="{FF2B5EF4-FFF2-40B4-BE49-F238E27FC236}">
                  <a16:creationId xmlns:a16="http://schemas.microsoft.com/office/drawing/2014/main" id="{7D156B62-F29E-2C30-22D9-76008F72CBD9}"/>
                </a:ext>
              </a:extLst>
            </p:cNvPr>
            <p:cNvSpPr txBox="1">
              <a:spLocks/>
            </p:cNvSpPr>
            <p:nvPr/>
          </p:nvSpPr>
          <p:spPr>
            <a:xfrm>
              <a:off x="690884" y="6192921"/>
              <a:ext cx="4354917" cy="6619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1600" dirty="0">
                  <a:latin typeface="Arial" panose="020B0604020202020204" pitchFamily="34" charset="0"/>
                  <a:cs typeface="Arial" panose="020B0604020202020204" pitchFamily="34" charset="0"/>
                </a:rPr>
                <a:t>Solutions de reprise pour l’AQRCB dont des précisions sont à obtenir pour les détaillants</a:t>
              </a:r>
            </a:p>
          </p:txBody>
        </p:sp>
      </p:grpSp>
    </p:spTree>
    <p:extLst>
      <p:ext uri="{BB962C8B-B14F-4D97-AF65-F5344CB8AC3E}">
        <p14:creationId xmlns:p14="http://schemas.microsoft.com/office/powerpoint/2010/main" val="3547244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585DD-8FC5-D35F-BFCB-C80ACA23562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4D4402D-E061-CD07-3CBA-E747473BF30F}"/>
              </a:ext>
            </a:extLst>
          </p:cNvPr>
          <p:cNvSpPr>
            <a:spLocks noGrp="1"/>
          </p:cNvSpPr>
          <p:nvPr>
            <p:ph type="title"/>
          </p:nvPr>
        </p:nvSpPr>
        <p:spPr>
          <a:xfrm>
            <a:off x="896832" y="468927"/>
            <a:ext cx="9047480" cy="1035165"/>
          </a:xfrm>
        </p:spPr>
        <p:txBody>
          <a:bodyPr>
            <a:normAutofit/>
          </a:bodyPr>
          <a:lstStyle/>
          <a:p>
            <a:r>
              <a:rPr lang="fr-CA" dirty="0"/>
              <a:t>Solutions de reprises pour les détaillants</a:t>
            </a:r>
          </a:p>
        </p:txBody>
      </p:sp>
      <p:grpSp>
        <p:nvGrpSpPr>
          <p:cNvPr id="38" name="Groupe 37">
            <a:extLst>
              <a:ext uri="{FF2B5EF4-FFF2-40B4-BE49-F238E27FC236}">
                <a16:creationId xmlns:a16="http://schemas.microsoft.com/office/drawing/2014/main" id="{D6A25B62-2E6A-ADFE-43E5-E523C0D6745E}"/>
              </a:ext>
            </a:extLst>
          </p:cNvPr>
          <p:cNvGrpSpPr/>
          <p:nvPr/>
        </p:nvGrpSpPr>
        <p:grpSpPr>
          <a:xfrm>
            <a:off x="1028501" y="1696720"/>
            <a:ext cx="10134997" cy="4500205"/>
            <a:chOff x="1368127" y="3189943"/>
            <a:chExt cx="9066192" cy="3324923"/>
          </a:xfrm>
        </p:grpSpPr>
        <p:grpSp>
          <p:nvGrpSpPr>
            <p:cNvPr id="39" name="Groupe 38">
              <a:extLst>
                <a:ext uri="{FF2B5EF4-FFF2-40B4-BE49-F238E27FC236}">
                  <a16:creationId xmlns:a16="http://schemas.microsoft.com/office/drawing/2014/main" id="{34D2874B-ABFD-6942-7AA6-341452478780}"/>
                </a:ext>
              </a:extLst>
            </p:cNvPr>
            <p:cNvGrpSpPr/>
            <p:nvPr>
              <p:custDataLst>
                <p:tags r:id="rId1"/>
              </p:custDataLst>
            </p:nvPr>
          </p:nvGrpSpPr>
          <p:grpSpPr>
            <a:xfrm>
              <a:off x="3566160" y="3189943"/>
              <a:ext cx="6868159" cy="3324923"/>
              <a:chOff x="6430727" y="1390204"/>
              <a:chExt cx="5171904" cy="4784941"/>
            </a:xfrm>
          </p:grpSpPr>
          <p:grpSp>
            <p:nvGrpSpPr>
              <p:cNvPr id="42" name="Groupe 41">
                <a:extLst>
                  <a:ext uri="{FF2B5EF4-FFF2-40B4-BE49-F238E27FC236}">
                    <a16:creationId xmlns:a16="http://schemas.microsoft.com/office/drawing/2014/main" id="{1F480507-D4C0-BC70-6C45-60847ADCFB07}"/>
                  </a:ext>
                </a:extLst>
              </p:cNvPr>
              <p:cNvGrpSpPr/>
              <p:nvPr/>
            </p:nvGrpSpPr>
            <p:grpSpPr>
              <a:xfrm>
                <a:off x="7192545" y="1390204"/>
                <a:ext cx="4410086" cy="3334158"/>
                <a:chOff x="7670989" y="1833155"/>
                <a:chExt cx="4410086" cy="3334158"/>
              </a:xfrm>
            </p:grpSpPr>
            <p:grpSp>
              <p:nvGrpSpPr>
                <p:cNvPr id="47" name="Groupe 46">
                  <a:extLst>
                    <a:ext uri="{FF2B5EF4-FFF2-40B4-BE49-F238E27FC236}">
                      <a16:creationId xmlns:a16="http://schemas.microsoft.com/office/drawing/2014/main" id="{2636D19A-BE1D-319D-87F4-D12F6A9FD8B1}"/>
                    </a:ext>
                  </a:extLst>
                </p:cNvPr>
                <p:cNvGrpSpPr/>
                <p:nvPr/>
              </p:nvGrpSpPr>
              <p:grpSpPr>
                <a:xfrm>
                  <a:off x="7670989" y="1833155"/>
                  <a:ext cx="2043306" cy="1423952"/>
                  <a:chOff x="1058613" y="2573202"/>
                  <a:chExt cx="2043306" cy="1731408"/>
                </a:xfrm>
              </p:grpSpPr>
              <p:sp>
                <p:nvSpPr>
                  <p:cNvPr id="52" name="Rectangle : coins arrondis 51">
                    <a:extLst>
                      <a:ext uri="{FF2B5EF4-FFF2-40B4-BE49-F238E27FC236}">
                        <a16:creationId xmlns:a16="http://schemas.microsoft.com/office/drawing/2014/main" id="{CFB7F8AD-7725-DA93-6A7D-848AF422E817}"/>
                      </a:ext>
                    </a:extLst>
                  </p:cNvPr>
                  <p:cNvSpPr/>
                  <p:nvPr/>
                </p:nvSpPr>
                <p:spPr>
                  <a:xfrm>
                    <a:off x="1058613" y="2573202"/>
                    <a:ext cx="2043306" cy="1731408"/>
                  </a:xfrm>
                  <a:prstGeom prst="roundRect">
                    <a:avLst>
                      <a:gd name="adj" fmla="val 10000"/>
                    </a:avLst>
                  </a:prstGeom>
                  <a:solidFill>
                    <a:srgbClr val="00206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fr-CA" sz="1600">
                      <a:latin typeface="Arial" panose="020B0604020202020204" pitchFamily="34" charset="0"/>
                      <a:cs typeface="Arial" panose="020B0604020202020204" pitchFamily="34" charset="0"/>
                    </a:endParaRPr>
                  </a:p>
                </p:txBody>
              </p:sp>
              <p:sp>
                <p:nvSpPr>
                  <p:cNvPr id="53" name="Rectangle : coins arrondis 4">
                    <a:extLst>
                      <a:ext uri="{FF2B5EF4-FFF2-40B4-BE49-F238E27FC236}">
                        <a16:creationId xmlns:a16="http://schemas.microsoft.com/office/drawing/2014/main" id="{AC3555B4-5FCA-EAFC-DC2C-00D0E9073E17}"/>
                      </a:ext>
                    </a:extLst>
                  </p:cNvPr>
                  <p:cNvSpPr txBox="1"/>
                  <p:nvPr/>
                </p:nvSpPr>
                <p:spPr>
                  <a:xfrm>
                    <a:off x="1118460" y="2677184"/>
                    <a:ext cx="1923614" cy="1567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Solutions de reprise par les détaillants </a:t>
                    </a:r>
                  </a:p>
                </p:txBody>
              </p:sp>
            </p:grpSp>
            <p:sp>
              <p:nvSpPr>
                <p:cNvPr id="48" name="Rectangle : coins arrondis 4">
                  <a:extLst>
                    <a:ext uri="{FF2B5EF4-FFF2-40B4-BE49-F238E27FC236}">
                      <a16:creationId xmlns:a16="http://schemas.microsoft.com/office/drawing/2014/main" id="{FC8D4FCC-14E2-60D6-2444-8EB526CADDCB}"/>
                    </a:ext>
                  </a:extLst>
                </p:cNvPr>
                <p:cNvSpPr txBox="1"/>
                <p:nvPr/>
              </p:nvSpPr>
              <p:spPr>
                <a:xfrm>
                  <a:off x="7730836" y="3934627"/>
                  <a:ext cx="1923614" cy="1232686"/>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 Points de retour commun aux détaillants</a:t>
                  </a:r>
                </a:p>
              </p:txBody>
            </p:sp>
            <p:sp>
              <p:nvSpPr>
                <p:cNvPr id="49" name="Rectangle : coins arrondis 4">
                  <a:extLst>
                    <a:ext uri="{FF2B5EF4-FFF2-40B4-BE49-F238E27FC236}">
                      <a16:creationId xmlns:a16="http://schemas.microsoft.com/office/drawing/2014/main" id="{EC22C069-5673-A933-0C98-990428404C58}"/>
                    </a:ext>
                  </a:extLst>
                </p:cNvPr>
                <p:cNvSpPr txBox="1"/>
                <p:nvPr/>
              </p:nvSpPr>
              <p:spPr>
                <a:xfrm>
                  <a:off x="10037769" y="3931422"/>
                  <a:ext cx="2043306" cy="1232686"/>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Points de retour – détaillant</a:t>
                  </a:r>
                </a:p>
              </p:txBody>
            </p:sp>
            <p:cxnSp>
              <p:nvCxnSpPr>
                <p:cNvPr id="50" name="Connecteur : en arc 49">
                  <a:extLst>
                    <a:ext uri="{FF2B5EF4-FFF2-40B4-BE49-F238E27FC236}">
                      <a16:creationId xmlns:a16="http://schemas.microsoft.com/office/drawing/2014/main" id="{5F4BE1C2-F4E0-D1A0-7C04-E7D282F09DD7}"/>
                    </a:ext>
                  </a:extLst>
                </p:cNvPr>
                <p:cNvCxnSpPr>
                  <a:cxnSpLocks/>
                  <a:stCxn id="52" idx="2"/>
                  <a:endCxn id="49" idx="0"/>
                </p:cNvCxnSpPr>
                <p:nvPr/>
              </p:nvCxnSpPr>
              <p:spPr>
                <a:xfrm rot="16200000" flipH="1">
                  <a:off x="9538875" y="2410873"/>
                  <a:ext cx="674315" cy="236678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1" name="Connecteur : en arc 50">
                  <a:extLst>
                    <a:ext uri="{FF2B5EF4-FFF2-40B4-BE49-F238E27FC236}">
                      <a16:creationId xmlns:a16="http://schemas.microsoft.com/office/drawing/2014/main" id="{54217205-3965-FA8C-0A31-62E2A406A6F3}"/>
                    </a:ext>
                  </a:extLst>
                </p:cNvPr>
                <p:cNvCxnSpPr>
                  <a:cxnSpLocks/>
                  <a:stCxn id="53" idx="2"/>
                  <a:endCxn id="48" idx="0"/>
                </p:cNvCxnSpPr>
                <p:nvPr/>
              </p:nvCxnSpPr>
              <p:spPr>
                <a:xfrm rot="5400000">
                  <a:off x="8329275" y="3575266"/>
                  <a:ext cx="726737" cy="8555"/>
                </a:xfrm>
                <a:prstGeom prst="curvedConnector3">
                  <a:avLst/>
                </a:prstGeom>
              </p:spPr>
              <p:style>
                <a:lnRef idx="1">
                  <a:schemeClr val="accent1"/>
                </a:lnRef>
                <a:fillRef idx="0">
                  <a:schemeClr val="accent1"/>
                </a:fillRef>
                <a:effectRef idx="0">
                  <a:schemeClr val="accent1"/>
                </a:effectRef>
                <a:fontRef idx="minor">
                  <a:schemeClr val="tx1"/>
                </a:fontRef>
              </p:style>
            </p:cxnSp>
          </p:grpSp>
          <p:sp>
            <p:nvSpPr>
              <p:cNvPr id="43" name="Rectangle : coins arrondis 4">
                <a:extLst>
                  <a:ext uri="{FF2B5EF4-FFF2-40B4-BE49-F238E27FC236}">
                    <a16:creationId xmlns:a16="http://schemas.microsoft.com/office/drawing/2014/main" id="{4CB5F2AE-E716-3F4F-47B0-879FAE1208A8}"/>
                  </a:ext>
                </a:extLst>
              </p:cNvPr>
              <p:cNvSpPr txBox="1"/>
              <p:nvPr/>
            </p:nvSpPr>
            <p:spPr>
              <a:xfrm>
                <a:off x="6430727" y="5153772"/>
                <a:ext cx="1733255" cy="1021373"/>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Gérés par un OBNL économie sociale ou environnemental</a:t>
                </a:r>
              </a:p>
            </p:txBody>
          </p:sp>
          <p:sp>
            <p:nvSpPr>
              <p:cNvPr id="44" name="Rectangle : coins arrondis 4">
                <a:extLst>
                  <a:ext uri="{FF2B5EF4-FFF2-40B4-BE49-F238E27FC236}">
                    <a16:creationId xmlns:a16="http://schemas.microsoft.com/office/drawing/2014/main" id="{36D007B4-5E26-131E-466B-74B39FF0BA46}"/>
                  </a:ext>
                </a:extLst>
              </p:cNvPr>
              <p:cNvSpPr txBox="1"/>
              <p:nvPr/>
            </p:nvSpPr>
            <p:spPr>
              <a:xfrm>
                <a:off x="8243978" y="5153772"/>
                <a:ext cx="1763622" cy="1021373"/>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É</a:t>
                </a:r>
                <a:r>
                  <a:rPr lang="fr-CA" sz="1600" dirty="0">
                    <a:latin typeface="Arial" panose="020B0604020202020204" pitchFamily="34" charset="0"/>
                    <a:cs typeface="Arial" panose="020B0604020202020204" pitchFamily="34" charset="0"/>
                  </a:rPr>
                  <a:t>tablis chez un OBNL d’économie sociale</a:t>
                </a:r>
                <a:endParaRPr lang="fr-CA" sz="1600" kern="1200" dirty="0">
                  <a:latin typeface="Arial" panose="020B0604020202020204" pitchFamily="34" charset="0"/>
                  <a:cs typeface="Arial" panose="020B0604020202020204" pitchFamily="34" charset="0"/>
                </a:endParaRPr>
              </a:p>
            </p:txBody>
          </p:sp>
          <p:cxnSp>
            <p:nvCxnSpPr>
              <p:cNvPr id="45" name="Connecteur : en arc 44">
                <a:extLst>
                  <a:ext uri="{FF2B5EF4-FFF2-40B4-BE49-F238E27FC236}">
                    <a16:creationId xmlns:a16="http://schemas.microsoft.com/office/drawing/2014/main" id="{BF8D9558-0378-35F9-30A0-58D51E298822}"/>
                  </a:ext>
                </a:extLst>
              </p:cNvPr>
              <p:cNvCxnSpPr>
                <a:cxnSpLocks/>
                <a:stCxn id="48" idx="2"/>
                <a:endCxn id="44" idx="0"/>
              </p:cNvCxnSpPr>
              <p:nvPr/>
            </p:nvCxnSpPr>
            <p:spPr>
              <a:xfrm rot="16200000" flipH="1">
                <a:off x="8455289" y="4483272"/>
                <a:ext cx="429410" cy="91159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6" name="Connecteur : en arc 45">
                <a:extLst>
                  <a:ext uri="{FF2B5EF4-FFF2-40B4-BE49-F238E27FC236}">
                    <a16:creationId xmlns:a16="http://schemas.microsoft.com/office/drawing/2014/main" id="{3BE92208-621C-D9C7-5F05-767D9418121A}"/>
                  </a:ext>
                </a:extLst>
              </p:cNvPr>
              <p:cNvCxnSpPr>
                <a:cxnSpLocks/>
                <a:stCxn id="48" idx="2"/>
                <a:endCxn id="43" idx="0"/>
              </p:cNvCxnSpPr>
              <p:nvPr/>
            </p:nvCxnSpPr>
            <p:spPr>
              <a:xfrm rot="5400000">
                <a:off x="7541072" y="4480645"/>
                <a:ext cx="429410" cy="916844"/>
              </a:xfrm>
              <a:prstGeom prst="curvedConnector3">
                <a:avLst/>
              </a:prstGeom>
            </p:spPr>
            <p:style>
              <a:lnRef idx="1">
                <a:schemeClr val="accent1"/>
              </a:lnRef>
              <a:fillRef idx="0">
                <a:schemeClr val="accent1"/>
              </a:fillRef>
              <a:effectRef idx="0">
                <a:schemeClr val="accent1"/>
              </a:effectRef>
              <a:fontRef idx="minor">
                <a:schemeClr val="tx1"/>
              </a:fontRef>
            </p:style>
          </p:cxnSp>
        </p:grpSp>
        <p:sp>
          <p:nvSpPr>
            <p:cNvPr id="40" name="Rectangle : coins arrondis 4">
              <a:extLst>
                <a:ext uri="{FF2B5EF4-FFF2-40B4-BE49-F238E27FC236}">
                  <a16:creationId xmlns:a16="http://schemas.microsoft.com/office/drawing/2014/main" id="{9B74DE08-6312-F04B-E8B8-E66DB3207782}"/>
                </a:ext>
              </a:extLst>
            </p:cNvPr>
            <p:cNvSpPr txBox="1"/>
            <p:nvPr/>
          </p:nvSpPr>
          <p:spPr>
            <a:xfrm>
              <a:off x="1368127" y="4647971"/>
              <a:ext cx="2713459" cy="856558"/>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600" kern="1200" dirty="0">
                  <a:solidFill>
                    <a:schemeClr val="tx1"/>
                  </a:solidFill>
                  <a:latin typeface="Arial" panose="020B0604020202020204" pitchFamily="34" charset="0"/>
                  <a:cs typeface="Arial" panose="020B0604020202020204" pitchFamily="34" charset="0"/>
                </a:rPr>
                <a:t>Centres de retour gérés par l’AQRCB</a:t>
              </a:r>
            </a:p>
          </p:txBody>
        </p:sp>
        <p:cxnSp>
          <p:nvCxnSpPr>
            <p:cNvPr id="41" name="Connecteur : en arc 40">
              <a:extLst>
                <a:ext uri="{FF2B5EF4-FFF2-40B4-BE49-F238E27FC236}">
                  <a16:creationId xmlns:a16="http://schemas.microsoft.com/office/drawing/2014/main" id="{7D984767-044C-DFE3-DCFA-C922F3EC90A8}"/>
                </a:ext>
              </a:extLst>
            </p:cNvPr>
            <p:cNvCxnSpPr>
              <a:cxnSpLocks/>
              <a:stCxn id="40" idx="0"/>
              <a:endCxn id="52" idx="2"/>
            </p:cNvCxnSpPr>
            <p:nvPr/>
          </p:nvCxnSpPr>
          <p:spPr>
            <a:xfrm rot="5400000" flipH="1" flipV="1">
              <a:off x="4095429" y="2808835"/>
              <a:ext cx="468563" cy="3209708"/>
            </a:xfrm>
            <a:prstGeom prst="curvedConnector3">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717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8523DB3A-4DC1-F970-585E-108598FBB6C0}"/>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err="1">
                <a:solidFill>
                  <a:srgbClr val="FFFFFF"/>
                </a:solidFill>
              </a:rPr>
              <a:t>Bienvenue</a:t>
            </a:r>
            <a:r>
              <a:rPr lang="en-US" sz="4000" kern="1200" dirty="0">
                <a:solidFill>
                  <a:srgbClr val="FFFFFF"/>
                </a:solidFill>
              </a:rPr>
              <a:t> à </a:t>
            </a:r>
            <a:r>
              <a:rPr lang="en-US" sz="4000" kern="1200" dirty="0" err="1">
                <a:solidFill>
                  <a:srgbClr val="FFFFFF"/>
                </a:solidFill>
              </a:rPr>
              <a:t>tous</a:t>
            </a:r>
            <a:r>
              <a:rPr lang="en-US" sz="4000" kern="1200" dirty="0">
                <a:solidFill>
                  <a:srgbClr val="FFFFFF"/>
                </a:solidFill>
              </a:rPr>
              <a:t> les </a:t>
            </a:r>
            <a:r>
              <a:rPr lang="en-US" sz="4000" kern="1200" dirty="0" err="1">
                <a:solidFill>
                  <a:srgbClr val="FFFFFF"/>
                </a:solidFill>
              </a:rPr>
              <a:t>détaillants</a:t>
            </a:r>
            <a:r>
              <a:rPr lang="en-US" sz="4000" kern="1200" dirty="0">
                <a:solidFill>
                  <a:srgbClr val="FFFFFF"/>
                </a:solidFill>
              </a:rPr>
              <a:t>!</a:t>
            </a:r>
          </a:p>
        </p:txBody>
      </p:sp>
      <p:sp>
        <p:nvSpPr>
          <p:cNvPr id="2" name="Espace réservé du contenu 1">
            <a:extLst>
              <a:ext uri="{FF2B5EF4-FFF2-40B4-BE49-F238E27FC236}">
                <a16:creationId xmlns:a16="http://schemas.microsoft.com/office/drawing/2014/main" id="{BED62077-01CB-2DF3-A805-4919EE75C682}"/>
              </a:ext>
            </a:extLst>
          </p:cNvPr>
          <p:cNvSpPr>
            <a:spLocks noGrp="1"/>
          </p:cNvSpPr>
          <p:nvPr>
            <p:ph idx="1"/>
          </p:nvPr>
        </p:nvSpPr>
        <p:spPr>
          <a:xfrm>
            <a:off x="1595506" y="4189764"/>
            <a:ext cx="4632963" cy="802705"/>
          </a:xfrm>
        </p:spPr>
        <p:txBody>
          <a:bodyPr vert="horz" lIns="91440" tIns="45720" rIns="91440" bIns="45720" rtlCol="0" anchor="ctr">
            <a:normAutofit/>
          </a:bodyPr>
          <a:lstStyle/>
          <a:p>
            <a:pPr marL="0" indent="0">
              <a:lnSpc>
                <a:spcPct val="100000"/>
              </a:lnSpc>
              <a:buNone/>
            </a:pPr>
            <a:r>
              <a:rPr lang="fr-CA" sz="1400" dirty="0">
                <a:latin typeface="Arial" panose="020B0604020202020204" pitchFamily="34" charset="0"/>
                <a:cs typeface="Arial" panose="020B0604020202020204" pitchFamily="34" charset="0"/>
              </a:rPr>
              <a:t>Prenez note que le Webinaire est enregistré.</a:t>
            </a:r>
          </a:p>
        </p:txBody>
      </p:sp>
      <p:pic>
        <p:nvPicPr>
          <p:cNvPr id="7" name="Graphique 6" descr="Réunion en ligne avec un remplissage uni">
            <a:extLst>
              <a:ext uri="{FF2B5EF4-FFF2-40B4-BE49-F238E27FC236}">
                <a16:creationId xmlns:a16="http://schemas.microsoft.com/office/drawing/2014/main" id="{B5D6051E-4B86-9EF8-9BBF-10498358C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075" y="4192922"/>
            <a:ext cx="914400" cy="914400"/>
          </a:xfrm>
          <a:prstGeom prst="rect">
            <a:avLst/>
          </a:prstGeom>
        </p:spPr>
      </p:pic>
      <p:sp>
        <p:nvSpPr>
          <p:cNvPr id="9" name="Espace réservé du contenu 1">
            <a:extLst>
              <a:ext uri="{FF2B5EF4-FFF2-40B4-BE49-F238E27FC236}">
                <a16:creationId xmlns:a16="http://schemas.microsoft.com/office/drawing/2014/main" id="{92F483D3-C93E-7C5A-9CD0-ABEABB0F7A67}"/>
              </a:ext>
            </a:extLst>
          </p:cNvPr>
          <p:cNvSpPr txBox="1">
            <a:spLocks/>
          </p:cNvSpPr>
          <p:nvPr/>
        </p:nvSpPr>
        <p:spPr>
          <a:xfrm>
            <a:off x="1457558" y="1905418"/>
            <a:ext cx="9724031" cy="208522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1400" dirty="0">
                <a:latin typeface="Arial" panose="020B0604020202020204" pitchFamily="34" charset="0"/>
                <a:cs typeface="Arial" panose="020B0604020202020204" pitchFamily="34" charset="0"/>
              </a:rPr>
              <a:t>Déjà 4 mois que la phase 1 de la consigne élargie est en vigueur. Dans un an, ce sera au tour de la 2</a:t>
            </a:r>
            <a:r>
              <a:rPr lang="fr-CA" sz="1400" baseline="30000" dirty="0">
                <a:latin typeface="Arial" panose="020B0604020202020204" pitchFamily="34" charset="0"/>
                <a:cs typeface="Arial" panose="020B0604020202020204" pitchFamily="34" charset="0"/>
              </a:rPr>
              <a:t>e</a:t>
            </a:r>
            <a:r>
              <a:rPr lang="fr-CA" sz="1400" dirty="0">
                <a:latin typeface="Arial" panose="020B0604020202020204" pitchFamily="34" charset="0"/>
                <a:cs typeface="Arial" panose="020B0604020202020204" pitchFamily="34" charset="0"/>
              </a:rPr>
              <a:t> phase de la modernisation de la consigne de se déployer. Nous croyons important de :</a:t>
            </a:r>
          </a:p>
          <a:p>
            <a:pPr>
              <a:lnSpc>
                <a:spcPct val="100000"/>
              </a:lnSpc>
            </a:pPr>
            <a:r>
              <a:rPr lang="fr-CA" sz="1400" dirty="0">
                <a:latin typeface="Arial" panose="020B0604020202020204" pitchFamily="34" charset="0"/>
                <a:cs typeface="Arial" panose="020B0604020202020204" pitchFamily="34" charset="0"/>
              </a:rPr>
              <a:t>Faire un bref retour sur les 4 derniers mois</a:t>
            </a:r>
          </a:p>
          <a:p>
            <a:pPr>
              <a:lnSpc>
                <a:spcPct val="100000"/>
              </a:lnSpc>
            </a:pPr>
            <a:r>
              <a:rPr lang="fr-CA" sz="1400" dirty="0">
                <a:latin typeface="Arial" panose="020B0604020202020204" pitchFamily="34" charset="0"/>
                <a:cs typeface="Arial" panose="020B0604020202020204" pitchFamily="34" charset="0"/>
              </a:rPr>
              <a:t>Rappeler les obligations des détaillants pour mars 2025</a:t>
            </a:r>
          </a:p>
          <a:p>
            <a:pPr>
              <a:lnSpc>
                <a:spcPct val="100000"/>
              </a:lnSpc>
            </a:pPr>
            <a:r>
              <a:rPr lang="fr-CA" sz="1400" dirty="0">
                <a:latin typeface="Arial" panose="020B0604020202020204" pitchFamily="34" charset="0"/>
                <a:cs typeface="Arial" panose="020B0604020202020204" pitchFamily="34" charset="0"/>
              </a:rPr>
              <a:t>Présenter les actions en cours prises par l’AQRCB et les détaillants</a:t>
            </a:r>
          </a:p>
          <a:p>
            <a:pPr>
              <a:lnSpc>
                <a:spcPct val="100000"/>
              </a:lnSpc>
            </a:pPr>
            <a:r>
              <a:rPr lang="fr-CA" sz="1400" dirty="0">
                <a:latin typeface="Arial" panose="020B0604020202020204" pitchFamily="34" charset="0"/>
                <a:cs typeface="Arial" panose="020B0604020202020204" pitchFamily="34" charset="0"/>
              </a:rPr>
              <a:t>Répondre à vos questions</a:t>
            </a:r>
          </a:p>
        </p:txBody>
      </p:sp>
      <p:sp>
        <p:nvSpPr>
          <p:cNvPr id="11" name="Espace réservé du contenu 1">
            <a:extLst>
              <a:ext uri="{FF2B5EF4-FFF2-40B4-BE49-F238E27FC236}">
                <a16:creationId xmlns:a16="http://schemas.microsoft.com/office/drawing/2014/main" id="{CE64A9D3-A53F-DEBD-F105-F1AAB70C9E5C}"/>
              </a:ext>
            </a:extLst>
          </p:cNvPr>
          <p:cNvSpPr txBox="1">
            <a:spLocks/>
          </p:cNvSpPr>
          <p:nvPr/>
        </p:nvSpPr>
        <p:spPr>
          <a:xfrm>
            <a:off x="1619584" y="5508657"/>
            <a:ext cx="9702548" cy="8027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1400" b="1" dirty="0">
                <a:latin typeface="Arial" panose="020B0604020202020204" pitchFamily="34" charset="0"/>
                <a:cs typeface="Arial" panose="020B0604020202020204" pitchFamily="34" charset="0"/>
              </a:rPr>
              <a:t>N’hésitez pas à poser vos questions au fur et à mesure</a:t>
            </a:r>
            <a:r>
              <a:rPr lang="fr-CA" sz="1400" dirty="0">
                <a:latin typeface="Arial" panose="020B0604020202020204" pitchFamily="34" charset="0"/>
                <a:cs typeface="Arial" panose="020B0604020202020204" pitchFamily="34" charset="0"/>
              </a:rPr>
              <a:t>, en cliquant sur la boîte message en bas d’écran. Elles seront soit répondues au fur et à mesure dans le chat ou regrouper pour qu’on y revienne lors de la période de questions. </a:t>
            </a:r>
          </a:p>
        </p:txBody>
      </p:sp>
      <p:pic>
        <p:nvPicPr>
          <p:cNvPr id="15" name="Graphique 14" descr="Partager avec un remplissage uni">
            <a:extLst>
              <a:ext uri="{FF2B5EF4-FFF2-40B4-BE49-F238E27FC236}">
                <a16:creationId xmlns:a16="http://schemas.microsoft.com/office/drawing/2014/main" id="{1092DBA7-FE87-24BD-E250-173ED1CC8D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2791" y="4125974"/>
            <a:ext cx="914400" cy="914400"/>
          </a:xfrm>
          <a:prstGeom prst="rect">
            <a:avLst/>
          </a:prstGeom>
        </p:spPr>
      </p:pic>
      <p:pic>
        <p:nvPicPr>
          <p:cNvPr id="19" name="Graphique 18" descr="Bulle de discussion avec un remplissage uni">
            <a:extLst>
              <a:ext uri="{FF2B5EF4-FFF2-40B4-BE49-F238E27FC236}">
                <a16:creationId xmlns:a16="http://schemas.microsoft.com/office/drawing/2014/main" id="{AF704A4B-799E-AA1B-4DA6-BECB7ECBDD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1119" y="5379078"/>
            <a:ext cx="1092312" cy="1092312"/>
          </a:xfrm>
          <a:prstGeom prst="rect">
            <a:avLst/>
          </a:prstGeom>
        </p:spPr>
      </p:pic>
      <p:sp>
        <p:nvSpPr>
          <p:cNvPr id="21" name="Espace réservé du contenu 1">
            <a:extLst>
              <a:ext uri="{FF2B5EF4-FFF2-40B4-BE49-F238E27FC236}">
                <a16:creationId xmlns:a16="http://schemas.microsoft.com/office/drawing/2014/main" id="{5CB24A04-877C-DF6B-4F42-597EA9367AB1}"/>
              </a:ext>
            </a:extLst>
          </p:cNvPr>
          <p:cNvSpPr txBox="1">
            <a:spLocks/>
          </p:cNvSpPr>
          <p:nvPr/>
        </p:nvSpPr>
        <p:spPr>
          <a:xfrm>
            <a:off x="7458222" y="4279169"/>
            <a:ext cx="3887757" cy="6828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latin typeface="Arial" panose="020B0604020202020204" pitchFamily="34" charset="0"/>
                <a:cs typeface="Arial" panose="020B0604020202020204" pitchFamily="34" charset="0"/>
              </a:rPr>
              <a:t>Du contenu sera partagé suivant la rencontre.</a:t>
            </a:r>
          </a:p>
        </p:txBody>
      </p:sp>
    </p:spTree>
    <p:extLst>
      <p:ext uri="{BB962C8B-B14F-4D97-AF65-F5344CB8AC3E}">
        <p14:creationId xmlns:p14="http://schemas.microsoft.com/office/powerpoint/2010/main" val="399430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F6A62A4-CD08-20ED-1018-96E5A19FBD0B}"/>
              </a:ext>
            </a:extLst>
          </p:cNvPr>
          <p:cNvSpPr>
            <a:spLocks noGrp="1"/>
          </p:cNvSpPr>
          <p:nvPr>
            <p:ph idx="1"/>
            <p:custDataLst>
              <p:tags r:id="rId1"/>
            </p:custDataLst>
          </p:nvPr>
        </p:nvSpPr>
        <p:spPr>
          <a:xfrm>
            <a:off x="965200" y="1358940"/>
            <a:ext cx="10617200" cy="1718886"/>
          </a:xfrm>
        </p:spPr>
        <p:txBody>
          <a:bodyPr>
            <a:noAutofit/>
          </a:bodyPr>
          <a:lstStyle/>
          <a:p>
            <a:pPr eaLnBrk="0" fontAlgn="base" hangingPunct="0">
              <a:lnSpc>
                <a:spcPct val="120000"/>
              </a:lnSpc>
              <a:spcBef>
                <a:spcPts val="300"/>
              </a:spcBef>
              <a:buClr>
                <a:srgbClr val="002060"/>
              </a:buClr>
            </a:pPr>
            <a:r>
              <a:rPr lang="fr-CA" sz="1800" dirty="0">
                <a:solidFill>
                  <a:srgbClr val="585857"/>
                </a:solidFill>
                <a:latin typeface="Arial" panose="020B0604020202020204" pitchFamily="34" charset="0"/>
                <a:cs typeface="Times New Roman" panose="02020603050405020304" pitchFamily="18" charset="0"/>
              </a:rPr>
              <a:t>Les détaillants évaluent les options de :</a:t>
            </a:r>
          </a:p>
          <a:p>
            <a:pPr lvl="1" algn="just">
              <a:lnSpc>
                <a:spcPct val="120000"/>
              </a:lnSpc>
            </a:pPr>
            <a:r>
              <a:rPr lang="fr-CA" sz="1600" dirty="0">
                <a:solidFill>
                  <a:srgbClr val="585857"/>
                </a:solidFill>
                <a:latin typeface="Arial" panose="020B0604020202020204" pitchFamily="34" charset="0"/>
                <a:cs typeface="Times New Roman" panose="02020603050405020304" pitchFamily="18" charset="0"/>
              </a:rPr>
              <a:t>Avoir </a:t>
            </a:r>
            <a:r>
              <a:rPr lang="fr-CA" sz="1600" b="1" dirty="0">
                <a:solidFill>
                  <a:srgbClr val="585857"/>
                </a:solidFill>
                <a:latin typeface="Arial" panose="020B0604020202020204" pitchFamily="34" charset="0"/>
                <a:cs typeface="Times New Roman" panose="02020603050405020304" pitchFamily="18" charset="0"/>
              </a:rPr>
              <a:t>un lieu distinct commun</a:t>
            </a:r>
            <a:r>
              <a:rPr lang="fr-CA" sz="1600" dirty="0">
                <a:solidFill>
                  <a:srgbClr val="585857"/>
                </a:solidFill>
                <a:latin typeface="Arial" panose="020B0604020202020204" pitchFamily="34" charset="0"/>
                <a:cs typeface="Times New Roman" panose="02020603050405020304" pitchFamily="18" charset="0"/>
              </a:rPr>
              <a:t>, géré ou non par un OBNL d’économie sociale ou à vocation environnementale</a:t>
            </a:r>
          </a:p>
          <a:p>
            <a:pPr lvl="1" algn="just">
              <a:lnSpc>
                <a:spcPct val="120000"/>
              </a:lnSpc>
            </a:pPr>
            <a:r>
              <a:rPr lang="fr-CA" sz="1600" dirty="0">
                <a:solidFill>
                  <a:srgbClr val="585857"/>
                </a:solidFill>
                <a:latin typeface="Arial" panose="020B0604020202020204" pitchFamily="34" charset="0"/>
                <a:cs typeface="Times New Roman" panose="02020603050405020304" pitchFamily="18" charset="0"/>
              </a:rPr>
              <a:t>Collaborer avec les OBNL et utiliser leurs locaux pour reprendre des contenants consignés, comme c’est le cas pour d’autres produits visés par des REP</a:t>
            </a:r>
          </a:p>
        </p:txBody>
      </p:sp>
      <p:sp>
        <p:nvSpPr>
          <p:cNvPr id="3" name="Titre 2">
            <a:extLst>
              <a:ext uri="{FF2B5EF4-FFF2-40B4-BE49-F238E27FC236}">
                <a16:creationId xmlns:a16="http://schemas.microsoft.com/office/drawing/2014/main" id="{DB694EF6-BC1F-FE49-006C-9822BED3C382}"/>
              </a:ext>
            </a:extLst>
          </p:cNvPr>
          <p:cNvSpPr>
            <a:spLocks noGrp="1"/>
          </p:cNvSpPr>
          <p:nvPr>
            <p:ph type="title"/>
            <p:custDataLst>
              <p:tags r:id="rId2"/>
            </p:custDataLst>
          </p:nvPr>
        </p:nvSpPr>
        <p:spPr>
          <a:xfrm>
            <a:off x="838200" y="365125"/>
            <a:ext cx="10515600" cy="930275"/>
          </a:xfrm>
        </p:spPr>
        <p:txBody>
          <a:bodyPr/>
          <a:lstStyle/>
          <a:p>
            <a:r>
              <a:rPr lang="fr-CA" sz="2800" dirty="0"/>
              <a:t>Points de retour commun aux détaillants</a:t>
            </a:r>
            <a:endParaRPr lang="fr-CA" dirty="0"/>
          </a:p>
        </p:txBody>
      </p:sp>
      <p:grpSp>
        <p:nvGrpSpPr>
          <p:cNvPr id="18" name="Groupe 17">
            <a:extLst>
              <a:ext uri="{FF2B5EF4-FFF2-40B4-BE49-F238E27FC236}">
                <a16:creationId xmlns:a16="http://schemas.microsoft.com/office/drawing/2014/main" id="{07FB1967-AFBF-B2DC-3019-BF76D840C106}"/>
              </a:ext>
            </a:extLst>
          </p:cNvPr>
          <p:cNvGrpSpPr/>
          <p:nvPr>
            <p:custDataLst>
              <p:tags r:id="rId3"/>
            </p:custDataLst>
          </p:nvPr>
        </p:nvGrpSpPr>
        <p:grpSpPr>
          <a:xfrm>
            <a:off x="6848435" y="3838634"/>
            <a:ext cx="4023408" cy="3019366"/>
            <a:chOff x="8118435" y="4025178"/>
            <a:chExt cx="3616263" cy="2722087"/>
          </a:xfrm>
        </p:grpSpPr>
        <p:pic>
          <p:nvPicPr>
            <p:cNvPr id="16" name="Image 15">
              <a:extLst>
                <a:ext uri="{FF2B5EF4-FFF2-40B4-BE49-F238E27FC236}">
                  <a16:creationId xmlns:a16="http://schemas.microsoft.com/office/drawing/2014/main" id="{F0517023-ECD3-A7EA-8F49-F5B360CAFDB7}"/>
                </a:ext>
              </a:extLst>
            </p:cNvPr>
            <p:cNvPicPr>
              <a:picLocks noChangeAspect="1"/>
            </p:cNvPicPr>
            <p:nvPr/>
          </p:nvPicPr>
          <p:blipFill>
            <a:blip r:embed="rId6"/>
            <a:stretch>
              <a:fillRect/>
            </a:stretch>
          </p:blipFill>
          <p:spPr>
            <a:xfrm>
              <a:off x="8168616" y="4025178"/>
              <a:ext cx="2923927" cy="2198867"/>
            </a:xfrm>
            <a:prstGeom prst="rect">
              <a:avLst/>
            </a:prstGeom>
          </p:spPr>
        </p:pic>
        <p:sp>
          <p:nvSpPr>
            <p:cNvPr id="17" name="ZoneTexte 16">
              <a:extLst>
                <a:ext uri="{FF2B5EF4-FFF2-40B4-BE49-F238E27FC236}">
                  <a16:creationId xmlns:a16="http://schemas.microsoft.com/office/drawing/2014/main" id="{22BDA22C-52CE-E1AC-A7B6-75E0C540E2E3}"/>
                </a:ext>
              </a:extLst>
            </p:cNvPr>
            <p:cNvSpPr txBox="1"/>
            <p:nvPr/>
          </p:nvSpPr>
          <p:spPr>
            <a:xfrm>
              <a:off x="8118435" y="6224045"/>
              <a:ext cx="3616263" cy="523220"/>
            </a:xfrm>
            <a:prstGeom prst="rect">
              <a:avLst/>
            </a:prstGeom>
            <a:noFill/>
          </p:spPr>
          <p:txBody>
            <a:bodyPr wrap="square">
              <a:spAutoFit/>
            </a:bodyPr>
            <a:lstStyle/>
            <a:p>
              <a:r>
                <a:rPr lang="fr-CA" sz="1400" dirty="0"/>
                <a:t>Point de retour géré par un OBNL</a:t>
              </a:r>
            </a:p>
            <a:p>
              <a:pPr marL="0" indent="0">
                <a:buNone/>
              </a:pPr>
              <a:r>
                <a:rPr lang="fr-CA" sz="1400" dirty="0"/>
                <a:t>(Projet pilote 2022, Zone Emploi, Mont-Laurier)</a:t>
              </a:r>
              <a:endParaRPr lang="fr-CA" sz="1400" dirty="0">
                <a:solidFill>
                  <a:srgbClr val="000000"/>
                </a:solidFill>
                <a:latin typeface="Calibri" panose="020F0502020204030204" pitchFamily="34" charset="0"/>
              </a:endParaRPr>
            </a:p>
          </p:txBody>
        </p:sp>
      </p:grpSp>
      <p:grpSp>
        <p:nvGrpSpPr>
          <p:cNvPr id="6" name="Groupe 5">
            <a:extLst>
              <a:ext uri="{FF2B5EF4-FFF2-40B4-BE49-F238E27FC236}">
                <a16:creationId xmlns:a16="http://schemas.microsoft.com/office/drawing/2014/main" id="{EA533AD4-09D8-CB3F-DE75-3B3D07F540C9}"/>
              </a:ext>
            </a:extLst>
          </p:cNvPr>
          <p:cNvGrpSpPr/>
          <p:nvPr>
            <p:custDataLst>
              <p:tags r:id="rId4"/>
            </p:custDataLst>
          </p:nvPr>
        </p:nvGrpSpPr>
        <p:grpSpPr>
          <a:xfrm>
            <a:off x="1211217" y="3780174"/>
            <a:ext cx="4884783" cy="3077826"/>
            <a:chOff x="1099457" y="3775147"/>
            <a:chExt cx="4458063" cy="2788213"/>
          </a:xfrm>
        </p:grpSpPr>
        <p:sp>
          <p:nvSpPr>
            <p:cNvPr id="12" name="ZoneTexte 11">
              <a:extLst>
                <a:ext uri="{FF2B5EF4-FFF2-40B4-BE49-F238E27FC236}">
                  <a16:creationId xmlns:a16="http://schemas.microsoft.com/office/drawing/2014/main" id="{58A5F312-97F8-5EF6-E116-996590AAB375}"/>
                </a:ext>
              </a:extLst>
            </p:cNvPr>
            <p:cNvSpPr txBox="1"/>
            <p:nvPr/>
          </p:nvSpPr>
          <p:spPr>
            <a:xfrm>
              <a:off x="1099457" y="5931781"/>
              <a:ext cx="4458063" cy="631579"/>
            </a:xfrm>
            <a:prstGeom prst="rect">
              <a:avLst/>
            </a:prstGeom>
            <a:noFill/>
          </p:spPr>
          <p:txBody>
            <a:bodyPr wrap="square">
              <a:spAutoFit/>
            </a:bodyPr>
            <a:lstStyle/>
            <a:p>
              <a:r>
                <a:rPr lang="fr-CA" sz="1400" dirty="0"/>
                <a:t>Points de retour commun</a:t>
              </a:r>
            </a:p>
            <a:p>
              <a:pPr marL="0" indent="0">
                <a:buNone/>
              </a:pPr>
              <a:r>
                <a:rPr lang="fr-CA" sz="1400" dirty="0"/>
                <a:t>(Projet pilote 2022, Cap de la Madeleine)</a:t>
              </a:r>
              <a:endParaRPr lang="fr-CA" sz="1400" dirty="0">
                <a:solidFill>
                  <a:srgbClr val="000000"/>
                </a:solidFill>
                <a:latin typeface="Calibri" panose="020F0502020204030204" pitchFamily="34" charset="0"/>
              </a:endParaRPr>
            </a:p>
          </p:txBody>
        </p:sp>
        <p:pic>
          <p:nvPicPr>
            <p:cNvPr id="5" name="Image 4">
              <a:extLst>
                <a:ext uri="{FF2B5EF4-FFF2-40B4-BE49-F238E27FC236}">
                  <a16:creationId xmlns:a16="http://schemas.microsoft.com/office/drawing/2014/main" id="{B59F01C2-8B21-E194-9879-E99381C63E84}"/>
                </a:ext>
              </a:extLst>
            </p:cNvPr>
            <p:cNvPicPr>
              <a:picLocks noChangeAspect="1"/>
            </p:cNvPicPr>
            <p:nvPr/>
          </p:nvPicPr>
          <p:blipFill>
            <a:blip r:embed="rId7"/>
            <a:stretch>
              <a:fillRect/>
            </a:stretch>
          </p:blipFill>
          <p:spPr>
            <a:xfrm>
              <a:off x="1198880" y="3775147"/>
              <a:ext cx="3248064" cy="2159963"/>
            </a:xfrm>
            <a:prstGeom prst="rect">
              <a:avLst/>
            </a:prstGeom>
          </p:spPr>
        </p:pic>
      </p:grpSp>
    </p:spTree>
    <p:extLst>
      <p:ext uri="{BB962C8B-B14F-4D97-AF65-F5344CB8AC3E}">
        <p14:creationId xmlns:p14="http://schemas.microsoft.com/office/powerpoint/2010/main" val="1205886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8D982-3C6C-F96E-4868-6E1F18DE7F7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497E909-90C4-62A6-8FD1-38CF568CA23B}"/>
              </a:ext>
            </a:extLst>
          </p:cNvPr>
          <p:cNvSpPr>
            <a:spLocks noGrp="1"/>
          </p:cNvSpPr>
          <p:nvPr>
            <p:ph idx="1"/>
            <p:custDataLst>
              <p:tags r:id="rId1"/>
            </p:custDataLst>
          </p:nvPr>
        </p:nvSpPr>
        <p:spPr>
          <a:xfrm>
            <a:off x="965200" y="1358940"/>
            <a:ext cx="7477760" cy="4787860"/>
          </a:xfrm>
        </p:spPr>
        <p:txBody>
          <a:bodyPr>
            <a:noAutofit/>
          </a:bodyPr>
          <a:lstStyle/>
          <a:p>
            <a:pPr eaLnBrk="0" fontAlgn="base" hangingPunct="0">
              <a:lnSpc>
                <a:spcPct val="120000"/>
              </a:lnSpc>
              <a:spcBef>
                <a:spcPts val="300"/>
              </a:spcBef>
              <a:buClr>
                <a:srgbClr val="002060"/>
              </a:buClr>
            </a:pPr>
            <a:r>
              <a:rPr lang="fr-CA" sz="1600" b="1" dirty="0">
                <a:solidFill>
                  <a:srgbClr val="585857"/>
                </a:solidFill>
                <a:latin typeface="Arial" panose="020B0604020202020204" pitchFamily="34" charset="0"/>
                <a:cs typeface="Times New Roman" panose="02020603050405020304" pitchFamily="18" charset="0"/>
              </a:rPr>
              <a:t>Appel d’intérêt lancé le 21 février auprès de 15 OBNL ou regroupements d’OBNL de toutes les régions du Québec</a:t>
            </a:r>
            <a:endParaRPr lang="fr-CA" sz="1600" dirty="0">
              <a:solidFill>
                <a:srgbClr val="585857"/>
              </a:solidFill>
              <a:latin typeface="Arial" panose="020B0604020202020204" pitchFamily="34" charset="0"/>
              <a:cs typeface="Times New Roman" panose="02020603050405020304" pitchFamily="18" charset="0"/>
            </a:endParaRP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Objectifs : </a:t>
            </a:r>
          </a:p>
          <a:p>
            <a:pPr lvl="1" algn="just">
              <a:lnSpc>
                <a:spcPct val="120000"/>
              </a:lnSpc>
              <a:buClr>
                <a:srgbClr val="1F497D"/>
              </a:buClr>
            </a:pPr>
            <a:r>
              <a:rPr lang="fr-CA" sz="1600" dirty="0">
                <a:solidFill>
                  <a:srgbClr val="585857"/>
                </a:solidFill>
                <a:latin typeface="Arial" panose="020B0604020202020204" pitchFamily="34" charset="0"/>
                <a:cs typeface="Times New Roman" panose="02020603050405020304" pitchFamily="18" charset="0"/>
              </a:rPr>
              <a:t>Identifier les OBNL à vocation sociale ou environnementale intéressés à collaborer pour gérer un lieu de retour de contenants consignés</a:t>
            </a:r>
          </a:p>
          <a:p>
            <a:pPr lvl="1" algn="just">
              <a:lnSpc>
                <a:spcPct val="120000"/>
              </a:lnSpc>
              <a:buClr>
                <a:srgbClr val="1F497D"/>
              </a:buClr>
            </a:pPr>
            <a:r>
              <a:rPr lang="fr-CA" sz="1600" dirty="0">
                <a:solidFill>
                  <a:srgbClr val="585857"/>
                </a:solidFill>
                <a:latin typeface="Arial" panose="020B0604020202020204" pitchFamily="34" charset="0"/>
                <a:cs typeface="Times New Roman" panose="02020603050405020304" pitchFamily="18" charset="0"/>
              </a:rPr>
              <a:t>Connaître la possibilité de certains OBNL de gérer un ou plusieurs lieux de retour</a:t>
            </a:r>
          </a:p>
          <a:p>
            <a:pPr lvl="1" algn="just">
              <a:lnSpc>
                <a:spcPct val="120000"/>
              </a:lnSpc>
              <a:buClr>
                <a:srgbClr val="1F497D"/>
              </a:buClr>
            </a:pPr>
            <a:r>
              <a:rPr lang="fr-CA" sz="1600" dirty="0">
                <a:solidFill>
                  <a:srgbClr val="585857"/>
                </a:solidFill>
                <a:latin typeface="Arial" panose="020B0604020202020204" pitchFamily="34" charset="0"/>
                <a:cs typeface="Times New Roman" panose="02020603050405020304" pitchFamily="18" charset="0"/>
              </a:rPr>
              <a:t>Identifier la capacité des OBNL à recevoir les contenants consignés dans leurs locaux</a:t>
            </a:r>
          </a:p>
          <a:p>
            <a:pPr algn="just">
              <a:lnSpc>
                <a:spcPct val="120000"/>
              </a:lnSpc>
              <a:buClr>
                <a:srgbClr val="1F497D"/>
              </a:buClr>
            </a:pPr>
            <a:r>
              <a:rPr lang="fr-CA" sz="1600" b="1" dirty="0">
                <a:solidFill>
                  <a:srgbClr val="585857"/>
                </a:solidFill>
                <a:latin typeface="Arial" panose="020B0604020202020204" pitchFamily="34" charset="0"/>
                <a:cs typeface="Times New Roman" panose="02020603050405020304" pitchFamily="18" charset="0"/>
              </a:rPr>
              <a:t>Réponses attendues pour le 13 mars 2024</a:t>
            </a:r>
          </a:p>
          <a:p>
            <a:pPr lvl="1" algn="just">
              <a:lnSpc>
                <a:spcPct val="120000"/>
              </a:lnSpc>
              <a:buClr>
                <a:srgbClr val="1F497D"/>
              </a:buClr>
            </a:pPr>
            <a:r>
              <a:rPr lang="fr-CA" sz="1600" dirty="0">
                <a:solidFill>
                  <a:srgbClr val="585857"/>
                </a:solidFill>
                <a:latin typeface="Arial" panose="020B0604020202020204" pitchFamily="34" charset="0"/>
                <a:cs typeface="Times New Roman" panose="02020603050405020304" pitchFamily="18" charset="0"/>
              </a:rPr>
              <a:t>Analyse des capacités et disponibilités en lien avec la localisation des centres de retour gérés par l’AQRCB</a:t>
            </a:r>
          </a:p>
          <a:p>
            <a:pPr lvl="1" algn="just">
              <a:lnSpc>
                <a:spcPct val="120000"/>
              </a:lnSpc>
              <a:buClr>
                <a:srgbClr val="1F497D"/>
              </a:buClr>
            </a:pPr>
            <a:r>
              <a:rPr lang="fr-CA" sz="1600" dirty="0">
                <a:solidFill>
                  <a:srgbClr val="585857"/>
                </a:solidFill>
                <a:latin typeface="Arial" panose="020B0604020202020204" pitchFamily="34" charset="0"/>
                <a:cs typeface="Times New Roman" panose="02020603050405020304" pitchFamily="18" charset="0"/>
              </a:rPr>
              <a:t>Déjà des OBNL ont manifesté leur intérêt à discuter d’approche régionale et </a:t>
            </a:r>
            <a:r>
              <a:rPr lang="fr-CA" sz="1600" dirty="0" err="1">
                <a:solidFill>
                  <a:srgbClr val="585857"/>
                </a:solidFill>
                <a:latin typeface="Arial" panose="020B0604020202020204" pitchFamily="34" charset="0"/>
                <a:cs typeface="Times New Roman" panose="02020603050405020304" pitchFamily="18" charset="0"/>
              </a:rPr>
              <a:t>demodèles</a:t>
            </a:r>
            <a:r>
              <a:rPr lang="fr-CA" sz="1600" dirty="0">
                <a:solidFill>
                  <a:srgbClr val="585857"/>
                </a:solidFill>
                <a:latin typeface="Arial" panose="020B0604020202020204" pitchFamily="34" charset="0"/>
                <a:cs typeface="Times New Roman" panose="02020603050405020304" pitchFamily="18" charset="0"/>
              </a:rPr>
              <a:t> de fonctionnement</a:t>
            </a:r>
          </a:p>
        </p:txBody>
      </p:sp>
      <p:sp>
        <p:nvSpPr>
          <p:cNvPr id="3" name="Titre 2">
            <a:extLst>
              <a:ext uri="{FF2B5EF4-FFF2-40B4-BE49-F238E27FC236}">
                <a16:creationId xmlns:a16="http://schemas.microsoft.com/office/drawing/2014/main" id="{88C10966-5898-3A1C-67E3-B739B1537571}"/>
              </a:ext>
            </a:extLst>
          </p:cNvPr>
          <p:cNvSpPr>
            <a:spLocks noGrp="1"/>
          </p:cNvSpPr>
          <p:nvPr>
            <p:ph type="title"/>
            <p:custDataLst>
              <p:tags r:id="rId2"/>
            </p:custDataLst>
          </p:nvPr>
        </p:nvSpPr>
        <p:spPr>
          <a:xfrm>
            <a:off x="838200" y="365125"/>
            <a:ext cx="10515600" cy="930275"/>
          </a:xfrm>
        </p:spPr>
        <p:txBody>
          <a:bodyPr/>
          <a:lstStyle/>
          <a:p>
            <a:r>
              <a:rPr lang="fr-CA"/>
              <a:t>Points de retour commun aux détaillants</a:t>
            </a:r>
          </a:p>
        </p:txBody>
      </p:sp>
      <p:pic>
        <p:nvPicPr>
          <p:cNvPr id="4" name="Image 3">
            <a:extLst>
              <a:ext uri="{FF2B5EF4-FFF2-40B4-BE49-F238E27FC236}">
                <a16:creationId xmlns:a16="http://schemas.microsoft.com/office/drawing/2014/main" id="{1E288FD9-1BCB-9A1B-FEBD-70D6F387E9FA}"/>
              </a:ext>
            </a:extLst>
          </p:cNvPr>
          <p:cNvPicPr>
            <a:picLocks noChangeAspect="1"/>
          </p:cNvPicPr>
          <p:nvPr/>
        </p:nvPicPr>
        <p:blipFill>
          <a:blip r:embed="rId4"/>
          <a:stretch>
            <a:fillRect/>
          </a:stretch>
        </p:blipFill>
        <p:spPr>
          <a:xfrm rot="610738">
            <a:off x="8990543" y="543563"/>
            <a:ext cx="2868439" cy="3166176"/>
          </a:xfrm>
          <a:prstGeom prst="rect">
            <a:avLst/>
          </a:prstGeom>
        </p:spPr>
      </p:pic>
      <p:sp>
        <p:nvSpPr>
          <p:cNvPr id="7" name="Bulle narrative : rectangle 6">
            <a:extLst>
              <a:ext uri="{FF2B5EF4-FFF2-40B4-BE49-F238E27FC236}">
                <a16:creationId xmlns:a16="http://schemas.microsoft.com/office/drawing/2014/main" id="{9FD6AC9F-4438-F3C7-5BA4-3576131A75E3}"/>
              </a:ext>
            </a:extLst>
          </p:cNvPr>
          <p:cNvSpPr/>
          <p:nvPr/>
        </p:nvSpPr>
        <p:spPr>
          <a:xfrm>
            <a:off x="8524240" y="5004266"/>
            <a:ext cx="3355335" cy="1576260"/>
          </a:xfrm>
          <a:prstGeom prst="wedgeRectCallout">
            <a:avLst>
              <a:gd name="adj1" fmla="val -42916"/>
              <a:gd name="adj2" fmla="val -653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indent="0" eaLnBrk="0" fontAlgn="base" hangingPunct="0">
              <a:lnSpc>
                <a:spcPct val="110000"/>
              </a:lnSpc>
              <a:spcBef>
                <a:spcPts val="300"/>
              </a:spcBef>
              <a:buClr>
                <a:srgbClr val="002060"/>
              </a:buClr>
              <a:buNone/>
            </a:pPr>
            <a:r>
              <a:rPr lang="fr-CA" altLang="fr-FR"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Différents modes de fonctionnement ont déjà été évalués pour les détaillants (OBNL, contrats, etc.). </a:t>
            </a:r>
          </a:p>
          <a:p>
            <a:pPr marL="0" lvl="1" indent="0" eaLnBrk="0" fontAlgn="base" hangingPunct="0">
              <a:lnSpc>
                <a:spcPct val="110000"/>
              </a:lnSpc>
              <a:spcBef>
                <a:spcPts val="300"/>
              </a:spcBef>
              <a:buClr>
                <a:srgbClr val="002060"/>
              </a:buClr>
              <a:buNone/>
            </a:pPr>
            <a:r>
              <a:rPr lang="fr-CA" altLang="fr-FR"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Les regroupements doivent être acceptés par l’AQRCB</a:t>
            </a:r>
          </a:p>
        </p:txBody>
      </p:sp>
    </p:spTree>
    <p:extLst>
      <p:ext uri="{BB962C8B-B14F-4D97-AF65-F5344CB8AC3E}">
        <p14:creationId xmlns:p14="http://schemas.microsoft.com/office/powerpoint/2010/main" val="20863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D0EA0-84D4-9B35-3DC3-13E20D39296F}"/>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DAC1C9C-8AAC-0ED3-0716-C73049A17C2C}"/>
              </a:ext>
            </a:extLst>
          </p:cNvPr>
          <p:cNvSpPr>
            <a:spLocks noGrp="1"/>
          </p:cNvSpPr>
          <p:nvPr>
            <p:ph idx="1"/>
            <p:custDataLst>
              <p:tags r:id="rId1"/>
            </p:custDataLst>
          </p:nvPr>
        </p:nvSpPr>
        <p:spPr>
          <a:xfrm>
            <a:off x="756920" y="1338362"/>
            <a:ext cx="10949247" cy="2328347"/>
          </a:xfrm>
        </p:spPr>
        <p:txBody>
          <a:bodyPr>
            <a:normAutofit/>
          </a:bodyPr>
          <a:lstStyle/>
          <a:p>
            <a:pPr eaLnBrk="0" fontAlgn="base" hangingPunct="0">
              <a:lnSpc>
                <a:spcPct val="120000"/>
              </a:lnSpc>
              <a:spcBef>
                <a:spcPts val="300"/>
              </a:spcBef>
              <a:buClr>
                <a:srgbClr val="002060"/>
              </a:buClr>
            </a:pPr>
            <a:r>
              <a:rPr lang="fr-CA" sz="1800" dirty="0">
                <a:solidFill>
                  <a:srgbClr val="585857"/>
                </a:solidFill>
                <a:latin typeface="Arial" panose="020B0604020202020204" pitchFamily="34" charset="0"/>
                <a:cs typeface="Times New Roman" panose="02020603050405020304" pitchFamily="18" charset="0"/>
              </a:rPr>
              <a:t>Les détaillants ont une obligation de reprise des contenants consignés, mais pas une obligation de reprendre en magasin </a:t>
            </a:r>
          </a:p>
          <a:p>
            <a:pPr eaLnBrk="0" fontAlgn="base" hangingPunct="0">
              <a:lnSpc>
                <a:spcPct val="120000"/>
              </a:lnSpc>
              <a:spcBef>
                <a:spcPts val="300"/>
              </a:spcBef>
              <a:buClr>
                <a:srgbClr val="002060"/>
              </a:buClr>
            </a:pPr>
            <a:r>
              <a:rPr lang="fr-CA" sz="1800" dirty="0">
                <a:solidFill>
                  <a:srgbClr val="585857"/>
                </a:solidFill>
                <a:latin typeface="Arial" panose="020B0604020202020204" pitchFamily="34" charset="0"/>
                <a:cs typeface="Times New Roman" panose="02020603050405020304" pitchFamily="18" charset="0"/>
              </a:rPr>
              <a:t>Tous les scénarios sont évalués par les détaillants pour reprendre les contenants à l’extérieur des magasins : Kiosque (</a:t>
            </a:r>
            <a:r>
              <a:rPr lang="fr-CA" sz="1800" dirty="0" err="1">
                <a:solidFill>
                  <a:srgbClr val="585857"/>
                </a:solidFill>
                <a:latin typeface="Arial" panose="020B0604020202020204" pitchFamily="34" charset="0"/>
                <a:cs typeface="Times New Roman" panose="02020603050405020304" pitchFamily="18" charset="0"/>
              </a:rPr>
              <a:t>Tomra</a:t>
            </a:r>
            <a:r>
              <a:rPr lang="fr-CA" sz="1800" dirty="0">
                <a:solidFill>
                  <a:srgbClr val="585857"/>
                </a:solidFill>
                <a:latin typeface="Arial" panose="020B0604020202020204" pitchFamily="34" charset="0"/>
                <a:cs typeface="Times New Roman" panose="02020603050405020304" pitchFamily="18" charset="0"/>
              </a:rPr>
              <a:t>, </a:t>
            </a:r>
            <a:r>
              <a:rPr lang="fr-CA" sz="1800" dirty="0" err="1">
                <a:solidFill>
                  <a:srgbClr val="585857"/>
                </a:solidFill>
                <a:latin typeface="Arial" panose="020B0604020202020204" pitchFamily="34" charset="0"/>
                <a:cs typeface="Times New Roman" panose="02020603050405020304" pitchFamily="18" charset="0"/>
              </a:rPr>
              <a:t>Machinex</a:t>
            </a:r>
            <a:r>
              <a:rPr lang="fr-CA" sz="1800" dirty="0">
                <a:solidFill>
                  <a:srgbClr val="585857"/>
                </a:solidFill>
                <a:latin typeface="Arial" panose="020B0604020202020204" pitchFamily="34" charset="0"/>
                <a:cs typeface="Times New Roman" panose="02020603050405020304" pitchFamily="18" charset="0"/>
              </a:rPr>
              <a:t>, GVE, autres), annexe, autres</a:t>
            </a:r>
          </a:p>
          <a:p>
            <a:pPr eaLnBrk="0" fontAlgn="base" hangingPunct="0">
              <a:lnSpc>
                <a:spcPct val="120000"/>
              </a:lnSpc>
              <a:spcBef>
                <a:spcPts val="300"/>
              </a:spcBef>
              <a:buClr>
                <a:srgbClr val="002060"/>
              </a:buClr>
            </a:pPr>
            <a:endParaRPr lang="fr-CA" sz="1800" dirty="0">
              <a:solidFill>
                <a:srgbClr val="585857"/>
              </a:solidFill>
              <a:latin typeface="Arial" panose="020B0604020202020204" pitchFamily="34" charset="0"/>
              <a:cs typeface="Times New Roman" panose="02020603050405020304" pitchFamily="18" charset="0"/>
            </a:endParaRPr>
          </a:p>
        </p:txBody>
      </p:sp>
      <p:sp>
        <p:nvSpPr>
          <p:cNvPr id="3" name="Titre 2">
            <a:extLst>
              <a:ext uri="{FF2B5EF4-FFF2-40B4-BE49-F238E27FC236}">
                <a16:creationId xmlns:a16="http://schemas.microsoft.com/office/drawing/2014/main" id="{18D8E34E-6936-B91F-786D-7B82202F4A3C}"/>
              </a:ext>
            </a:extLst>
          </p:cNvPr>
          <p:cNvSpPr>
            <a:spLocks noGrp="1"/>
          </p:cNvSpPr>
          <p:nvPr>
            <p:ph type="title"/>
            <p:custDataLst>
              <p:tags r:id="rId2"/>
            </p:custDataLst>
          </p:nvPr>
        </p:nvSpPr>
        <p:spPr>
          <a:xfrm>
            <a:off x="838200" y="365125"/>
            <a:ext cx="10515600" cy="1080437"/>
          </a:xfrm>
        </p:spPr>
        <p:txBody>
          <a:bodyPr/>
          <a:lstStyle/>
          <a:p>
            <a:r>
              <a:rPr lang="fr-CA" sz="2800" dirty="0"/>
              <a:t>Scénarios de reprise à l’extérieur des magasins</a:t>
            </a:r>
            <a:endParaRPr lang="fr-CA" dirty="0"/>
          </a:p>
        </p:txBody>
      </p:sp>
      <p:grpSp>
        <p:nvGrpSpPr>
          <p:cNvPr id="4" name="Groupe 3">
            <a:extLst>
              <a:ext uri="{FF2B5EF4-FFF2-40B4-BE49-F238E27FC236}">
                <a16:creationId xmlns:a16="http://schemas.microsoft.com/office/drawing/2014/main" id="{9AABB73A-449F-68D6-2B3A-CA6E23B1E27C}"/>
              </a:ext>
            </a:extLst>
          </p:cNvPr>
          <p:cNvGrpSpPr/>
          <p:nvPr>
            <p:custDataLst>
              <p:tags r:id="rId3"/>
            </p:custDataLst>
          </p:nvPr>
        </p:nvGrpSpPr>
        <p:grpSpPr>
          <a:xfrm>
            <a:off x="489065" y="3910623"/>
            <a:ext cx="11667616" cy="2790055"/>
            <a:chOff x="489065" y="3775912"/>
            <a:chExt cx="11667616" cy="2833517"/>
          </a:xfrm>
        </p:grpSpPr>
        <p:grpSp>
          <p:nvGrpSpPr>
            <p:cNvPr id="9" name="Groupe 8">
              <a:extLst>
                <a:ext uri="{FF2B5EF4-FFF2-40B4-BE49-F238E27FC236}">
                  <a16:creationId xmlns:a16="http://schemas.microsoft.com/office/drawing/2014/main" id="{5B5AF327-3752-ABB1-03EF-5F8812C824E8}"/>
                </a:ext>
              </a:extLst>
            </p:cNvPr>
            <p:cNvGrpSpPr/>
            <p:nvPr/>
          </p:nvGrpSpPr>
          <p:grpSpPr>
            <a:xfrm>
              <a:off x="489065" y="3775912"/>
              <a:ext cx="9381852" cy="2833517"/>
              <a:chOff x="389313" y="2094807"/>
              <a:chExt cx="12371970" cy="3902286"/>
            </a:xfrm>
          </p:grpSpPr>
          <p:grpSp>
            <p:nvGrpSpPr>
              <p:cNvPr id="11" name="Groupe 10">
                <a:extLst>
                  <a:ext uri="{FF2B5EF4-FFF2-40B4-BE49-F238E27FC236}">
                    <a16:creationId xmlns:a16="http://schemas.microsoft.com/office/drawing/2014/main" id="{17B9039D-294F-EAB7-7EE2-A833AB46A4B2}"/>
                  </a:ext>
                </a:extLst>
              </p:cNvPr>
              <p:cNvGrpSpPr/>
              <p:nvPr/>
            </p:nvGrpSpPr>
            <p:grpSpPr>
              <a:xfrm>
                <a:off x="389313" y="2094807"/>
                <a:ext cx="3119937" cy="3902286"/>
                <a:chOff x="997527" y="3371579"/>
                <a:chExt cx="3119937" cy="3830600"/>
              </a:xfrm>
            </p:grpSpPr>
            <p:pic>
              <p:nvPicPr>
                <p:cNvPr id="19" name="Image 18">
                  <a:extLst>
                    <a:ext uri="{FF2B5EF4-FFF2-40B4-BE49-F238E27FC236}">
                      <a16:creationId xmlns:a16="http://schemas.microsoft.com/office/drawing/2014/main" id="{4E583AC1-B453-5D2E-1086-34204726D2A0}"/>
                    </a:ext>
                  </a:extLst>
                </p:cNvPr>
                <p:cNvPicPr>
                  <a:picLocks noChangeAspect="1"/>
                </p:cNvPicPr>
                <p:nvPr/>
              </p:nvPicPr>
              <p:blipFill>
                <a:blip r:embed="rId6"/>
                <a:stretch>
                  <a:fillRect/>
                </a:stretch>
              </p:blipFill>
              <p:spPr>
                <a:xfrm>
                  <a:off x="997527" y="3371579"/>
                  <a:ext cx="3001026" cy="2907244"/>
                </a:xfrm>
                <a:prstGeom prst="rect">
                  <a:avLst/>
                </a:prstGeom>
              </p:spPr>
            </p:pic>
            <p:sp>
              <p:nvSpPr>
                <p:cNvPr id="20" name="ZoneTexte 19">
                  <a:extLst>
                    <a:ext uri="{FF2B5EF4-FFF2-40B4-BE49-F238E27FC236}">
                      <a16:creationId xmlns:a16="http://schemas.microsoft.com/office/drawing/2014/main" id="{2171B3AB-E69F-B2DE-EC8A-44EA5737A46B}"/>
                    </a:ext>
                  </a:extLst>
                </p:cNvPr>
                <p:cNvSpPr txBox="1"/>
                <p:nvPr/>
              </p:nvSpPr>
              <p:spPr>
                <a:xfrm>
                  <a:off x="997527" y="6399313"/>
                  <a:ext cx="3119937" cy="802866"/>
                </a:xfrm>
                <a:prstGeom prst="rect">
                  <a:avLst/>
                </a:prstGeom>
                <a:noFill/>
              </p:spPr>
              <p:txBody>
                <a:bodyPr wrap="square">
                  <a:spAutoFit/>
                </a:bodyPr>
                <a:lstStyle/>
                <a:p>
                  <a:r>
                    <a:rPr lang="fr-CA" sz="1600" dirty="0"/>
                    <a:t>Kiosque </a:t>
                  </a:r>
                  <a:r>
                    <a:rPr lang="fr-CA" sz="1600" b="0" i="0" u="none" strike="noStrike" baseline="0" dirty="0" err="1">
                      <a:solidFill>
                        <a:srgbClr val="000000"/>
                      </a:solidFill>
                      <a:latin typeface="Calibri" panose="020F0502020204030204" pitchFamily="34" charset="0"/>
                    </a:rPr>
                    <a:t>Tomra</a:t>
                  </a:r>
                  <a:r>
                    <a:rPr lang="fr-CA" sz="1600" b="0" i="0" u="none" strike="noStrike" baseline="0" dirty="0">
                      <a:solidFill>
                        <a:srgbClr val="000000"/>
                      </a:solidFill>
                      <a:latin typeface="Calibri" panose="020F0502020204030204" pitchFamily="34" charset="0"/>
                    </a:rPr>
                    <a:t> </a:t>
                  </a:r>
                  <a:r>
                    <a:rPr lang="fr-CA" sz="1600" dirty="0"/>
                    <a:t>(Projet pilote 2022, Chateauguay)</a:t>
                  </a:r>
                  <a:endParaRPr lang="fr-CA" sz="1600" dirty="0">
                    <a:solidFill>
                      <a:srgbClr val="000000"/>
                    </a:solidFill>
                    <a:latin typeface="Calibri" panose="020F0502020204030204" pitchFamily="34" charset="0"/>
                  </a:endParaRPr>
                </a:p>
              </p:txBody>
            </p:sp>
          </p:grpSp>
          <p:grpSp>
            <p:nvGrpSpPr>
              <p:cNvPr id="12" name="Groupe 11">
                <a:extLst>
                  <a:ext uri="{FF2B5EF4-FFF2-40B4-BE49-F238E27FC236}">
                    <a16:creationId xmlns:a16="http://schemas.microsoft.com/office/drawing/2014/main" id="{DBD774A4-9A1E-9C22-3453-288850889A9A}"/>
                  </a:ext>
                </a:extLst>
              </p:cNvPr>
              <p:cNvGrpSpPr/>
              <p:nvPr/>
            </p:nvGrpSpPr>
            <p:grpSpPr>
              <a:xfrm>
                <a:off x="3824462" y="2154398"/>
                <a:ext cx="3906375" cy="3281299"/>
                <a:chOff x="5731073" y="1921207"/>
                <a:chExt cx="4509826" cy="2981947"/>
              </a:xfrm>
            </p:grpSpPr>
            <p:pic>
              <p:nvPicPr>
                <p:cNvPr id="17" name="Image 16">
                  <a:extLst>
                    <a:ext uri="{FF2B5EF4-FFF2-40B4-BE49-F238E27FC236}">
                      <a16:creationId xmlns:a16="http://schemas.microsoft.com/office/drawing/2014/main" id="{4C5FB940-82E7-E7C2-D6A0-8FAFCED4CBEE}"/>
                    </a:ext>
                  </a:extLst>
                </p:cNvPr>
                <p:cNvPicPr>
                  <a:picLocks noChangeAspect="1"/>
                </p:cNvPicPr>
                <p:nvPr/>
              </p:nvPicPr>
              <p:blipFill>
                <a:blip r:embed="rId7"/>
                <a:stretch>
                  <a:fillRect/>
                </a:stretch>
              </p:blipFill>
              <p:spPr>
                <a:xfrm>
                  <a:off x="5731073" y="1921207"/>
                  <a:ext cx="4509826" cy="1990974"/>
                </a:xfrm>
                <a:prstGeom prst="rect">
                  <a:avLst/>
                </a:prstGeom>
              </p:spPr>
            </p:pic>
            <p:sp>
              <p:nvSpPr>
                <p:cNvPr id="18" name="ZoneTexte 17">
                  <a:extLst>
                    <a:ext uri="{FF2B5EF4-FFF2-40B4-BE49-F238E27FC236}">
                      <a16:creationId xmlns:a16="http://schemas.microsoft.com/office/drawing/2014/main" id="{E507D3EA-4DD6-9587-2050-B0329FF4C588}"/>
                    </a:ext>
                  </a:extLst>
                </p:cNvPr>
                <p:cNvSpPr txBox="1"/>
                <p:nvPr/>
              </p:nvSpPr>
              <p:spPr>
                <a:xfrm>
                  <a:off x="5731073" y="4159879"/>
                  <a:ext cx="4255473" cy="743275"/>
                </a:xfrm>
                <a:prstGeom prst="rect">
                  <a:avLst/>
                </a:prstGeom>
                <a:noFill/>
              </p:spPr>
              <p:txBody>
                <a:bodyPr wrap="square">
                  <a:spAutoFit/>
                </a:bodyPr>
                <a:lstStyle/>
                <a:p>
                  <a:r>
                    <a:rPr lang="fr-CA" sz="1600" dirty="0"/>
                    <a:t>Kiosque </a:t>
                  </a:r>
                  <a:r>
                    <a:rPr lang="fr-CA" sz="1600" b="0" i="0" u="none" strike="noStrike" baseline="0" dirty="0" err="1">
                      <a:solidFill>
                        <a:srgbClr val="000000"/>
                      </a:solidFill>
                      <a:latin typeface="Calibri" panose="020F0502020204030204" pitchFamily="34" charset="0"/>
                    </a:rPr>
                    <a:t>Machinex</a:t>
                  </a:r>
                  <a:r>
                    <a:rPr lang="fr-CA" sz="1600" b="0" i="0" u="none" strike="noStrike" baseline="0" dirty="0">
                      <a:solidFill>
                        <a:srgbClr val="000000"/>
                      </a:solidFill>
                      <a:latin typeface="Calibri" panose="020F0502020204030204" pitchFamily="34" charset="0"/>
                    </a:rPr>
                    <a:t> consi</a:t>
                  </a:r>
                  <a:r>
                    <a:rPr lang="fr-CA" sz="1600" dirty="0">
                      <a:solidFill>
                        <a:srgbClr val="000000"/>
                      </a:solidFill>
                      <a:latin typeface="Calibri" panose="020F0502020204030204" pitchFamily="34" charset="0"/>
                    </a:rPr>
                    <a:t>gne (annoncé en juillet 2023)</a:t>
                  </a:r>
                  <a:endParaRPr lang="fr-CA" sz="1600" dirty="0"/>
                </a:p>
              </p:txBody>
            </p:sp>
          </p:grpSp>
          <p:grpSp>
            <p:nvGrpSpPr>
              <p:cNvPr id="14" name="Groupe 13">
                <a:extLst>
                  <a:ext uri="{FF2B5EF4-FFF2-40B4-BE49-F238E27FC236}">
                    <a16:creationId xmlns:a16="http://schemas.microsoft.com/office/drawing/2014/main" id="{87A5D702-109E-CACD-9C3F-42574D254F71}"/>
                  </a:ext>
                </a:extLst>
              </p:cNvPr>
              <p:cNvGrpSpPr/>
              <p:nvPr/>
            </p:nvGrpSpPr>
            <p:grpSpPr>
              <a:xfrm>
                <a:off x="8165725" y="2154398"/>
                <a:ext cx="4595558" cy="3281299"/>
                <a:chOff x="8379229" y="2004579"/>
                <a:chExt cx="4595558" cy="3281299"/>
              </a:xfrm>
            </p:grpSpPr>
            <p:pic>
              <p:nvPicPr>
                <p:cNvPr id="15" name="Image 14">
                  <a:extLst>
                    <a:ext uri="{FF2B5EF4-FFF2-40B4-BE49-F238E27FC236}">
                      <a16:creationId xmlns:a16="http://schemas.microsoft.com/office/drawing/2014/main" id="{C2B9838A-8E7A-599D-08FB-567E7C7385E3}"/>
                    </a:ext>
                  </a:extLst>
                </p:cNvPr>
                <p:cNvPicPr>
                  <a:picLocks noChangeAspect="1"/>
                </p:cNvPicPr>
                <p:nvPr/>
              </p:nvPicPr>
              <p:blipFill rotWithShape="1">
                <a:blip r:embed="rId8"/>
                <a:srcRect l="11806"/>
                <a:stretch/>
              </p:blipFill>
              <p:spPr>
                <a:xfrm>
                  <a:off x="8379229" y="2004579"/>
                  <a:ext cx="3636962" cy="2171429"/>
                </a:xfrm>
                <a:prstGeom prst="rect">
                  <a:avLst/>
                </a:prstGeom>
              </p:spPr>
            </p:pic>
            <p:sp>
              <p:nvSpPr>
                <p:cNvPr id="16" name="ZoneTexte 15">
                  <a:extLst>
                    <a:ext uri="{FF2B5EF4-FFF2-40B4-BE49-F238E27FC236}">
                      <a16:creationId xmlns:a16="http://schemas.microsoft.com/office/drawing/2014/main" id="{0689F810-FE68-F862-3FD8-89CE9DF20FCE}"/>
                    </a:ext>
                  </a:extLst>
                </p:cNvPr>
                <p:cNvSpPr txBox="1"/>
                <p:nvPr/>
              </p:nvSpPr>
              <p:spPr>
                <a:xfrm>
                  <a:off x="8379229" y="4467987"/>
                  <a:ext cx="4595558" cy="817891"/>
                </a:xfrm>
                <a:prstGeom prst="rect">
                  <a:avLst/>
                </a:prstGeom>
                <a:noFill/>
              </p:spPr>
              <p:txBody>
                <a:bodyPr wrap="square">
                  <a:spAutoFit/>
                </a:bodyPr>
                <a:lstStyle/>
                <a:p>
                  <a:r>
                    <a:rPr lang="fr-CA" sz="1600" dirty="0"/>
                    <a:t>Kiosque </a:t>
                  </a:r>
                  <a:r>
                    <a:rPr lang="fr-CA" sz="1600" b="0" i="0" u="none" strike="noStrike" baseline="0" dirty="0">
                      <a:solidFill>
                        <a:srgbClr val="000000"/>
                      </a:solidFill>
                      <a:latin typeface="Calibri" panose="020F0502020204030204" pitchFamily="34" charset="0"/>
                    </a:rPr>
                    <a:t>Gobi – GVE</a:t>
                  </a:r>
                </a:p>
                <a:p>
                  <a:r>
                    <a:rPr lang="fr-CA" sz="1600" dirty="0">
                      <a:solidFill>
                        <a:srgbClr val="000000"/>
                      </a:solidFill>
                      <a:latin typeface="Calibri" panose="020F0502020204030204" pitchFamily="34" charset="0"/>
                    </a:rPr>
                    <a:t>(déployé depuis août 2023, Laval)</a:t>
                  </a:r>
                  <a:endParaRPr lang="fr-CA" sz="1600" dirty="0"/>
                </a:p>
              </p:txBody>
            </p:sp>
          </p:grpSp>
        </p:grpSp>
        <p:sp>
          <p:nvSpPr>
            <p:cNvPr id="21" name="Espace réservé du contenu 1">
              <a:extLst>
                <a:ext uri="{FF2B5EF4-FFF2-40B4-BE49-F238E27FC236}">
                  <a16:creationId xmlns:a16="http://schemas.microsoft.com/office/drawing/2014/main" id="{982122EF-7BBB-A7A9-F9C7-82D40669BBC2}"/>
                </a:ext>
              </a:extLst>
            </p:cNvPr>
            <p:cNvSpPr txBox="1">
              <a:spLocks/>
            </p:cNvSpPr>
            <p:nvPr/>
          </p:nvSpPr>
          <p:spPr>
            <a:xfrm>
              <a:off x="9398718" y="5629474"/>
              <a:ext cx="2661202" cy="593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1600" dirty="0">
                  <a:solidFill>
                    <a:srgbClr val="000000"/>
                  </a:solidFill>
                  <a:latin typeface="Calibri" panose="020F0502020204030204" pitchFamily="34" charset="0"/>
                </a:rPr>
                <a:t>Annexe (Projet pilote 2022, Terrebonne)</a:t>
              </a:r>
            </a:p>
          </p:txBody>
        </p:sp>
        <p:pic>
          <p:nvPicPr>
            <p:cNvPr id="22" name="Image 21">
              <a:extLst>
                <a:ext uri="{FF2B5EF4-FFF2-40B4-BE49-F238E27FC236}">
                  <a16:creationId xmlns:a16="http://schemas.microsoft.com/office/drawing/2014/main" id="{CB07FF61-1CD5-CC91-FEE8-D432519155E9}"/>
                </a:ext>
              </a:extLst>
            </p:cNvPr>
            <p:cNvPicPr>
              <a:picLocks noChangeAspect="1"/>
            </p:cNvPicPr>
            <p:nvPr/>
          </p:nvPicPr>
          <p:blipFill>
            <a:blip r:embed="rId9"/>
            <a:stretch>
              <a:fillRect/>
            </a:stretch>
          </p:blipFill>
          <p:spPr>
            <a:xfrm>
              <a:off x="9398718" y="3775912"/>
              <a:ext cx="2757963" cy="1584280"/>
            </a:xfrm>
            <a:prstGeom prst="rect">
              <a:avLst/>
            </a:prstGeom>
          </p:spPr>
        </p:pic>
      </p:grpSp>
    </p:spTree>
    <p:extLst>
      <p:ext uri="{BB962C8B-B14F-4D97-AF65-F5344CB8AC3E}">
        <p14:creationId xmlns:p14="http://schemas.microsoft.com/office/powerpoint/2010/main" val="2527974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99125-246C-D666-25DB-47BCB34E5A8B}"/>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2F06DA3-2B0A-5A77-5A53-D8C38B75022B}"/>
              </a:ext>
            </a:extLst>
          </p:cNvPr>
          <p:cNvSpPr>
            <a:spLocks noGrp="1"/>
          </p:cNvSpPr>
          <p:nvPr>
            <p:ph idx="1"/>
            <p:custDataLst>
              <p:tags r:id="rId1"/>
            </p:custDataLst>
          </p:nvPr>
        </p:nvSpPr>
        <p:spPr>
          <a:xfrm>
            <a:off x="756920" y="1338361"/>
            <a:ext cx="7767319" cy="5154513"/>
          </a:xfrm>
        </p:spPr>
        <p:txBody>
          <a:bodyPr>
            <a:normAutofit fontScale="92500" lnSpcReduction="10000"/>
          </a:bodyPr>
          <a:lstStyle/>
          <a:p>
            <a:pPr eaLnBrk="0" fontAlgn="base" hangingPunct="0">
              <a:lnSpc>
                <a:spcPct val="120000"/>
              </a:lnSpc>
              <a:spcBef>
                <a:spcPts val="300"/>
              </a:spcBef>
              <a:buClr>
                <a:srgbClr val="002060"/>
              </a:buClr>
            </a:pPr>
            <a:r>
              <a:rPr lang="fr-CA" sz="1600" b="1" dirty="0">
                <a:solidFill>
                  <a:srgbClr val="585857"/>
                </a:solidFill>
                <a:latin typeface="Arial" panose="020B0604020202020204" pitchFamily="34" charset="0"/>
                <a:cs typeface="Times New Roman" panose="02020603050405020304" pitchFamily="18" charset="0"/>
              </a:rPr>
              <a:t>Avis d’intérêt lancé le 22 février auprès de 4 équipementiers</a:t>
            </a:r>
          </a:p>
          <a:p>
            <a:pPr marL="0" indent="0" eaLnBrk="0" fontAlgn="base" hangingPunct="0">
              <a:lnSpc>
                <a:spcPct val="120000"/>
              </a:lnSpc>
              <a:spcBef>
                <a:spcPts val="300"/>
              </a:spcBef>
              <a:buClr>
                <a:srgbClr val="002060"/>
              </a:buClr>
              <a:buNone/>
            </a:pPr>
            <a:endParaRPr lang="fr-CA" sz="1600" dirty="0">
              <a:solidFill>
                <a:srgbClr val="585857"/>
              </a:solidFill>
              <a:latin typeface="Arial" panose="020B0604020202020204" pitchFamily="34" charset="0"/>
              <a:cs typeface="Times New Roman" panose="02020603050405020304" pitchFamily="18" charset="0"/>
            </a:endParaRP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Objectifs : </a:t>
            </a:r>
          </a:p>
          <a:p>
            <a:pPr lvl="1"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Connaître l’intérêt des équipementiers à collaborer avec les détaillants afin de leur permettre de répondre à leurs obligations</a:t>
            </a:r>
          </a:p>
          <a:p>
            <a:pPr lvl="1"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Connaître la capacité des manufacturiers à proposer des solutions de reprise indépendantes et externes à leurs commerces </a:t>
            </a:r>
          </a:p>
          <a:p>
            <a:pPr lvl="1"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Identifier une diversité de solutions de reprises à </a:t>
            </a:r>
            <a:r>
              <a:rPr lang="fr-CA" sz="1600" dirty="0" err="1">
                <a:solidFill>
                  <a:srgbClr val="585857"/>
                </a:solidFill>
                <a:latin typeface="Arial" panose="020B0604020202020204" pitchFamily="34" charset="0"/>
                <a:cs typeface="Times New Roman" panose="02020603050405020304" pitchFamily="18" charset="0"/>
              </a:rPr>
              <a:t>déploye</a:t>
            </a:r>
            <a:endParaRPr lang="fr-CA" sz="1600" dirty="0">
              <a:solidFill>
                <a:srgbClr val="585857"/>
              </a:solidFill>
              <a:latin typeface="Arial" panose="020B0604020202020204" pitchFamily="34" charset="0"/>
              <a:cs typeface="Times New Roman" panose="02020603050405020304" pitchFamily="18" charset="0"/>
            </a:endParaRPr>
          </a:p>
          <a:p>
            <a:pPr lvl="1"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Connaître les échéanciers et les capacités de mise en œuvre dans les délais prévus au règlement</a:t>
            </a:r>
          </a:p>
          <a:p>
            <a:pPr lvl="1" eaLnBrk="0" fontAlgn="base" hangingPunct="0">
              <a:lnSpc>
                <a:spcPct val="120000"/>
              </a:lnSpc>
              <a:spcBef>
                <a:spcPts val="300"/>
              </a:spcBef>
              <a:buClr>
                <a:srgbClr val="002060"/>
              </a:buClr>
            </a:pPr>
            <a:endParaRPr lang="fr-CA" sz="1600" dirty="0">
              <a:solidFill>
                <a:srgbClr val="585857"/>
              </a:solidFill>
              <a:latin typeface="Arial" panose="020B0604020202020204" pitchFamily="34" charset="0"/>
              <a:cs typeface="Times New Roman" panose="02020603050405020304" pitchFamily="18" charset="0"/>
            </a:endParaRPr>
          </a:p>
          <a:p>
            <a:pPr eaLnBrk="0" fontAlgn="base" hangingPunct="0">
              <a:lnSpc>
                <a:spcPct val="120000"/>
              </a:lnSpc>
              <a:spcBef>
                <a:spcPts val="300"/>
              </a:spcBef>
              <a:buClr>
                <a:srgbClr val="002060"/>
              </a:buClr>
            </a:pPr>
            <a:r>
              <a:rPr lang="fr-CA" sz="1600" b="1" dirty="0">
                <a:solidFill>
                  <a:srgbClr val="585857"/>
                </a:solidFill>
                <a:latin typeface="Arial" panose="020B0604020202020204" pitchFamily="34" charset="0"/>
                <a:cs typeface="Times New Roman" panose="02020603050405020304" pitchFamily="18" charset="0"/>
              </a:rPr>
              <a:t>Solutions recherchées pour les détaillants qui ne seraient pas visés par les centres de retour gérés par l’AQRCB ou les regroupements avec les OBNL</a:t>
            </a:r>
          </a:p>
          <a:p>
            <a:pPr marL="457200" lvl="1" indent="0" eaLnBrk="0" fontAlgn="base" hangingPunct="0">
              <a:lnSpc>
                <a:spcPct val="120000"/>
              </a:lnSpc>
              <a:spcBef>
                <a:spcPts val="300"/>
              </a:spcBef>
              <a:buClr>
                <a:srgbClr val="002060"/>
              </a:buClr>
              <a:buNone/>
            </a:pPr>
            <a:endParaRPr lang="fr-CA" sz="1600" dirty="0">
              <a:solidFill>
                <a:srgbClr val="585857"/>
              </a:solidFill>
              <a:latin typeface="Arial" panose="020B0604020202020204" pitchFamily="34" charset="0"/>
              <a:cs typeface="Times New Roman" panose="02020603050405020304" pitchFamily="18" charset="0"/>
            </a:endParaRPr>
          </a:p>
          <a:p>
            <a:pPr eaLnBrk="0" fontAlgn="base" hangingPunct="0">
              <a:lnSpc>
                <a:spcPct val="120000"/>
              </a:lnSpc>
              <a:spcBef>
                <a:spcPts val="300"/>
              </a:spcBef>
              <a:buClr>
                <a:srgbClr val="002060"/>
              </a:buClr>
            </a:pPr>
            <a:r>
              <a:rPr lang="fr-CA" sz="1600" b="1" dirty="0">
                <a:solidFill>
                  <a:srgbClr val="585857"/>
                </a:solidFill>
                <a:latin typeface="Arial" panose="020B0604020202020204" pitchFamily="34" charset="0"/>
                <a:cs typeface="Times New Roman" panose="02020603050405020304" pitchFamily="18" charset="0"/>
              </a:rPr>
              <a:t>Réponses attendues le 13 mars 2024 </a:t>
            </a:r>
            <a:r>
              <a:rPr lang="fr-CA" sz="1600" dirty="0">
                <a:solidFill>
                  <a:srgbClr val="585857"/>
                </a:solidFill>
                <a:latin typeface="Arial" panose="020B0604020202020204" pitchFamily="34" charset="0"/>
                <a:cs typeface="Times New Roman" panose="02020603050405020304" pitchFamily="18" charset="0"/>
              </a:rPr>
              <a:t>: </a:t>
            </a:r>
          </a:p>
          <a:p>
            <a:pPr lvl="1"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Analyse des équipements disponibles et de la capacité de livraison et de déploiement pour février 2025 </a:t>
            </a:r>
          </a:p>
          <a:p>
            <a:pPr lvl="1" eaLnBrk="0" fontAlgn="base" hangingPunct="0">
              <a:lnSpc>
                <a:spcPct val="120000"/>
              </a:lnSpc>
              <a:spcBef>
                <a:spcPts val="300"/>
              </a:spcBef>
              <a:buClr>
                <a:srgbClr val="002060"/>
              </a:buClr>
            </a:pPr>
            <a:endParaRPr lang="fr-CA" sz="1600" dirty="0">
              <a:solidFill>
                <a:srgbClr val="585857"/>
              </a:solidFill>
              <a:latin typeface="Arial" panose="020B0604020202020204" pitchFamily="34" charset="0"/>
              <a:cs typeface="Times New Roman" panose="02020603050405020304" pitchFamily="18" charset="0"/>
            </a:endParaRPr>
          </a:p>
        </p:txBody>
      </p:sp>
      <p:sp>
        <p:nvSpPr>
          <p:cNvPr id="3" name="Titre 2">
            <a:extLst>
              <a:ext uri="{FF2B5EF4-FFF2-40B4-BE49-F238E27FC236}">
                <a16:creationId xmlns:a16="http://schemas.microsoft.com/office/drawing/2014/main" id="{EF240B77-56D7-EB0A-76A9-F128AF6D2FEC}"/>
              </a:ext>
            </a:extLst>
          </p:cNvPr>
          <p:cNvSpPr>
            <a:spLocks noGrp="1"/>
          </p:cNvSpPr>
          <p:nvPr>
            <p:ph type="title"/>
            <p:custDataLst>
              <p:tags r:id="rId2"/>
            </p:custDataLst>
          </p:nvPr>
        </p:nvSpPr>
        <p:spPr>
          <a:xfrm>
            <a:off x="838200" y="365125"/>
            <a:ext cx="10515600" cy="1080437"/>
          </a:xfrm>
        </p:spPr>
        <p:txBody>
          <a:bodyPr/>
          <a:lstStyle/>
          <a:p>
            <a:r>
              <a:rPr lang="fr-CA" sz="2800" dirty="0"/>
              <a:t>Scénarios de reprise à l’extérieur des magasins</a:t>
            </a:r>
            <a:endParaRPr lang="fr-CA" dirty="0"/>
          </a:p>
        </p:txBody>
      </p:sp>
      <p:pic>
        <p:nvPicPr>
          <p:cNvPr id="6" name="Image 5">
            <a:extLst>
              <a:ext uri="{FF2B5EF4-FFF2-40B4-BE49-F238E27FC236}">
                <a16:creationId xmlns:a16="http://schemas.microsoft.com/office/drawing/2014/main" id="{AA5DF803-6001-8A96-55B1-FB1960714772}"/>
              </a:ext>
            </a:extLst>
          </p:cNvPr>
          <p:cNvPicPr>
            <a:picLocks noChangeAspect="1"/>
          </p:cNvPicPr>
          <p:nvPr/>
        </p:nvPicPr>
        <p:blipFill>
          <a:blip r:embed="rId5"/>
          <a:stretch>
            <a:fillRect/>
          </a:stretch>
        </p:blipFill>
        <p:spPr>
          <a:xfrm rot="921412">
            <a:off x="8547903" y="1657018"/>
            <a:ext cx="2933034" cy="2710201"/>
          </a:xfrm>
          <a:prstGeom prst="rect">
            <a:avLst/>
          </a:prstGeom>
        </p:spPr>
      </p:pic>
    </p:spTree>
    <p:extLst>
      <p:ext uri="{BB962C8B-B14F-4D97-AF65-F5344CB8AC3E}">
        <p14:creationId xmlns:p14="http://schemas.microsoft.com/office/powerpoint/2010/main" val="300846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98B96EF-0F72-D335-1EE7-15B6CF624D1F}"/>
              </a:ext>
            </a:extLst>
          </p:cNvPr>
          <p:cNvSpPr>
            <a:spLocks noGrp="1"/>
          </p:cNvSpPr>
          <p:nvPr>
            <p:ph idx="1"/>
          </p:nvPr>
        </p:nvSpPr>
        <p:spPr>
          <a:xfrm>
            <a:off x="838200" y="1825624"/>
            <a:ext cx="7198360" cy="4859655"/>
          </a:xfrm>
        </p:spPr>
        <p:txBody>
          <a:bodyPr>
            <a:normAutofit/>
          </a:bodyPr>
          <a:lstStyle/>
          <a:p>
            <a:pPr eaLnBrk="0" fontAlgn="base" hangingPunct="0">
              <a:lnSpc>
                <a:spcPct val="120000"/>
              </a:lnSpc>
              <a:spcBef>
                <a:spcPts val="300"/>
              </a:spcBef>
              <a:buClr>
                <a:srgbClr val="002060"/>
              </a:buClr>
            </a:pPr>
            <a:r>
              <a:rPr lang="fr-CA" sz="1700" dirty="0">
                <a:solidFill>
                  <a:srgbClr val="585857"/>
                </a:solidFill>
                <a:latin typeface="Arial" panose="020B0604020202020204" pitchFamily="34" charset="0"/>
                <a:cs typeface="Times New Roman" panose="02020603050405020304" pitchFamily="18" charset="0"/>
              </a:rPr>
              <a:t>En absence de réponses précises, un </a:t>
            </a:r>
            <a:r>
              <a:rPr lang="fr-CA" sz="1700" b="1" dirty="0">
                <a:solidFill>
                  <a:srgbClr val="585857"/>
                </a:solidFill>
                <a:latin typeface="Arial" panose="020B0604020202020204" pitchFamily="34" charset="0"/>
                <a:cs typeface="Times New Roman" panose="02020603050405020304" pitchFamily="18" charset="0"/>
              </a:rPr>
              <a:t>Groupe de travail - Opérations </a:t>
            </a:r>
            <a:r>
              <a:rPr lang="fr-CA" sz="1700" dirty="0">
                <a:solidFill>
                  <a:srgbClr val="585857"/>
                </a:solidFill>
                <a:latin typeface="Arial" panose="020B0604020202020204" pitchFamily="34" charset="0"/>
                <a:cs typeface="Times New Roman" panose="02020603050405020304" pitchFamily="18" charset="0"/>
              </a:rPr>
              <a:t>a été organisé par les détaillants</a:t>
            </a:r>
          </a:p>
          <a:p>
            <a:pPr eaLnBrk="0" fontAlgn="base" hangingPunct="0">
              <a:lnSpc>
                <a:spcPct val="120000"/>
              </a:lnSpc>
              <a:spcBef>
                <a:spcPts val="300"/>
              </a:spcBef>
              <a:buClr>
                <a:srgbClr val="002060"/>
              </a:buClr>
            </a:pPr>
            <a:r>
              <a:rPr lang="fr-CA" sz="1700" dirty="0">
                <a:solidFill>
                  <a:srgbClr val="585857"/>
                </a:solidFill>
                <a:latin typeface="Arial" panose="020B0604020202020204" pitchFamily="34" charset="0"/>
                <a:cs typeface="Times New Roman" panose="02020603050405020304" pitchFamily="18" charset="0"/>
              </a:rPr>
              <a:t>La première rencontre s’est tenue le </a:t>
            </a:r>
            <a:r>
              <a:rPr lang="fr-CA" sz="1700" b="1" dirty="0">
                <a:solidFill>
                  <a:srgbClr val="585857"/>
                </a:solidFill>
                <a:latin typeface="Arial" panose="020B0604020202020204" pitchFamily="34" charset="0"/>
                <a:cs typeface="Times New Roman" panose="02020603050405020304" pitchFamily="18" charset="0"/>
              </a:rPr>
              <a:t>15 février </a:t>
            </a:r>
            <a:r>
              <a:rPr lang="fr-CA" sz="1700" dirty="0">
                <a:solidFill>
                  <a:srgbClr val="585857"/>
                </a:solidFill>
                <a:latin typeface="Arial" panose="020B0604020202020204" pitchFamily="34" charset="0"/>
                <a:cs typeface="Times New Roman" panose="02020603050405020304" pitchFamily="18" charset="0"/>
              </a:rPr>
              <a:t>pour : </a:t>
            </a:r>
          </a:p>
          <a:p>
            <a:pPr marL="685800" lvl="2"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Identifier les </a:t>
            </a:r>
            <a:r>
              <a:rPr lang="fr-CA" sz="1600" b="1" dirty="0">
                <a:solidFill>
                  <a:srgbClr val="585857"/>
                </a:solidFill>
                <a:latin typeface="Arial" panose="020B0604020202020204" pitchFamily="34" charset="0"/>
                <a:cs typeface="Times New Roman" panose="02020603050405020304" pitchFamily="18" charset="0"/>
              </a:rPr>
              <a:t>scénarios de reprise </a:t>
            </a:r>
            <a:r>
              <a:rPr lang="fr-CA" sz="1600" dirty="0">
                <a:solidFill>
                  <a:srgbClr val="585857"/>
                </a:solidFill>
                <a:latin typeface="Arial" panose="020B0604020202020204" pitchFamily="34" charset="0"/>
                <a:cs typeface="Times New Roman" panose="02020603050405020304" pitchFamily="18" charset="0"/>
              </a:rPr>
              <a:t>des détaillants en complément de la cartographie des centres de retour de l’AQRCB</a:t>
            </a:r>
          </a:p>
          <a:p>
            <a:pPr marL="685800" lvl="2"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Connaître la </a:t>
            </a:r>
            <a:r>
              <a:rPr lang="fr-CA" sz="1600" b="1" dirty="0">
                <a:solidFill>
                  <a:srgbClr val="585857"/>
                </a:solidFill>
                <a:latin typeface="Arial" panose="020B0604020202020204" pitchFamily="34" charset="0"/>
                <a:cs typeface="Times New Roman" panose="02020603050405020304" pitchFamily="18" charset="0"/>
              </a:rPr>
              <a:t>capacité des équipementiers </a:t>
            </a:r>
            <a:r>
              <a:rPr lang="fr-CA" sz="1600" dirty="0">
                <a:solidFill>
                  <a:srgbClr val="585857"/>
                </a:solidFill>
                <a:latin typeface="Arial" panose="020B0604020202020204" pitchFamily="34" charset="0"/>
                <a:cs typeface="Times New Roman" panose="02020603050405020304" pitchFamily="18" charset="0"/>
              </a:rPr>
              <a:t>pour répondre aux obligations des détaillants</a:t>
            </a:r>
          </a:p>
          <a:p>
            <a:pPr marL="685800" lvl="2"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Identifier les </a:t>
            </a:r>
            <a:r>
              <a:rPr lang="fr-CA" sz="1600" b="1" dirty="0">
                <a:solidFill>
                  <a:srgbClr val="585857"/>
                </a:solidFill>
                <a:latin typeface="Arial" panose="020B0604020202020204" pitchFamily="34" charset="0"/>
                <a:cs typeface="Times New Roman" panose="02020603050405020304" pitchFamily="18" charset="0"/>
              </a:rPr>
              <a:t>différentes possibilités de reprises</a:t>
            </a:r>
            <a:r>
              <a:rPr lang="fr-CA" sz="1600" dirty="0">
                <a:solidFill>
                  <a:srgbClr val="585857"/>
                </a:solidFill>
                <a:latin typeface="Arial" panose="020B0604020202020204" pitchFamily="34" charset="0"/>
                <a:cs typeface="Times New Roman" panose="02020603050405020304" pitchFamily="18" charset="0"/>
              </a:rPr>
              <a:t>, incluant des partenariats, pour être en mesure de reprendre les quantités de contenants consignés attendus</a:t>
            </a:r>
          </a:p>
          <a:p>
            <a:pPr marL="685800" lvl="2" eaLnBrk="0" fontAlgn="base" hangingPunct="0">
              <a:lnSpc>
                <a:spcPct val="120000"/>
              </a:lnSpc>
              <a:spcBef>
                <a:spcPts val="300"/>
              </a:spcBef>
              <a:buClr>
                <a:srgbClr val="002060"/>
              </a:buClr>
            </a:pPr>
            <a:endParaRPr lang="fr-CA" sz="1300" dirty="0">
              <a:solidFill>
                <a:srgbClr val="585857"/>
              </a:solidFill>
              <a:latin typeface="Arial" panose="020B0604020202020204" pitchFamily="34" charset="0"/>
              <a:cs typeface="Times New Roman" panose="02020603050405020304" pitchFamily="18" charset="0"/>
            </a:endParaRP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Les besoins des détaillants et les attentes auprès de l’AQRCB ont été identifiés – un compte rendu a été transmis à l’AQRCB et à RECYC-QUÉBEC</a:t>
            </a:r>
          </a:p>
          <a:p>
            <a:pPr eaLnBrk="0" fontAlgn="base" hangingPunct="0">
              <a:lnSpc>
                <a:spcPct val="120000"/>
              </a:lnSpc>
              <a:spcBef>
                <a:spcPts val="300"/>
              </a:spcBef>
              <a:buClr>
                <a:srgbClr val="002060"/>
              </a:buClr>
            </a:pPr>
            <a:endParaRPr lang="fr-CA" sz="1700" dirty="0">
              <a:solidFill>
                <a:srgbClr val="585857"/>
              </a:solidFill>
              <a:latin typeface="Arial" panose="020B0604020202020204" pitchFamily="34" charset="0"/>
              <a:cs typeface="Times New Roman" panose="02020603050405020304" pitchFamily="18" charset="0"/>
            </a:endParaRPr>
          </a:p>
        </p:txBody>
      </p:sp>
      <p:sp>
        <p:nvSpPr>
          <p:cNvPr id="3" name="Titre 2">
            <a:extLst>
              <a:ext uri="{FF2B5EF4-FFF2-40B4-BE49-F238E27FC236}">
                <a16:creationId xmlns:a16="http://schemas.microsoft.com/office/drawing/2014/main" id="{265EF6E5-7D0E-4DB3-492E-37E41DD322B1}"/>
              </a:ext>
            </a:extLst>
          </p:cNvPr>
          <p:cNvSpPr>
            <a:spLocks noGrp="1"/>
          </p:cNvSpPr>
          <p:nvPr>
            <p:ph type="title"/>
          </p:nvPr>
        </p:nvSpPr>
        <p:spPr/>
        <p:txBody>
          <a:bodyPr/>
          <a:lstStyle/>
          <a:p>
            <a:r>
              <a:rPr lang="fr-CA" dirty="0"/>
              <a:t>Groupe de travail Opérations sous l’égide des détaillants</a:t>
            </a:r>
          </a:p>
        </p:txBody>
      </p:sp>
      <p:sp>
        <p:nvSpPr>
          <p:cNvPr id="10" name="Bulle narrative : rectangle 9">
            <a:extLst>
              <a:ext uri="{FF2B5EF4-FFF2-40B4-BE49-F238E27FC236}">
                <a16:creationId xmlns:a16="http://schemas.microsoft.com/office/drawing/2014/main" id="{CA5ED21C-B3F5-3774-25DC-921BD69F233B}"/>
              </a:ext>
            </a:extLst>
          </p:cNvPr>
          <p:cNvSpPr/>
          <p:nvPr/>
        </p:nvSpPr>
        <p:spPr>
          <a:xfrm>
            <a:off x="8239760" y="1903410"/>
            <a:ext cx="3771895" cy="4589465"/>
          </a:xfrm>
          <a:prstGeom prst="wedgeRectCallout">
            <a:avLst>
              <a:gd name="adj1" fmla="val -59893"/>
              <a:gd name="adj2" fmla="val -487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0" fontAlgn="base" hangingPunct="0">
              <a:lnSpc>
                <a:spcPct val="110000"/>
              </a:lnSpc>
              <a:spcBef>
                <a:spcPts val="300"/>
              </a:spcBef>
              <a:buClr>
                <a:srgbClr val="002060"/>
              </a:buClr>
            </a:pPr>
            <a:r>
              <a:rPr lang="fr-CA" sz="1600" b="1" dirty="0">
                <a:solidFill>
                  <a:schemeClr val="bg1"/>
                </a:solidFill>
                <a:latin typeface="Arial" panose="020B0604020202020204" pitchFamily="34" charset="0"/>
                <a:cs typeface="Times New Roman" panose="02020603050405020304" pitchFamily="18" charset="0"/>
              </a:rPr>
              <a:t>Une 2</a:t>
            </a:r>
            <a:r>
              <a:rPr lang="fr-CA" sz="1600" b="1" baseline="30000" dirty="0">
                <a:solidFill>
                  <a:schemeClr val="bg1"/>
                </a:solidFill>
                <a:latin typeface="Arial" panose="020B0604020202020204" pitchFamily="34" charset="0"/>
                <a:cs typeface="Times New Roman" panose="02020603050405020304" pitchFamily="18" charset="0"/>
              </a:rPr>
              <a:t>e</a:t>
            </a:r>
            <a:r>
              <a:rPr lang="fr-CA" sz="1600" b="1" dirty="0">
                <a:solidFill>
                  <a:schemeClr val="bg1"/>
                </a:solidFill>
                <a:latin typeface="Arial" panose="020B0604020202020204" pitchFamily="34" charset="0"/>
                <a:cs typeface="Times New Roman" panose="02020603050405020304" pitchFamily="18" charset="0"/>
              </a:rPr>
              <a:t> rencontre pourra être convoquée </a:t>
            </a:r>
            <a:r>
              <a:rPr lang="fr-CA" sz="1600" dirty="0">
                <a:solidFill>
                  <a:schemeClr val="bg1"/>
                </a:solidFill>
                <a:latin typeface="Arial" panose="020B0604020202020204" pitchFamily="34" charset="0"/>
                <a:cs typeface="Times New Roman" panose="02020603050405020304" pitchFamily="18" charset="0"/>
              </a:rPr>
              <a:t>si les réponses ne sont pas reçues et si les sujets identifiés ne sont pas abordés par l’AQRCB, notamment : </a:t>
            </a:r>
          </a:p>
          <a:p>
            <a:pPr marL="355600" indent="-285750" eaLnBrk="0" fontAlgn="base" hangingPunct="0">
              <a:lnSpc>
                <a:spcPct val="110000"/>
              </a:lnSpc>
              <a:spcBef>
                <a:spcPts val="300"/>
              </a:spcBef>
              <a:buClr>
                <a:schemeClr val="bg1"/>
              </a:buClr>
              <a:buFont typeface="Arial" panose="020B0604020202020204" pitchFamily="34" charset="0"/>
              <a:buChar char="•"/>
            </a:pPr>
            <a:r>
              <a:rPr lang="fr-CA" sz="1600" dirty="0">
                <a:solidFill>
                  <a:schemeClr val="bg1"/>
                </a:solidFill>
                <a:latin typeface="Arial" panose="020B0604020202020204" pitchFamily="34" charset="0"/>
                <a:cs typeface="Times New Roman" panose="02020603050405020304" pitchFamily="18" charset="0"/>
              </a:rPr>
              <a:t>Relations avec les récupérateurs </a:t>
            </a:r>
          </a:p>
          <a:p>
            <a:pPr marL="355600" indent="-285750" eaLnBrk="0" fontAlgn="base" hangingPunct="0">
              <a:lnSpc>
                <a:spcPct val="110000"/>
              </a:lnSpc>
              <a:spcBef>
                <a:spcPts val="300"/>
              </a:spcBef>
              <a:buClr>
                <a:schemeClr val="bg1"/>
              </a:buClr>
              <a:buFont typeface="Arial" panose="020B0604020202020204" pitchFamily="34" charset="0"/>
              <a:buChar char="•"/>
            </a:pPr>
            <a:r>
              <a:rPr lang="fr-CA" sz="1600" dirty="0">
                <a:solidFill>
                  <a:schemeClr val="bg1"/>
                </a:solidFill>
                <a:latin typeface="Arial" panose="020B0604020202020204" pitchFamily="34" charset="0"/>
                <a:cs typeface="Times New Roman" panose="02020603050405020304" pitchFamily="18" charset="0"/>
              </a:rPr>
              <a:t>Plans de collecte des contenants consignés </a:t>
            </a:r>
          </a:p>
          <a:p>
            <a:pPr marL="355600" indent="-285750" eaLnBrk="0" fontAlgn="base" hangingPunct="0">
              <a:lnSpc>
                <a:spcPct val="110000"/>
              </a:lnSpc>
              <a:spcBef>
                <a:spcPts val="300"/>
              </a:spcBef>
              <a:buClr>
                <a:schemeClr val="bg1"/>
              </a:buClr>
              <a:buFont typeface="Arial" panose="020B0604020202020204" pitchFamily="34" charset="0"/>
              <a:buChar char="•"/>
            </a:pPr>
            <a:r>
              <a:rPr lang="fr-CA" sz="1600" dirty="0">
                <a:solidFill>
                  <a:schemeClr val="bg1"/>
                </a:solidFill>
                <a:latin typeface="Arial" panose="020B0604020202020204" pitchFamily="34" charset="0"/>
                <a:cs typeface="Times New Roman" panose="02020603050405020304" pitchFamily="18" charset="0"/>
              </a:rPr>
              <a:t>Mesures de transition pour les marchands touchés par les centres de retour gérés par l’AQRCB déployés après mars 2025</a:t>
            </a:r>
          </a:p>
          <a:p>
            <a:pPr marL="355600" indent="-285750" eaLnBrk="0" fontAlgn="base" hangingPunct="0">
              <a:lnSpc>
                <a:spcPct val="110000"/>
              </a:lnSpc>
              <a:spcBef>
                <a:spcPts val="300"/>
              </a:spcBef>
              <a:buClr>
                <a:schemeClr val="bg1"/>
              </a:buClr>
              <a:buFont typeface="Arial" panose="020B0604020202020204" pitchFamily="34" charset="0"/>
              <a:buChar char="•"/>
            </a:pPr>
            <a:r>
              <a:rPr lang="fr-CA" sz="1600" dirty="0">
                <a:solidFill>
                  <a:schemeClr val="bg1"/>
                </a:solidFill>
                <a:latin typeface="Arial" panose="020B0604020202020204" pitchFamily="34" charset="0"/>
                <a:cs typeface="Times New Roman" panose="02020603050405020304" pitchFamily="18" charset="0"/>
              </a:rPr>
              <a:t>Financement des équipements et infrastructures de reprise des contenants consignés</a:t>
            </a:r>
          </a:p>
        </p:txBody>
      </p:sp>
    </p:spTree>
    <p:extLst>
      <p:ext uri="{BB962C8B-B14F-4D97-AF65-F5344CB8AC3E}">
        <p14:creationId xmlns:p14="http://schemas.microsoft.com/office/powerpoint/2010/main" val="422507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08BC20-7B92-CD84-91F2-83BFF8018BF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F0C03D-64E8-8AB4-F6AF-E9916AEB8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CB90F8-5871-77AD-E94E-0149C6F24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2C3B13-ADCF-E711-77F7-011459257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C79793-55A9-B76A-D779-D16288E25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44277FF-6384-F9C1-67DE-2813D2A49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99E93D-EA60-BE4C-1726-CC8933E5C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re 2">
            <a:extLst>
              <a:ext uri="{FF2B5EF4-FFF2-40B4-BE49-F238E27FC236}">
                <a16:creationId xmlns:a16="http://schemas.microsoft.com/office/drawing/2014/main" id="{F9A393CA-E2C7-0D01-97DA-92F447FD530B}"/>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dirty="0" err="1">
                <a:solidFill>
                  <a:srgbClr val="FFFFFF"/>
                </a:solidFill>
                <a:latin typeface="+mj-lt"/>
                <a:ea typeface="+mj-ea"/>
                <a:cs typeface="+mj-cs"/>
              </a:rPr>
              <a:t>Décompte</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vers</a:t>
            </a:r>
            <a:r>
              <a:rPr lang="en-US" sz="4000" kern="1200" dirty="0">
                <a:solidFill>
                  <a:srgbClr val="FFFFFF"/>
                </a:solidFill>
                <a:latin typeface="+mj-lt"/>
                <a:ea typeface="+mj-ea"/>
                <a:cs typeface="+mj-cs"/>
              </a:rPr>
              <a:t> le 1er mars 2025</a:t>
            </a:r>
          </a:p>
        </p:txBody>
      </p:sp>
      <p:sp>
        <p:nvSpPr>
          <p:cNvPr id="2" name="Espace réservé du contenu 1">
            <a:extLst>
              <a:ext uri="{FF2B5EF4-FFF2-40B4-BE49-F238E27FC236}">
                <a16:creationId xmlns:a16="http://schemas.microsoft.com/office/drawing/2014/main" id="{0126B5CB-3F59-6554-B782-AB3BEE0B2ED3}"/>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fr-CA" sz="2000">
                <a:latin typeface="Arial" panose="020B0604020202020204" pitchFamily="34" charset="0"/>
                <a:cs typeface="Arial" panose="020B0604020202020204" pitchFamily="34" charset="0"/>
              </a:rPr>
              <a:t>Comité de transition de l’AQRCB</a:t>
            </a:r>
          </a:p>
          <a:p>
            <a:r>
              <a:rPr lang="fr-CA" sz="2000" dirty="0">
                <a:latin typeface="Arial" panose="020B0604020202020204" pitchFamily="34" charset="0"/>
                <a:cs typeface="Arial" panose="020B0604020202020204" pitchFamily="34" charset="0"/>
              </a:rPr>
              <a:t>Cartographie</a:t>
            </a:r>
          </a:p>
          <a:p>
            <a:r>
              <a:rPr lang="fr-CA" sz="2000" dirty="0">
                <a:latin typeface="Arial" panose="020B0604020202020204" pitchFamily="34" charset="0"/>
                <a:cs typeface="Arial" panose="020B0604020202020204" pitchFamily="34" charset="0"/>
              </a:rPr>
              <a:t>Stratégie de déploiement du réseau</a:t>
            </a:r>
          </a:p>
          <a:p>
            <a:r>
              <a:rPr lang="fr-CA" sz="2000" dirty="0">
                <a:latin typeface="Arial" panose="020B0604020202020204" pitchFamily="34" charset="0"/>
                <a:cs typeface="Arial" panose="020B0604020202020204" pitchFamily="34" charset="0"/>
              </a:rPr>
              <a:t>Ententes opérationnelles</a:t>
            </a:r>
          </a:p>
          <a:p>
            <a:pPr marL="0" indent="0">
              <a:buNone/>
            </a:pPr>
            <a:endParaRPr lang="fr-CA" sz="2000" dirty="0">
              <a:latin typeface="Arial" panose="020B0604020202020204" pitchFamily="34" charset="0"/>
              <a:cs typeface="Arial" panose="020B0604020202020204" pitchFamily="34" charset="0"/>
            </a:endParaRPr>
          </a:p>
          <a:p>
            <a:endParaRPr lang="fr-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357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E5AE47AD-EE2E-75CF-DBDE-7F4F83C8695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err="1">
                <a:solidFill>
                  <a:srgbClr val="FFFFFF"/>
                </a:solidFill>
                <a:latin typeface="+mj-lt"/>
                <a:ea typeface="+mj-ea"/>
                <a:cs typeface="+mj-cs"/>
              </a:rPr>
              <a:t>Comité</a:t>
            </a:r>
            <a:r>
              <a:rPr lang="en-US" sz="4000" kern="1200" dirty="0">
                <a:solidFill>
                  <a:srgbClr val="FFFFFF"/>
                </a:solidFill>
                <a:latin typeface="+mj-lt"/>
                <a:ea typeface="+mj-ea"/>
                <a:cs typeface="+mj-cs"/>
              </a:rPr>
              <a:t> de transition – </a:t>
            </a:r>
            <a:r>
              <a:rPr lang="en-US" sz="4000" kern="1200" dirty="0" err="1">
                <a:solidFill>
                  <a:srgbClr val="FFFFFF"/>
                </a:solidFill>
                <a:latin typeface="+mj-lt"/>
                <a:ea typeface="+mj-ea"/>
                <a:cs typeface="+mj-cs"/>
              </a:rPr>
              <a:t>détaillants</a:t>
            </a:r>
            <a:r>
              <a:rPr lang="en-US" sz="4000" kern="1200" dirty="0">
                <a:solidFill>
                  <a:srgbClr val="FFFFFF"/>
                </a:solidFill>
                <a:latin typeface="+mj-lt"/>
                <a:ea typeface="+mj-ea"/>
                <a:cs typeface="+mj-cs"/>
              </a:rPr>
              <a:t> de </a:t>
            </a:r>
            <a:r>
              <a:rPr lang="en-US" sz="4000" kern="1200" dirty="0" err="1">
                <a:solidFill>
                  <a:srgbClr val="FFFFFF"/>
                </a:solidFill>
                <a:latin typeface="+mj-lt"/>
                <a:ea typeface="+mj-ea"/>
                <a:cs typeface="+mj-cs"/>
              </a:rPr>
              <a:t>l’AQRCB</a:t>
            </a:r>
            <a:endParaRPr lang="en-US" sz="4000" kern="1200" dirty="0">
              <a:solidFill>
                <a:srgbClr val="FFFFFF"/>
              </a:solidFill>
              <a:latin typeface="+mj-lt"/>
              <a:ea typeface="+mj-ea"/>
              <a:cs typeface="+mj-cs"/>
            </a:endParaRPr>
          </a:p>
        </p:txBody>
      </p:sp>
      <p:sp>
        <p:nvSpPr>
          <p:cNvPr id="2" name="Espace réservé du contenu 1">
            <a:extLst>
              <a:ext uri="{FF2B5EF4-FFF2-40B4-BE49-F238E27FC236}">
                <a16:creationId xmlns:a16="http://schemas.microsoft.com/office/drawing/2014/main" id="{55FC615B-ACB7-935D-0D7D-6556ABB25E21}"/>
              </a:ext>
            </a:extLst>
          </p:cNvPr>
          <p:cNvSpPr>
            <a:spLocks noGrp="1"/>
          </p:cNvSpPr>
          <p:nvPr>
            <p:ph idx="1"/>
          </p:nvPr>
        </p:nvSpPr>
        <p:spPr>
          <a:xfrm>
            <a:off x="4555348" y="553950"/>
            <a:ext cx="6732412" cy="5546047"/>
          </a:xfrm>
        </p:spPr>
        <p:txBody>
          <a:bodyPr vert="horz" lIns="91440" tIns="45720" rIns="91440" bIns="45720" rtlCol="0" anchor="ctr">
            <a:normAutofit/>
          </a:bodyPr>
          <a:lstStyle/>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Suivant les demandes répétées des détaillants d’avoir une prévisibilité sur les travaux de l’AQRCB, près de </a:t>
            </a:r>
            <a:r>
              <a:rPr lang="fr-CA" sz="1600" b="1" dirty="0">
                <a:solidFill>
                  <a:srgbClr val="585857"/>
                </a:solidFill>
                <a:latin typeface="Arial" panose="020B0604020202020204" pitchFamily="34" charset="0"/>
                <a:cs typeface="Times New Roman" panose="02020603050405020304" pitchFamily="18" charset="0"/>
              </a:rPr>
              <a:t>20 rencontres </a:t>
            </a:r>
            <a:r>
              <a:rPr lang="fr-CA" sz="1600" dirty="0">
                <a:solidFill>
                  <a:srgbClr val="585857"/>
                </a:solidFill>
                <a:latin typeface="Arial" panose="020B0604020202020204" pitchFamily="34" charset="0"/>
                <a:cs typeface="Times New Roman" panose="02020603050405020304" pitchFamily="18" charset="0"/>
              </a:rPr>
              <a:t>du comité de transition – groupe détaillants ont été </a:t>
            </a:r>
            <a:r>
              <a:rPr lang="fr-CA" sz="1600" b="1" dirty="0">
                <a:solidFill>
                  <a:srgbClr val="585857"/>
                </a:solidFill>
                <a:latin typeface="Arial" panose="020B0604020202020204" pitchFamily="34" charset="0"/>
                <a:cs typeface="Times New Roman" panose="02020603050405020304" pitchFamily="18" charset="0"/>
              </a:rPr>
              <a:t>planifiées</a:t>
            </a:r>
            <a:r>
              <a:rPr lang="fr-CA" sz="1600" dirty="0">
                <a:solidFill>
                  <a:srgbClr val="585857"/>
                </a:solidFill>
                <a:latin typeface="Arial" panose="020B0604020202020204" pitchFamily="34" charset="0"/>
                <a:cs typeface="Times New Roman" panose="02020603050405020304" pitchFamily="18" charset="0"/>
              </a:rPr>
              <a:t> en 2024 sur : </a:t>
            </a:r>
          </a:p>
          <a:p>
            <a:pPr marL="685800" lvl="2"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Communications</a:t>
            </a:r>
          </a:p>
          <a:p>
            <a:pPr marL="685800" lvl="2"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Opérations</a:t>
            </a:r>
          </a:p>
          <a:p>
            <a:pPr marL="685800" lvl="2"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Cartographie</a:t>
            </a:r>
          </a:p>
          <a:p>
            <a:pPr marL="228600" lvl="1" eaLnBrk="0" fontAlgn="base" hangingPunct="0">
              <a:lnSpc>
                <a:spcPct val="120000"/>
              </a:lnSpc>
              <a:spcBef>
                <a:spcPts val="300"/>
              </a:spcBef>
              <a:buClr>
                <a:srgbClr val="002060"/>
              </a:buClr>
            </a:pPr>
            <a:endParaRPr lang="fr-CA" sz="1600" dirty="0">
              <a:solidFill>
                <a:srgbClr val="585857"/>
              </a:solidFill>
              <a:latin typeface="Arial" panose="020B0604020202020204" pitchFamily="34" charset="0"/>
              <a:cs typeface="Times New Roman" panose="02020603050405020304" pitchFamily="18" charset="0"/>
            </a:endParaRP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Les détaillants souhaitent connaître les orientations sur le système envisagé par l’AQRCB, le plan de déploiement du système et les mesures de mitigation prévues</a:t>
            </a:r>
          </a:p>
          <a:p>
            <a:pPr eaLnBrk="0" fontAlgn="base" hangingPunct="0">
              <a:lnSpc>
                <a:spcPct val="120000"/>
              </a:lnSpc>
              <a:spcBef>
                <a:spcPts val="300"/>
              </a:spcBef>
              <a:buClr>
                <a:srgbClr val="002060"/>
              </a:buClr>
            </a:pPr>
            <a:endParaRPr lang="fr-CA" sz="1600" dirty="0">
              <a:solidFill>
                <a:srgbClr val="585857"/>
              </a:solidFill>
              <a:latin typeface="Arial" panose="020B0604020202020204" pitchFamily="34" charset="0"/>
              <a:cs typeface="Times New Roman" panose="02020603050405020304" pitchFamily="18" charset="0"/>
            </a:endParaRP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Les détaillants ont indiqué que la priorité est de connaître la cartographie des lieux de retour pour prévoir leurs prochaines actions</a:t>
            </a:r>
          </a:p>
        </p:txBody>
      </p:sp>
    </p:spTree>
    <p:extLst>
      <p:ext uri="{BB962C8B-B14F-4D97-AF65-F5344CB8AC3E}">
        <p14:creationId xmlns:p14="http://schemas.microsoft.com/office/powerpoint/2010/main" val="448674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4D13E6-ECF9-C6C2-0F72-93B5E1E77AB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E4FBD0-5929-AA09-8E2A-E95111A23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DE8F850-CD1D-216E-E1D2-91EC43953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E8FACB-0469-5927-762E-847596891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F11260-BB68-E0D3-BD22-4BF8F286D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004ACE-BB90-5B60-83DF-9B24E7AE4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19D8BBA5-962A-C0C4-57DF-DF3DDE1D0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5796E17E-F288-032B-1088-40BAD5C3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E957FF5F-245E-06CB-5D7C-CCC074C6220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fr-CA" sz="4000" dirty="0">
                <a:solidFill>
                  <a:srgbClr val="FFFFFF"/>
                </a:solidFill>
                <a:latin typeface="+mj-lt"/>
              </a:rPr>
              <a:t>Stratégie de déploiement du réseau de l’AQRCB</a:t>
            </a:r>
            <a:endParaRPr lang="en-US" sz="4000" dirty="0">
              <a:solidFill>
                <a:srgbClr val="FFFFFF"/>
              </a:solidFill>
              <a:latin typeface="+mj-lt"/>
            </a:endParaRPr>
          </a:p>
        </p:txBody>
      </p:sp>
      <p:grpSp>
        <p:nvGrpSpPr>
          <p:cNvPr id="6" name="Groupe 5">
            <a:extLst>
              <a:ext uri="{FF2B5EF4-FFF2-40B4-BE49-F238E27FC236}">
                <a16:creationId xmlns:a16="http://schemas.microsoft.com/office/drawing/2014/main" id="{5E5EF3A6-E860-658C-5F3D-A637C491CADC}"/>
              </a:ext>
            </a:extLst>
          </p:cNvPr>
          <p:cNvGrpSpPr/>
          <p:nvPr/>
        </p:nvGrpSpPr>
        <p:grpSpPr>
          <a:xfrm>
            <a:off x="4133289" y="586855"/>
            <a:ext cx="8058711" cy="5020151"/>
            <a:chOff x="599440" y="1867324"/>
            <a:chExt cx="7954063" cy="4279476"/>
          </a:xfrm>
        </p:grpSpPr>
        <p:pic>
          <p:nvPicPr>
            <p:cNvPr id="7" name="Image 6">
              <a:extLst>
                <a:ext uri="{FF2B5EF4-FFF2-40B4-BE49-F238E27FC236}">
                  <a16:creationId xmlns:a16="http://schemas.microsoft.com/office/drawing/2014/main" id="{F6E13EBB-2DB4-CEB2-4212-63E1FBFA7B48}"/>
                </a:ext>
              </a:extLst>
            </p:cNvPr>
            <p:cNvPicPr>
              <a:picLocks noChangeAspect="1"/>
            </p:cNvPicPr>
            <p:nvPr/>
          </p:nvPicPr>
          <p:blipFill rotWithShape="1">
            <a:blip r:embed="rId2"/>
            <a:srcRect l="47624"/>
            <a:stretch/>
          </p:blipFill>
          <p:spPr>
            <a:xfrm>
              <a:off x="3638497" y="1867324"/>
              <a:ext cx="4915006" cy="4279476"/>
            </a:xfrm>
            <a:prstGeom prst="rect">
              <a:avLst/>
            </a:prstGeom>
          </p:spPr>
        </p:pic>
        <p:pic>
          <p:nvPicPr>
            <p:cNvPr id="9" name="Image 8">
              <a:extLst>
                <a:ext uri="{FF2B5EF4-FFF2-40B4-BE49-F238E27FC236}">
                  <a16:creationId xmlns:a16="http://schemas.microsoft.com/office/drawing/2014/main" id="{B811F314-9353-EBDB-D7AE-8EF050B933C1}"/>
                </a:ext>
              </a:extLst>
            </p:cNvPr>
            <p:cNvPicPr>
              <a:picLocks noChangeAspect="1"/>
            </p:cNvPicPr>
            <p:nvPr/>
          </p:nvPicPr>
          <p:blipFill>
            <a:blip r:embed="rId3"/>
            <a:stretch>
              <a:fillRect/>
            </a:stretch>
          </p:blipFill>
          <p:spPr>
            <a:xfrm>
              <a:off x="758931" y="1990905"/>
              <a:ext cx="2533333" cy="2876190"/>
            </a:xfrm>
            <a:prstGeom prst="rect">
              <a:avLst/>
            </a:prstGeom>
          </p:spPr>
        </p:pic>
        <p:pic>
          <p:nvPicPr>
            <p:cNvPr id="11" name="Image 10">
              <a:extLst>
                <a:ext uri="{FF2B5EF4-FFF2-40B4-BE49-F238E27FC236}">
                  <a16:creationId xmlns:a16="http://schemas.microsoft.com/office/drawing/2014/main" id="{B77CF834-2C50-D0D7-E87E-F3CB801DE27A}"/>
                </a:ext>
              </a:extLst>
            </p:cNvPr>
            <p:cNvPicPr>
              <a:picLocks noChangeAspect="1"/>
            </p:cNvPicPr>
            <p:nvPr/>
          </p:nvPicPr>
          <p:blipFill rotWithShape="1">
            <a:blip r:embed="rId4"/>
            <a:srcRect l="17336" t="-12580" b="-1"/>
            <a:stretch/>
          </p:blipFill>
          <p:spPr>
            <a:xfrm>
              <a:off x="599440" y="4867095"/>
              <a:ext cx="2794820" cy="300217"/>
            </a:xfrm>
            <a:prstGeom prst="rect">
              <a:avLst/>
            </a:prstGeom>
          </p:spPr>
        </p:pic>
      </p:grpSp>
      <p:sp>
        <p:nvSpPr>
          <p:cNvPr id="13" name="Bulle narrative : rectangle 12">
            <a:extLst>
              <a:ext uri="{FF2B5EF4-FFF2-40B4-BE49-F238E27FC236}">
                <a16:creationId xmlns:a16="http://schemas.microsoft.com/office/drawing/2014/main" id="{0A17254C-194D-6842-6C4F-C110B35891E1}"/>
              </a:ext>
            </a:extLst>
          </p:cNvPr>
          <p:cNvSpPr/>
          <p:nvPr/>
        </p:nvSpPr>
        <p:spPr>
          <a:xfrm>
            <a:off x="4353326" y="1669930"/>
            <a:ext cx="2765259" cy="513782"/>
          </a:xfrm>
          <a:prstGeom prst="wedgeRectCallout">
            <a:avLst>
              <a:gd name="adj1" fmla="val 37645"/>
              <a:gd name="adj2" fmla="val -7950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fr-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Dépôt Consignaction : </a:t>
            </a:r>
          </a:p>
          <a:p>
            <a:r>
              <a:rPr lang="fr-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&gt; 3M de contenants </a:t>
            </a:r>
          </a:p>
        </p:txBody>
      </p:sp>
      <p:sp>
        <p:nvSpPr>
          <p:cNvPr id="15" name="Bulle narrative : rectangle 14">
            <a:extLst>
              <a:ext uri="{FF2B5EF4-FFF2-40B4-BE49-F238E27FC236}">
                <a16:creationId xmlns:a16="http://schemas.microsoft.com/office/drawing/2014/main" id="{5DAB941E-15B7-ADFD-758F-16FDDACC00C3}"/>
              </a:ext>
            </a:extLst>
          </p:cNvPr>
          <p:cNvSpPr/>
          <p:nvPr/>
        </p:nvSpPr>
        <p:spPr>
          <a:xfrm>
            <a:off x="4294878" y="4742035"/>
            <a:ext cx="2847677" cy="649662"/>
          </a:xfrm>
          <a:prstGeom prst="wedgeRectCallout">
            <a:avLst>
              <a:gd name="adj1" fmla="val 35977"/>
              <a:gd name="adj2" fmla="val -70628"/>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fr-CA"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Kiosque ou annexe </a:t>
            </a:r>
            <a:r>
              <a:rPr lang="fr-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r>
              <a:rPr lang="fr-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1,5 à 2,5 M de contenants</a:t>
            </a:r>
            <a:endParaRPr lang="fr-CA" sz="1400" dirty="0">
              <a:solidFill>
                <a:schemeClr val="tx1"/>
              </a:solidFill>
              <a:latin typeface="Arial" panose="020B0604020202020204" pitchFamily="34" charset="0"/>
              <a:ea typeface="Aptos" panose="020B0004020202020204" pitchFamily="34" charset="0"/>
              <a:cs typeface="Arial" panose="020B0604020202020204" pitchFamily="34" charset="0"/>
            </a:endParaRPr>
          </a:p>
          <a:p>
            <a:r>
              <a:rPr lang="fr-CA"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Vestibule</a:t>
            </a:r>
            <a:r>
              <a:rPr lang="fr-CA"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 &lt;1,5 M de contenants</a:t>
            </a:r>
            <a:endParaRPr lang="fr-CA" sz="1400" dirty="0">
              <a:solidFill>
                <a:schemeClr val="tx1"/>
              </a:solidFill>
              <a:latin typeface="Arial" panose="020B0604020202020204" pitchFamily="34" charset="0"/>
              <a:ea typeface="Aptos" panose="020B0004020202020204" pitchFamily="34" charset="0"/>
              <a:cs typeface="Arial" panose="020B0604020202020204" pitchFamily="34" charset="0"/>
            </a:endParaRPr>
          </a:p>
        </p:txBody>
      </p:sp>
      <p:sp>
        <p:nvSpPr>
          <p:cNvPr id="17" name="Bulle narrative : rectangle 16">
            <a:extLst>
              <a:ext uri="{FF2B5EF4-FFF2-40B4-BE49-F238E27FC236}">
                <a16:creationId xmlns:a16="http://schemas.microsoft.com/office/drawing/2014/main" id="{A15776E6-C807-3AC2-9DD1-DF860F2768D5}"/>
              </a:ext>
            </a:extLst>
          </p:cNvPr>
          <p:cNvSpPr/>
          <p:nvPr/>
        </p:nvSpPr>
        <p:spPr>
          <a:xfrm>
            <a:off x="8154168" y="5172349"/>
            <a:ext cx="3855932" cy="1432559"/>
          </a:xfrm>
          <a:prstGeom prst="wedgeRectCallout">
            <a:avLst>
              <a:gd name="adj1" fmla="val -68211"/>
              <a:gd name="adj2" fmla="val -414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1400" dirty="0">
                <a:solidFill>
                  <a:schemeClr val="bg1"/>
                </a:solidFill>
                <a:latin typeface="Arial" panose="020B0604020202020204" pitchFamily="34" charset="0"/>
                <a:ea typeface="Times New Roman" panose="02020603050405020304" pitchFamily="18" charset="0"/>
                <a:cs typeface="Arial" panose="020B0604020202020204" pitchFamily="34" charset="0"/>
              </a:rPr>
              <a:t>Le volume a été identifié par population et non sur la base de reprise actuelle de contenants. </a:t>
            </a:r>
          </a:p>
          <a:p>
            <a:endParaRPr lang="fr-CA" sz="1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r>
              <a:rPr lang="fr-CA" sz="1400" b="1" dirty="0">
                <a:solidFill>
                  <a:schemeClr val="bg1"/>
                </a:solidFill>
                <a:latin typeface="Arial" panose="020B0604020202020204" pitchFamily="34" charset="0"/>
                <a:ea typeface="Times New Roman" panose="02020603050405020304" pitchFamily="18" charset="0"/>
                <a:cs typeface="Arial" panose="020B0604020202020204" pitchFamily="34" charset="0"/>
              </a:rPr>
              <a:t>Attention</a:t>
            </a:r>
            <a:r>
              <a:rPr lang="fr-CA" sz="1400" dirty="0">
                <a:solidFill>
                  <a:schemeClr val="bg1"/>
                </a:solidFill>
                <a:latin typeface="Arial" panose="020B0604020202020204" pitchFamily="34" charset="0"/>
                <a:ea typeface="Times New Roman" panose="02020603050405020304" pitchFamily="18" charset="0"/>
                <a:cs typeface="Arial" panose="020B0604020202020204" pitchFamily="34" charset="0"/>
              </a:rPr>
              <a:t> : une grande proportion de marchands n’a pas la capacité de reprendre en magasin</a:t>
            </a:r>
            <a:endParaRPr lang="fr-CA" sz="1400" dirty="0">
              <a:solidFill>
                <a:schemeClr val="bg1"/>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1027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B086FA-3642-C707-65AF-347F1D393B1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A7C33F-5E7F-9851-1AD7-3AD4561DA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DD2DF9B-0A2B-599D-D53D-724CEF552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C10A68-72C6-A366-1EC0-BE2D307FC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83106D-9969-67AA-64E5-D58D4EFE9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C6E8641-1C29-367F-7326-48D813A65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466B3CE-F1AD-8489-0181-FBD58A3EF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B07A9301-9EA9-4E72-A44F-815A27859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7F8D7C5A-00AE-434B-04B8-20D108E3E3D6}"/>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fr-CA" sz="4000" dirty="0">
                <a:solidFill>
                  <a:srgbClr val="FFFFFF"/>
                </a:solidFill>
                <a:latin typeface="+mj-lt"/>
              </a:rPr>
              <a:t>Cartographie : travaux en cours</a:t>
            </a:r>
          </a:p>
        </p:txBody>
      </p:sp>
      <p:sp>
        <p:nvSpPr>
          <p:cNvPr id="2" name="Espace réservé du contenu 9">
            <a:extLst>
              <a:ext uri="{FF2B5EF4-FFF2-40B4-BE49-F238E27FC236}">
                <a16:creationId xmlns:a16="http://schemas.microsoft.com/office/drawing/2014/main" id="{5950CB36-6401-E1FB-AA4F-33B91FDA488B}"/>
              </a:ext>
            </a:extLst>
          </p:cNvPr>
          <p:cNvSpPr>
            <a:spLocks noGrp="1"/>
          </p:cNvSpPr>
          <p:nvPr>
            <p:ph idx="1"/>
          </p:nvPr>
        </p:nvSpPr>
        <p:spPr>
          <a:xfrm>
            <a:off x="4267200" y="1418575"/>
            <a:ext cx="7652004" cy="5020439"/>
          </a:xfrm>
        </p:spPr>
        <p:txBody>
          <a:bodyPr>
            <a:noAutofit/>
          </a:bodyPr>
          <a:lstStyle/>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L’AQRCB travaille à déployer des centres de retour (dépôts classiques ou urbains) dans plusieurs régions du Québec</a:t>
            </a:r>
          </a:p>
          <a:p>
            <a:pPr marL="685800" lvl="2"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À terme, près de 400 centres de retour seraient déployés</a:t>
            </a:r>
          </a:p>
          <a:p>
            <a:pPr marL="685800" lvl="2" eaLnBrk="0" fontAlgn="base" hangingPunct="0">
              <a:lnSpc>
                <a:spcPct val="120000"/>
              </a:lnSpc>
              <a:spcBef>
                <a:spcPts val="300"/>
              </a:spcBef>
              <a:buClr>
                <a:srgbClr val="002060"/>
              </a:buClr>
            </a:pPr>
            <a:r>
              <a:rPr lang="fr-CA" sz="1400" b="1" dirty="0">
                <a:solidFill>
                  <a:srgbClr val="585857"/>
                </a:solidFill>
                <a:latin typeface="Arial" panose="020B0604020202020204" pitchFamily="34" charset="0"/>
                <a:cs typeface="Times New Roman" panose="02020603050405020304" pitchFamily="18" charset="0"/>
              </a:rPr>
              <a:t>129 dépôts sont avancés pour 2025</a:t>
            </a:r>
          </a:p>
          <a:p>
            <a:pPr marL="1143000" lvl="5"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82 dépôts (55 urbains et 27 classiques) sont confirmés</a:t>
            </a:r>
          </a:p>
          <a:p>
            <a:pPr marL="1143000" lvl="5"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47 autres locaux ont été identifiés, mais ne sont pas confirmés</a:t>
            </a: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À partir des listes de marchands transmises par les bannières en janvier 2024, l’AQRCB a identifié quels marchands feraient partie d’un Dépôt ou non (encore en évolution – en date du 22 février) : </a:t>
            </a:r>
          </a:p>
          <a:p>
            <a:pPr marL="685800" lvl="2" eaLnBrk="0" fontAlgn="base" hangingPunct="0">
              <a:lnSpc>
                <a:spcPct val="120000"/>
              </a:lnSpc>
              <a:spcBef>
                <a:spcPts val="300"/>
              </a:spcBef>
              <a:buClr>
                <a:srgbClr val="002060"/>
              </a:buClr>
            </a:pPr>
            <a:r>
              <a:rPr lang="fr-CA" sz="1400" b="1" dirty="0">
                <a:solidFill>
                  <a:srgbClr val="585857"/>
                </a:solidFill>
                <a:latin typeface="Arial" panose="020B0604020202020204" pitchFamily="34" charset="0"/>
                <a:cs typeface="Times New Roman" panose="02020603050405020304" pitchFamily="18" charset="0"/>
              </a:rPr>
              <a:t>581 détaillants officiellement regroupés </a:t>
            </a:r>
            <a:r>
              <a:rPr lang="fr-CA" sz="1400" dirty="0">
                <a:solidFill>
                  <a:srgbClr val="585857"/>
                </a:solidFill>
                <a:latin typeface="Arial" panose="020B0604020202020204" pitchFamily="34" charset="0"/>
                <a:cs typeface="Times New Roman" panose="02020603050405020304" pitchFamily="18" charset="0"/>
              </a:rPr>
              <a:t>autour des 82 dépôts confirmés </a:t>
            </a:r>
          </a:p>
          <a:p>
            <a:pPr marL="685800" lvl="2" eaLnBrk="0" fontAlgn="base" hangingPunct="0">
              <a:lnSpc>
                <a:spcPct val="120000"/>
              </a:lnSpc>
              <a:spcBef>
                <a:spcPts val="300"/>
              </a:spcBef>
              <a:buClr>
                <a:srgbClr val="002060"/>
              </a:buClr>
            </a:pPr>
            <a:r>
              <a:rPr lang="fr-CA" sz="1400" b="1" dirty="0">
                <a:solidFill>
                  <a:srgbClr val="585857"/>
                </a:solidFill>
                <a:latin typeface="Arial" panose="020B0604020202020204" pitchFamily="34" charset="0"/>
                <a:cs typeface="Times New Roman" panose="02020603050405020304" pitchFamily="18" charset="0"/>
              </a:rPr>
              <a:t>1348 détaillants potentiellement regroupés </a:t>
            </a:r>
            <a:r>
              <a:rPr lang="fr-CA" sz="1400" dirty="0">
                <a:solidFill>
                  <a:srgbClr val="585857"/>
                </a:solidFill>
                <a:latin typeface="Arial" panose="020B0604020202020204" pitchFamily="34" charset="0"/>
                <a:cs typeface="Times New Roman" panose="02020603050405020304" pitchFamily="18" charset="0"/>
              </a:rPr>
              <a:t>autour d’un dépôt envisagé : </a:t>
            </a: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Tous les détaillants de Montréal, à quelques exceptions (ex. Ile-</a:t>
            </a:r>
            <a:r>
              <a:rPr lang="fr-CA" sz="1400" dirty="0" err="1">
                <a:solidFill>
                  <a:srgbClr val="585857"/>
                </a:solidFill>
                <a:latin typeface="Arial" panose="020B0604020202020204" pitchFamily="34" charset="0"/>
                <a:cs typeface="Times New Roman" panose="02020603050405020304" pitchFamily="18" charset="0"/>
              </a:rPr>
              <a:t>Bizard</a:t>
            </a:r>
            <a:r>
              <a:rPr lang="fr-CA" sz="1400" dirty="0">
                <a:solidFill>
                  <a:srgbClr val="585857"/>
                </a:solidFill>
                <a:latin typeface="Arial" panose="020B0604020202020204" pitchFamily="34" charset="0"/>
                <a:cs typeface="Times New Roman" panose="02020603050405020304" pitchFamily="18" charset="0"/>
              </a:rPr>
              <a:t>) seraient regroupés autour de dépôts Consignaction</a:t>
            </a:r>
          </a:p>
          <a:p>
            <a:pPr marL="685800" lvl="2" eaLnBrk="0" fontAlgn="base" hangingPunct="0">
              <a:lnSpc>
                <a:spcPct val="120000"/>
              </a:lnSpc>
              <a:spcBef>
                <a:spcPts val="300"/>
              </a:spcBef>
              <a:buClr>
                <a:srgbClr val="002060"/>
              </a:buClr>
            </a:pPr>
            <a:r>
              <a:rPr lang="fr-CA" sz="1400" b="1" dirty="0">
                <a:solidFill>
                  <a:srgbClr val="585857"/>
                </a:solidFill>
                <a:latin typeface="Arial" panose="020B0604020202020204" pitchFamily="34" charset="0"/>
                <a:cs typeface="Times New Roman" panose="02020603050405020304" pitchFamily="18" charset="0"/>
              </a:rPr>
              <a:t>688 </a:t>
            </a:r>
            <a:r>
              <a:rPr lang="fr-CA" sz="1400" b="1" u="sng" dirty="0">
                <a:solidFill>
                  <a:srgbClr val="585857"/>
                </a:solidFill>
                <a:latin typeface="Arial" panose="020B0604020202020204" pitchFamily="34" charset="0"/>
                <a:cs typeface="Times New Roman" panose="02020603050405020304" pitchFamily="18" charset="0"/>
              </a:rPr>
              <a:t>détaillants orphelins </a:t>
            </a:r>
            <a:r>
              <a:rPr lang="fr-CA" sz="1400" b="1" dirty="0">
                <a:solidFill>
                  <a:srgbClr val="585857"/>
                </a:solidFill>
                <a:latin typeface="Arial" panose="020B0604020202020204" pitchFamily="34" charset="0"/>
                <a:cs typeface="Times New Roman" panose="02020603050405020304" pitchFamily="18" charset="0"/>
              </a:rPr>
              <a:t>(</a:t>
            </a:r>
            <a:r>
              <a:rPr lang="fr-CA" sz="1400" dirty="0">
                <a:solidFill>
                  <a:srgbClr val="585857"/>
                </a:solidFill>
                <a:latin typeface="Arial" panose="020B0604020202020204" pitchFamily="34" charset="0"/>
                <a:cs typeface="Times New Roman" panose="02020603050405020304" pitchFamily="18" charset="0"/>
              </a:rPr>
              <a:t>hors rayon d’un dépôt géré par l’AQRCB)</a:t>
            </a:r>
            <a:endParaRPr lang="fr-CA" sz="1400" b="1" dirty="0">
              <a:solidFill>
                <a:srgbClr val="585857"/>
              </a:solidFill>
              <a:latin typeface="Arial" panose="020B0604020202020204" pitchFamily="34" charset="0"/>
              <a:cs typeface="Times New Roman" panose="02020603050405020304" pitchFamily="18" charset="0"/>
            </a:endParaRP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Ces détaillants pourraient se regrouper entre eux</a:t>
            </a: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274 municipalités ne seraient pas desservies par un dépôt ou un point de retour détaillant. </a:t>
            </a:r>
            <a:r>
              <a:rPr lang="fr-CA" sz="1400" b="1" dirty="0">
                <a:solidFill>
                  <a:srgbClr val="585857"/>
                </a:solidFill>
                <a:latin typeface="Arial" panose="020B0604020202020204" pitchFamily="34" charset="0"/>
                <a:cs typeface="Times New Roman" panose="02020603050405020304" pitchFamily="18" charset="0"/>
              </a:rPr>
              <a:t>L’AQRCB mise sur les détaillants sans obligation de reprise (&lt; 375 m</a:t>
            </a:r>
            <a:r>
              <a:rPr lang="fr-CA" sz="1400" b="1" baseline="30000" dirty="0">
                <a:solidFill>
                  <a:srgbClr val="585857"/>
                </a:solidFill>
                <a:latin typeface="Arial" panose="020B0604020202020204" pitchFamily="34" charset="0"/>
                <a:cs typeface="Times New Roman" panose="02020603050405020304" pitchFamily="18" charset="0"/>
              </a:rPr>
              <a:t>2</a:t>
            </a:r>
            <a:r>
              <a:rPr lang="fr-CA" sz="1400" b="1" dirty="0">
                <a:solidFill>
                  <a:srgbClr val="585857"/>
                </a:solidFill>
                <a:latin typeface="Arial" panose="020B0604020202020204" pitchFamily="34" charset="0"/>
                <a:cs typeface="Times New Roman" panose="02020603050405020304" pitchFamily="18" charset="0"/>
              </a:rPr>
              <a:t>)</a:t>
            </a:r>
            <a:endParaRPr lang="fr-CA" sz="1400" kern="100" dirty="0">
              <a:latin typeface="Arial" panose="020B0604020202020204" pitchFamily="34" charset="0"/>
              <a:cs typeface="Arial" panose="020B0604020202020204" pitchFamily="34" charset="0"/>
            </a:endParaRPr>
          </a:p>
          <a:p>
            <a:pPr marL="1200150" lvl="2" indent="-285750">
              <a:lnSpc>
                <a:spcPct val="107000"/>
              </a:lnSpc>
              <a:buFont typeface="Symbol" panose="05050102010706020507" pitchFamily="18" charset="2"/>
              <a:buChar char=""/>
            </a:pPr>
            <a:endParaRPr lang="fr-CA" sz="1400" kern="100" dirty="0">
              <a:latin typeface="Arial" panose="020B0604020202020204" pitchFamily="34" charset="0"/>
              <a:cs typeface="Arial" panose="020B0604020202020204" pitchFamily="34" charset="0"/>
            </a:endParaRPr>
          </a:p>
          <a:p>
            <a:pPr marL="742950" lvl="1" indent="-285750">
              <a:lnSpc>
                <a:spcPct val="107000"/>
              </a:lnSpc>
              <a:buFont typeface="Symbol" panose="05050102010706020507" pitchFamily="18" charset="2"/>
              <a:buChar char=""/>
            </a:pPr>
            <a:endParaRPr lang="fr-CA" sz="1400" kern="100" dirty="0">
              <a:latin typeface="Arial" panose="020B0604020202020204" pitchFamily="34" charset="0"/>
              <a:cs typeface="Arial" panose="020B0604020202020204" pitchFamily="34" charset="0"/>
            </a:endParaRPr>
          </a:p>
          <a:p>
            <a:pPr marL="0" indent="0">
              <a:buNone/>
            </a:pPr>
            <a:endParaRPr lang="fr-CA" sz="1400" kern="100" dirty="0">
              <a:latin typeface="Arial" panose="020B0604020202020204" pitchFamily="34" charset="0"/>
              <a:cs typeface="Arial" panose="020B0604020202020204" pitchFamily="34" charset="0"/>
            </a:endParaRPr>
          </a:p>
          <a:p>
            <a:pPr marL="742950" lvl="1" indent="-285750">
              <a:buFont typeface="Symbol" panose="05050102010706020507" pitchFamily="18" charset="2"/>
              <a:buChar char=""/>
            </a:pPr>
            <a:endParaRPr lang="fr-CA" sz="1400" dirty="0">
              <a:effectLst/>
              <a:latin typeface="Calibri" panose="020F0502020204030204" pitchFamily="34" charset="0"/>
              <a:ea typeface="Aptos" panose="020B0004020202020204" pitchFamily="34" charset="0"/>
            </a:endParaRPr>
          </a:p>
        </p:txBody>
      </p:sp>
      <p:sp>
        <p:nvSpPr>
          <p:cNvPr id="4" name="Bulle narrative : rectangle 3">
            <a:extLst>
              <a:ext uri="{FF2B5EF4-FFF2-40B4-BE49-F238E27FC236}">
                <a16:creationId xmlns:a16="http://schemas.microsoft.com/office/drawing/2014/main" id="{809554BD-A435-B5EB-C696-BBC597AD542E}"/>
              </a:ext>
            </a:extLst>
          </p:cNvPr>
          <p:cNvSpPr/>
          <p:nvPr/>
        </p:nvSpPr>
        <p:spPr>
          <a:xfrm>
            <a:off x="9276080" y="426721"/>
            <a:ext cx="2786888" cy="897045"/>
          </a:xfrm>
          <a:prstGeom prst="wedgeRectCallout">
            <a:avLst>
              <a:gd name="adj1" fmla="val -60240"/>
              <a:gd name="adj2" fmla="val 4808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1400" dirty="0">
                <a:solidFill>
                  <a:schemeClr val="bg1"/>
                </a:solidFill>
                <a:latin typeface="Arial" panose="020B0604020202020204" pitchFamily="34" charset="0"/>
                <a:ea typeface="Times New Roman" panose="02020603050405020304" pitchFamily="18" charset="0"/>
                <a:cs typeface="Arial" panose="020B0604020202020204" pitchFamily="34" charset="0"/>
              </a:rPr>
              <a:t>La cartographie des lieux de retour est à recevoir. C’est une priorité pour la suite des choses.</a:t>
            </a:r>
            <a:endParaRPr lang="fr-CA" sz="1400" baseline="30000" dirty="0">
              <a:solidFill>
                <a:schemeClr val="bg1"/>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098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843395-A72C-A61C-5C40-28D9059A23C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6633C2-B824-B6AB-5861-49512E30D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091D80E-B5F5-142E-C3DB-BF01582CD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7116EF-6115-7862-E6DE-13E4C8C38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B40D7BF-65CA-C0FA-3799-64438E7E3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E75536-BA19-6F94-D8D9-3357A214B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DF4FA94-4965-7711-CF73-8F7FEB662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364A3AF2-B7B7-34A0-69C9-3902B619C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A8DB5C10-EC9B-8179-26B5-3A1B4391813C}"/>
              </a:ext>
            </a:extLst>
          </p:cNvPr>
          <p:cNvSpPr>
            <a:spLocks noGrp="1"/>
          </p:cNvSpPr>
          <p:nvPr>
            <p:ph type="title"/>
          </p:nvPr>
        </p:nvSpPr>
        <p:spPr>
          <a:xfrm>
            <a:off x="0" y="586855"/>
            <a:ext cx="3668088" cy="3387497"/>
          </a:xfrm>
        </p:spPr>
        <p:txBody>
          <a:bodyPr vert="horz" lIns="91440" tIns="45720" rIns="91440" bIns="45720" rtlCol="0" anchor="b">
            <a:normAutofit/>
          </a:bodyPr>
          <a:lstStyle/>
          <a:p>
            <a:pPr algn="r"/>
            <a:r>
              <a:rPr lang="fr-CA" sz="4000" dirty="0">
                <a:solidFill>
                  <a:srgbClr val="FFFFFF"/>
                </a:solidFill>
                <a:latin typeface="+mj-lt"/>
              </a:rPr>
              <a:t>Équipements pour les détaillants </a:t>
            </a:r>
            <a:br>
              <a:rPr lang="fr-CA" sz="4000" dirty="0">
                <a:solidFill>
                  <a:srgbClr val="FFFFFF"/>
                </a:solidFill>
                <a:latin typeface="+mj-lt"/>
              </a:rPr>
            </a:br>
            <a:r>
              <a:rPr lang="fr-CA" dirty="0">
                <a:solidFill>
                  <a:srgbClr val="FFFFFF"/>
                </a:solidFill>
                <a:latin typeface="+mj-lt"/>
              </a:rPr>
              <a:t>(&lt; 2,5 M de contenants)</a:t>
            </a:r>
            <a:endParaRPr lang="fr-CA" sz="4000" dirty="0">
              <a:solidFill>
                <a:srgbClr val="FFFFFF"/>
              </a:solidFill>
              <a:latin typeface="+mj-lt"/>
            </a:endParaRPr>
          </a:p>
        </p:txBody>
      </p:sp>
      <p:sp>
        <p:nvSpPr>
          <p:cNvPr id="7" name="Espace réservé du contenu 9">
            <a:extLst>
              <a:ext uri="{FF2B5EF4-FFF2-40B4-BE49-F238E27FC236}">
                <a16:creationId xmlns:a16="http://schemas.microsoft.com/office/drawing/2014/main" id="{3D363C79-7B23-6EDA-B07A-86E6657069CD}"/>
              </a:ext>
            </a:extLst>
          </p:cNvPr>
          <p:cNvSpPr>
            <a:spLocks noGrp="1"/>
          </p:cNvSpPr>
          <p:nvPr>
            <p:ph idx="1"/>
          </p:nvPr>
        </p:nvSpPr>
        <p:spPr>
          <a:xfrm>
            <a:off x="4037826" y="1151468"/>
            <a:ext cx="7249934" cy="5696394"/>
          </a:xfrm>
        </p:spPr>
        <p:txBody>
          <a:bodyPr>
            <a:noAutofit/>
          </a:bodyPr>
          <a:lstStyle/>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Selon la stratégie de l’AQRCB : </a:t>
            </a:r>
          </a:p>
          <a:p>
            <a:pPr lvl="1"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Kiosque ou annexe : 1 M à 2,5 M de contenants consignés</a:t>
            </a:r>
          </a:p>
          <a:p>
            <a:pPr lvl="1"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En magasin : &lt; 1 M de contenants consignés</a:t>
            </a:r>
          </a:p>
          <a:p>
            <a:pPr marL="457200" lvl="1" indent="0" eaLnBrk="0" fontAlgn="base" hangingPunct="0">
              <a:lnSpc>
                <a:spcPct val="120000"/>
              </a:lnSpc>
              <a:spcBef>
                <a:spcPts val="300"/>
              </a:spcBef>
              <a:buClr>
                <a:srgbClr val="002060"/>
              </a:buClr>
              <a:buNone/>
            </a:pPr>
            <a:endParaRPr lang="fr-CA" sz="1600" dirty="0">
              <a:solidFill>
                <a:srgbClr val="585857"/>
              </a:solidFill>
              <a:latin typeface="Arial" panose="020B0604020202020204" pitchFamily="34" charset="0"/>
              <a:cs typeface="Times New Roman" panose="02020603050405020304" pitchFamily="18" charset="0"/>
            </a:endParaRP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Types d’équipements envisagés</a:t>
            </a:r>
          </a:p>
          <a:p>
            <a:pPr marL="685800" lvl="2" eaLnBrk="0" fontAlgn="base" hangingPunct="0">
              <a:lnSpc>
                <a:spcPct val="120000"/>
              </a:lnSpc>
              <a:spcBef>
                <a:spcPts val="300"/>
              </a:spcBef>
              <a:buClr>
                <a:srgbClr val="002060"/>
              </a:buClr>
            </a:pPr>
            <a:r>
              <a:rPr lang="fr-CA" sz="1600" b="1" dirty="0">
                <a:solidFill>
                  <a:srgbClr val="585857"/>
                </a:solidFill>
                <a:latin typeface="Arial" panose="020B0604020202020204" pitchFamily="34" charset="0"/>
                <a:cs typeface="Times New Roman" panose="02020603050405020304" pitchFamily="18" charset="0"/>
              </a:rPr>
              <a:t>Équipements hors magasin</a:t>
            </a:r>
          </a:p>
          <a:p>
            <a:pPr marL="1143000" lvl="3"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Kiosque </a:t>
            </a:r>
            <a:r>
              <a:rPr lang="fr-CA" sz="1600" dirty="0" err="1">
                <a:solidFill>
                  <a:srgbClr val="585857"/>
                </a:solidFill>
                <a:latin typeface="Arial" panose="020B0604020202020204" pitchFamily="34" charset="0"/>
                <a:cs typeface="Times New Roman" panose="02020603050405020304" pitchFamily="18" charset="0"/>
              </a:rPr>
              <a:t>Machinex</a:t>
            </a:r>
            <a:endParaRPr lang="fr-CA" sz="1600" dirty="0">
              <a:solidFill>
                <a:srgbClr val="585857"/>
              </a:solidFill>
              <a:latin typeface="Arial" panose="020B0604020202020204" pitchFamily="34" charset="0"/>
              <a:cs typeface="Times New Roman" panose="02020603050405020304" pitchFamily="18" charset="0"/>
            </a:endParaRPr>
          </a:p>
          <a:p>
            <a:pPr marL="1143000" lvl="3"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Kiosque </a:t>
            </a:r>
            <a:r>
              <a:rPr lang="fr-CA" sz="1600" dirty="0" err="1">
                <a:solidFill>
                  <a:srgbClr val="585857"/>
                </a:solidFill>
                <a:latin typeface="Arial" panose="020B0604020202020204" pitchFamily="34" charset="0"/>
                <a:cs typeface="Times New Roman" panose="02020603050405020304" pitchFamily="18" charset="0"/>
              </a:rPr>
              <a:t>Tomra</a:t>
            </a:r>
            <a:endParaRPr lang="fr-CA" sz="1600" dirty="0">
              <a:solidFill>
                <a:srgbClr val="585857"/>
              </a:solidFill>
              <a:latin typeface="Arial" panose="020B0604020202020204" pitchFamily="34" charset="0"/>
              <a:cs typeface="Times New Roman" panose="02020603050405020304" pitchFamily="18" charset="0"/>
            </a:endParaRPr>
          </a:p>
          <a:p>
            <a:pPr marL="685800" lvl="2" eaLnBrk="0" fontAlgn="base" hangingPunct="0">
              <a:lnSpc>
                <a:spcPct val="120000"/>
              </a:lnSpc>
              <a:spcBef>
                <a:spcPts val="300"/>
              </a:spcBef>
              <a:buClr>
                <a:srgbClr val="002060"/>
              </a:buClr>
            </a:pPr>
            <a:r>
              <a:rPr lang="fr-CA" sz="1600" b="1" dirty="0">
                <a:solidFill>
                  <a:srgbClr val="585857"/>
                </a:solidFill>
                <a:latin typeface="Arial" panose="020B0604020202020204" pitchFamily="34" charset="0"/>
                <a:cs typeface="Times New Roman" panose="02020603050405020304" pitchFamily="18" charset="0"/>
              </a:rPr>
              <a:t>Équipements en magasin  </a:t>
            </a:r>
          </a:p>
          <a:p>
            <a:pPr marL="1143000" lvl="3"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Gobeuse </a:t>
            </a:r>
            <a:r>
              <a:rPr lang="fr-CA" sz="1600" dirty="0" err="1">
                <a:solidFill>
                  <a:srgbClr val="585857"/>
                </a:solidFill>
                <a:latin typeface="Arial" panose="020B0604020202020204" pitchFamily="34" charset="0"/>
                <a:cs typeface="Times New Roman" panose="02020603050405020304" pitchFamily="18" charset="0"/>
              </a:rPr>
              <a:t>Machinex</a:t>
            </a:r>
            <a:endParaRPr lang="fr-CA" sz="1600" dirty="0">
              <a:solidFill>
                <a:srgbClr val="585857"/>
              </a:solidFill>
              <a:latin typeface="Arial" panose="020B0604020202020204" pitchFamily="34" charset="0"/>
              <a:cs typeface="Times New Roman" panose="02020603050405020304" pitchFamily="18" charset="0"/>
            </a:endParaRPr>
          </a:p>
          <a:p>
            <a:pPr marL="1143000" lvl="3"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Gobeuse </a:t>
            </a:r>
            <a:r>
              <a:rPr lang="fr-CA" sz="1600" dirty="0" err="1">
                <a:solidFill>
                  <a:srgbClr val="585857"/>
                </a:solidFill>
                <a:latin typeface="Arial" panose="020B0604020202020204" pitchFamily="34" charset="0"/>
                <a:cs typeface="Times New Roman" panose="02020603050405020304" pitchFamily="18" charset="0"/>
              </a:rPr>
              <a:t>Tomra</a:t>
            </a:r>
            <a:endParaRPr lang="fr-CA" sz="1600" dirty="0">
              <a:solidFill>
                <a:srgbClr val="585857"/>
              </a:solidFill>
              <a:latin typeface="Arial" panose="020B0604020202020204" pitchFamily="34" charset="0"/>
              <a:cs typeface="Times New Roman" panose="02020603050405020304" pitchFamily="18" charset="0"/>
            </a:endParaRPr>
          </a:p>
          <a:p>
            <a:pPr marL="914400" lvl="3" indent="0" eaLnBrk="0" fontAlgn="base" hangingPunct="0">
              <a:lnSpc>
                <a:spcPct val="120000"/>
              </a:lnSpc>
              <a:spcBef>
                <a:spcPts val="300"/>
              </a:spcBef>
              <a:buClr>
                <a:srgbClr val="002060"/>
              </a:buClr>
              <a:buNone/>
            </a:pPr>
            <a:endParaRPr lang="fr-CA" sz="1600" dirty="0">
              <a:solidFill>
                <a:srgbClr val="585857"/>
              </a:solidFill>
              <a:latin typeface="Arial" panose="020B0604020202020204" pitchFamily="34" charset="0"/>
              <a:cs typeface="Times New Roman" panose="02020603050405020304" pitchFamily="18" charset="0"/>
            </a:endParaRP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Deux flux de matières gérés par les équipements et transportés dans des bacs standardisés (à tester) : </a:t>
            </a:r>
          </a:p>
          <a:p>
            <a:pPr lvl="1"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Léger : plastique, métal, carton</a:t>
            </a:r>
          </a:p>
          <a:p>
            <a:pPr lvl="1"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Lourd : verre (CRU)</a:t>
            </a:r>
          </a:p>
          <a:p>
            <a:pPr marL="914400" lvl="2" indent="0">
              <a:lnSpc>
                <a:spcPct val="120000"/>
              </a:lnSpc>
              <a:spcBef>
                <a:spcPts val="300"/>
              </a:spcBef>
              <a:buNone/>
            </a:pPr>
            <a:endParaRPr lang="fr-CA" sz="1600" kern="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90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re 2">
            <a:extLst>
              <a:ext uri="{FF2B5EF4-FFF2-40B4-BE49-F238E27FC236}">
                <a16:creationId xmlns:a16="http://schemas.microsoft.com/office/drawing/2014/main" id="{A9703A46-1F54-D970-718E-A89EEF6E15E8}"/>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Bref retour sur les 4 derniers mois</a:t>
            </a:r>
          </a:p>
        </p:txBody>
      </p:sp>
      <p:sp>
        <p:nvSpPr>
          <p:cNvPr id="2" name="Espace réservé du contenu 1">
            <a:extLst>
              <a:ext uri="{FF2B5EF4-FFF2-40B4-BE49-F238E27FC236}">
                <a16:creationId xmlns:a16="http://schemas.microsoft.com/office/drawing/2014/main" id="{27A76A34-FEE7-6B35-B858-F2BABBF348FB}"/>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fr-CA" sz="2000" dirty="0"/>
              <a:t>Élargissement des contenants visés</a:t>
            </a:r>
          </a:p>
          <a:p>
            <a:r>
              <a:rPr lang="fr-CA" sz="2000" dirty="0"/>
              <a:t>Nombre de points de retour</a:t>
            </a:r>
          </a:p>
          <a:p>
            <a:r>
              <a:rPr lang="fr-CA" sz="2000" dirty="0"/>
              <a:t>Contrats détaillants-AQRCB</a:t>
            </a:r>
          </a:p>
          <a:p>
            <a:r>
              <a:rPr lang="fr-CA" sz="2000" dirty="0"/>
              <a:t>Récupérateurs de contenants</a:t>
            </a:r>
          </a:p>
          <a:p>
            <a:r>
              <a:rPr lang="fr-CA" sz="2000" dirty="0"/>
              <a:t>Étude sur les coûts liés à la </a:t>
            </a:r>
            <a:r>
              <a:rPr lang="fr-CA" sz="2000" dirty="0" err="1"/>
              <a:t>récuperation</a:t>
            </a:r>
            <a:r>
              <a:rPr lang="fr-CA" sz="2000" dirty="0"/>
              <a:t> et à la gestion des contenants consignés</a:t>
            </a:r>
          </a:p>
          <a:p>
            <a:pPr marL="0" indent="0">
              <a:buNone/>
            </a:pPr>
            <a:endParaRPr lang="fr-CA" sz="2000" dirty="0"/>
          </a:p>
          <a:p>
            <a:endParaRPr lang="fr-CA" sz="2000" dirty="0"/>
          </a:p>
        </p:txBody>
      </p:sp>
    </p:spTree>
    <p:extLst>
      <p:ext uri="{BB962C8B-B14F-4D97-AF65-F5344CB8AC3E}">
        <p14:creationId xmlns:p14="http://schemas.microsoft.com/office/powerpoint/2010/main" val="1231300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C67BF0-302B-DBAD-AB3A-C6FAD82B7DF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289C91-0CCB-24A0-9BEF-9FF939169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A9CE05C-6758-A167-BD09-D06F2CF08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9A8817-1B2E-E6CC-CD65-C822ED309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E94C35-B480-0539-D2B5-8605BEE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5FB386F-7600-2EDB-28BD-ADD40CA0C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4A40000-B980-615F-CA74-849A96917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5CFC9155-203D-EE49-FE9D-F6DE60F7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8E38B343-9F9F-DDAB-C36E-7BC7758AE3F6}"/>
              </a:ext>
            </a:extLst>
          </p:cNvPr>
          <p:cNvSpPr>
            <a:spLocks noGrp="1"/>
          </p:cNvSpPr>
          <p:nvPr>
            <p:ph type="title"/>
          </p:nvPr>
        </p:nvSpPr>
        <p:spPr>
          <a:xfrm>
            <a:off x="0" y="586855"/>
            <a:ext cx="3668088" cy="3387497"/>
          </a:xfrm>
        </p:spPr>
        <p:txBody>
          <a:bodyPr vert="horz" lIns="91440" tIns="45720" rIns="91440" bIns="45720" rtlCol="0" anchor="b">
            <a:normAutofit/>
          </a:bodyPr>
          <a:lstStyle/>
          <a:p>
            <a:pPr algn="r"/>
            <a:r>
              <a:rPr lang="fr-CA" sz="4000" dirty="0">
                <a:solidFill>
                  <a:srgbClr val="FFFFFF"/>
                </a:solidFill>
                <a:latin typeface="+mj-lt"/>
              </a:rPr>
              <a:t>Ententes opérationnelles</a:t>
            </a:r>
          </a:p>
        </p:txBody>
      </p:sp>
      <p:sp>
        <p:nvSpPr>
          <p:cNvPr id="7" name="Espace réservé du contenu 9">
            <a:extLst>
              <a:ext uri="{FF2B5EF4-FFF2-40B4-BE49-F238E27FC236}">
                <a16:creationId xmlns:a16="http://schemas.microsoft.com/office/drawing/2014/main" id="{5717CA2D-4CC9-81FD-C46B-4AC149E20827}"/>
              </a:ext>
            </a:extLst>
          </p:cNvPr>
          <p:cNvSpPr>
            <a:spLocks noGrp="1"/>
          </p:cNvSpPr>
          <p:nvPr>
            <p:ph idx="1"/>
          </p:nvPr>
        </p:nvSpPr>
        <p:spPr>
          <a:xfrm>
            <a:off x="4037826" y="1151468"/>
            <a:ext cx="7249934" cy="5696394"/>
          </a:xfrm>
        </p:spPr>
        <p:txBody>
          <a:bodyPr>
            <a:noAutofit/>
          </a:bodyPr>
          <a:lstStyle/>
          <a:p>
            <a:pPr eaLnBrk="0" fontAlgn="base" hangingPunct="0">
              <a:lnSpc>
                <a:spcPct val="13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Ententes partagées par l’AQRCB :</a:t>
            </a:r>
          </a:p>
          <a:p>
            <a:pPr marL="685800" lvl="2" eaLnBrk="0" fontAlgn="base" hangingPunct="0">
              <a:lnSpc>
                <a:spcPct val="120000"/>
              </a:lnSpc>
              <a:spcBef>
                <a:spcPts val="300"/>
              </a:spcBef>
              <a:buClr>
                <a:srgbClr val="002060"/>
              </a:buClr>
            </a:pPr>
            <a:r>
              <a:rPr lang="fr-CA" sz="1400" b="1" dirty="0">
                <a:solidFill>
                  <a:srgbClr val="585857"/>
                </a:solidFill>
                <a:latin typeface="Arial" panose="020B0604020202020204" pitchFamily="34" charset="0"/>
                <a:cs typeface="Times New Roman" panose="02020603050405020304" pitchFamily="18" charset="0"/>
              </a:rPr>
              <a:t>Entente de détaillants – dépôt géré par l’AQRCB </a:t>
            </a:r>
            <a:r>
              <a:rPr lang="fr-CA" sz="1400" dirty="0">
                <a:solidFill>
                  <a:srgbClr val="585857"/>
                </a:solidFill>
                <a:latin typeface="Arial" panose="020B0604020202020204" pitchFamily="34" charset="0"/>
                <a:cs typeface="Times New Roman" panose="02020603050405020304" pitchFamily="18" charset="0"/>
              </a:rPr>
              <a:t>(sur le modèle du contrat détaillants – AQRCB) incluant : </a:t>
            </a: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Objectif de l’entente</a:t>
            </a: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Responsabilité de l’AQRCB </a:t>
            </a: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Engagement des détaillants regroupés (dans le rayon réglementaire)</a:t>
            </a: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Obligation des détaillants</a:t>
            </a:r>
          </a:p>
          <a:p>
            <a:pPr marL="685800" lvl="2" eaLnBrk="0" fontAlgn="base" hangingPunct="0">
              <a:lnSpc>
                <a:spcPct val="120000"/>
              </a:lnSpc>
              <a:spcBef>
                <a:spcPts val="300"/>
              </a:spcBef>
              <a:buClr>
                <a:srgbClr val="002060"/>
              </a:buClr>
            </a:pPr>
            <a:r>
              <a:rPr lang="fr-CA" sz="1400" b="1" dirty="0">
                <a:solidFill>
                  <a:srgbClr val="585857"/>
                </a:solidFill>
                <a:latin typeface="Arial" panose="020B0604020202020204" pitchFamily="34" charset="0"/>
                <a:cs typeface="Times New Roman" panose="02020603050405020304" pitchFamily="18" charset="0"/>
              </a:rPr>
              <a:t>Contrat de rachat de d’équipements</a:t>
            </a:r>
            <a:r>
              <a:rPr lang="fr-CA" sz="1400" dirty="0">
                <a:solidFill>
                  <a:srgbClr val="585857"/>
                </a:solidFill>
                <a:latin typeface="Arial" panose="020B0604020202020204" pitchFamily="34" charset="0"/>
                <a:cs typeface="Times New Roman" panose="02020603050405020304" pitchFamily="18" charset="0"/>
              </a:rPr>
              <a:t> incluant : </a:t>
            </a: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Promesse d’achat</a:t>
            </a: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Conditions de vente</a:t>
            </a: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Transfert de garanties et contrat de services</a:t>
            </a:r>
          </a:p>
          <a:p>
            <a:pPr marL="1143000" lvl="4"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Droit de reprise et de déplacement </a:t>
            </a:r>
          </a:p>
          <a:p>
            <a:pPr marL="914400" lvl="2" indent="0">
              <a:lnSpc>
                <a:spcPct val="107000"/>
              </a:lnSpc>
              <a:spcBef>
                <a:spcPts val="300"/>
              </a:spcBef>
              <a:buNone/>
            </a:pPr>
            <a:endParaRPr lang="fr-CA" sz="1600" kern="100" dirty="0">
              <a:latin typeface="Arial" panose="020B0604020202020204" pitchFamily="34" charset="0"/>
              <a:cs typeface="Arial" panose="020B0604020202020204" pitchFamily="34" charset="0"/>
            </a:endParaRPr>
          </a:p>
          <a:p>
            <a:pPr eaLnBrk="0" fontAlgn="base" hangingPunct="0">
              <a:lnSpc>
                <a:spcPct val="12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Entente détaillants – détaillants en lien avec les processus de regroupement (sur le modèle développé par les détaillants) – non partagé par l’AQRCB</a:t>
            </a:r>
          </a:p>
          <a:p>
            <a:pPr marL="685800" lvl="2" eaLnBrk="0" fontAlgn="base" hangingPunct="0">
              <a:lnSpc>
                <a:spcPct val="120000"/>
              </a:lnSpc>
              <a:spcBef>
                <a:spcPts val="300"/>
              </a:spcBef>
              <a:buClr>
                <a:srgbClr val="002060"/>
              </a:buClr>
            </a:pPr>
            <a:r>
              <a:rPr lang="fr-CA" sz="1400" dirty="0">
                <a:solidFill>
                  <a:srgbClr val="585857"/>
                </a:solidFill>
                <a:latin typeface="Arial" panose="020B0604020202020204" pitchFamily="34" charset="0"/>
                <a:cs typeface="Times New Roman" panose="02020603050405020304" pitchFamily="18" charset="0"/>
              </a:rPr>
              <a:t>Les détaillants doivent obtenir l’approbation de l’AQRCB avant de se regrouper </a:t>
            </a:r>
          </a:p>
        </p:txBody>
      </p:sp>
      <p:sp>
        <p:nvSpPr>
          <p:cNvPr id="9" name="Bulle narrative : rectangle 8">
            <a:extLst>
              <a:ext uri="{FF2B5EF4-FFF2-40B4-BE49-F238E27FC236}">
                <a16:creationId xmlns:a16="http://schemas.microsoft.com/office/drawing/2014/main" id="{179DC4F5-7324-FEC5-BF97-885E920C9EE1}"/>
              </a:ext>
            </a:extLst>
          </p:cNvPr>
          <p:cNvSpPr/>
          <p:nvPr/>
        </p:nvSpPr>
        <p:spPr>
          <a:xfrm>
            <a:off x="9072880" y="264160"/>
            <a:ext cx="2794000" cy="1200052"/>
          </a:xfrm>
          <a:prstGeom prst="wedgeRectCallout">
            <a:avLst>
              <a:gd name="adj1" fmla="val -60130"/>
              <a:gd name="adj2" fmla="val 299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1400" dirty="0">
                <a:solidFill>
                  <a:schemeClr val="bg1"/>
                </a:solidFill>
                <a:latin typeface="Arial" panose="020B0604020202020204" pitchFamily="34" charset="0"/>
                <a:ea typeface="Times New Roman" panose="02020603050405020304" pitchFamily="18" charset="0"/>
                <a:cs typeface="Arial" panose="020B0604020202020204" pitchFamily="34" charset="0"/>
              </a:rPr>
              <a:t>Les conseillers juridiques des bannières sont à les analyser </a:t>
            </a:r>
          </a:p>
          <a:p>
            <a:endParaRPr lang="fr-CA" sz="1400" baseline="30000" dirty="0">
              <a:solidFill>
                <a:schemeClr val="bg1"/>
              </a:solidFill>
              <a:latin typeface="Arial" panose="020B0604020202020204" pitchFamily="34" charset="0"/>
              <a:ea typeface="Aptos" panose="020B0004020202020204" pitchFamily="34" charset="0"/>
              <a:cs typeface="Arial" panose="020B0604020202020204" pitchFamily="34" charset="0"/>
            </a:endParaRPr>
          </a:p>
          <a:p>
            <a:r>
              <a:rPr lang="fr-CA" sz="1400" dirty="0">
                <a:solidFill>
                  <a:schemeClr val="bg1"/>
                </a:solidFill>
                <a:latin typeface="Arial" panose="020B0604020202020204" pitchFamily="34" charset="0"/>
                <a:ea typeface="Times New Roman" panose="02020603050405020304" pitchFamily="18" charset="0"/>
                <a:cs typeface="Arial" panose="020B0604020202020204" pitchFamily="34" charset="0"/>
              </a:rPr>
              <a:t>Des commentaires </a:t>
            </a:r>
            <a:r>
              <a:rPr lang="fr-CA" sz="1400" dirty="0">
                <a:solidFill>
                  <a:schemeClr val="bg1"/>
                </a:solidFill>
                <a:latin typeface="Arial" panose="020B0604020202020204" pitchFamily="34" charset="0"/>
                <a:ea typeface="Aptos" panose="020B0004020202020204" pitchFamily="34" charset="0"/>
                <a:cs typeface="Arial" panose="020B0604020202020204" pitchFamily="34" charset="0"/>
              </a:rPr>
              <a:t>groupés seront transmis à l’AQRCB</a:t>
            </a:r>
            <a:endParaRPr lang="fr-CA" sz="1400" baseline="30000" dirty="0">
              <a:solidFill>
                <a:schemeClr val="bg1"/>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6263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C42E8A-A135-6861-993E-8A2DA010D856}"/>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re 2">
            <a:extLst>
              <a:ext uri="{FF2B5EF4-FFF2-40B4-BE49-F238E27FC236}">
                <a16:creationId xmlns:a16="http://schemas.microsoft.com/office/drawing/2014/main" id="{D40A9F15-48CC-148D-02F2-068EBE686B43}"/>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dirty="0" err="1">
                <a:solidFill>
                  <a:srgbClr val="FFFFFF"/>
                </a:solidFill>
              </a:rPr>
              <a:t>Prochaines</a:t>
            </a:r>
            <a:r>
              <a:rPr lang="en-US" sz="4800" dirty="0">
                <a:solidFill>
                  <a:srgbClr val="FFFFFF"/>
                </a:solidFill>
              </a:rPr>
              <a:t> étapes</a:t>
            </a:r>
          </a:p>
        </p:txBody>
      </p:sp>
    </p:spTree>
    <p:extLst>
      <p:ext uri="{BB962C8B-B14F-4D97-AF65-F5344CB8AC3E}">
        <p14:creationId xmlns:p14="http://schemas.microsoft.com/office/powerpoint/2010/main" val="3950470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BE593C-E113-8A38-2DC7-D204AFE17AE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A7C396-6556-CE3E-1CBE-26891D970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157647A-D260-15DF-BCE9-BAE712FF9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4A740C-813E-DB07-4611-8AB4692EF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A7069A-6104-5343-5C85-B10293264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5739ED-A544-8CCB-CE3E-3A1713B9A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0682A0C3-9351-6AE8-F9EC-5562346C9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A18B2B9-D0C6-712E-886A-36DB54EC8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CB70DC7E-E4A3-B2A5-0018-A1DE3EB5424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fr-CA" sz="4000" dirty="0">
                <a:solidFill>
                  <a:srgbClr val="FFFFFF"/>
                </a:solidFill>
                <a:latin typeface="+mj-lt"/>
              </a:rPr>
              <a:t>Prochaines rencontres avec l’AQRCB</a:t>
            </a:r>
          </a:p>
        </p:txBody>
      </p:sp>
      <p:sp>
        <p:nvSpPr>
          <p:cNvPr id="5" name="Espace réservé du contenu 1">
            <a:extLst>
              <a:ext uri="{FF2B5EF4-FFF2-40B4-BE49-F238E27FC236}">
                <a16:creationId xmlns:a16="http://schemas.microsoft.com/office/drawing/2014/main" id="{556C8170-B960-882C-592D-51A3B36DB913}"/>
              </a:ext>
            </a:extLst>
          </p:cNvPr>
          <p:cNvSpPr>
            <a:spLocks noGrp="1"/>
          </p:cNvSpPr>
          <p:nvPr>
            <p:ph idx="1"/>
          </p:nvPr>
        </p:nvSpPr>
        <p:spPr>
          <a:xfrm>
            <a:off x="4312741" y="883528"/>
            <a:ext cx="7601288" cy="4351338"/>
          </a:xfrm>
        </p:spPr>
        <p:txBody>
          <a:bodyPr>
            <a:normAutofit fontScale="92500" lnSpcReduction="10000"/>
          </a:bodyPr>
          <a:lstStyle/>
          <a:p>
            <a:pPr>
              <a:lnSpc>
                <a:spcPct val="120000"/>
              </a:lnSpc>
            </a:pPr>
            <a:r>
              <a:rPr lang="fr-CA" sz="1600" b="1" dirty="0">
                <a:solidFill>
                  <a:schemeClr val="tx1">
                    <a:lumMod val="65000"/>
                    <a:lumOff val="35000"/>
                  </a:schemeClr>
                </a:solidFill>
                <a:latin typeface="Arial" panose="020B0604020202020204" pitchFamily="34" charset="0"/>
                <a:cs typeface="Arial" panose="020B0604020202020204" pitchFamily="34" charset="0"/>
              </a:rPr>
              <a:t>Comité de transition </a:t>
            </a:r>
            <a:r>
              <a:rPr lang="fr-CA" sz="1600" dirty="0">
                <a:solidFill>
                  <a:schemeClr val="tx1">
                    <a:lumMod val="65000"/>
                    <a:lumOff val="35000"/>
                  </a:schemeClr>
                </a:solidFill>
                <a:latin typeface="Arial" panose="020B0604020202020204" pitchFamily="34" charset="0"/>
                <a:cs typeface="Arial" panose="020B0604020202020204" pitchFamily="34" charset="0"/>
              </a:rPr>
              <a:t>: </a:t>
            </a:r>
          </a:p>
          <a:p>
            <a:pPr lvl="1">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Opérations :</a:t>
            </a:r>
          </a:p>
          <a:p>
            <a:pPr lvl="2">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14 mars : Plan de contingence, ententes</a:t>
            </a:r>
          </a:p>
          <a:p>
            <a:pPr lvl="1">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Cartographie </a:t>
            </a:r>
          </a:p>
          <a:p>
            <a:pPr lvl="2">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14 mars, 4 avril et 2 mai : Plan de déploiement et suivi</a:t>
            </a:r>
          </a:p>
          <a:p>
            <a:pPr lvl="1">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Communications</a:t>
            </a:r>
          </a:p>
          <a:p>
            <a:pPr lvl="2">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18 avril : Liste des besoins communicationnels</a:t>
            </a:r>
          </a:p>
          <a:p>
            <a:pPr marL="457200" lvl="1" indent="0">
              <a:lnSpc>
                <a:spcPct val="120000"/>
              </a:lnSpc>
              <a:buNone/>
            </a:pPr>
            <a:endParaRPr lang="fr-CA" sz="1600" dirty="0">
              <a:solidFill>
                <a:schemeClr val="tx1">
                  <a:lumMod val="65000"/>
                  <a:lumOff val="35000"/>
                </a:schemeClr>
              </a:solidFill>
              <a:latin typeface="Arial" panose="020B0604020202020204" pitchFamily="34" charset="0"/>
              <a:cs typeface="Arial" panose="020B0604020202020204" pitchFamily="34" charset="0"/>
            </a:endParaRPr>
          </a:p>
          <a:p>
            <a:pPr>
              <a:lnSpc>
                <a:spcPct val="120000"/>
              </a:lnSpc>
            </a:pPr>
            <a:r>
              <a:rPr lang="fr-CA" sz="1600" b="1" dirty="0">
                <a:solidFill>
                  <a:schemeClr val="tx1">
                    <a:lumMod val="65000"/>
                    <a:lumOff val="35000"/>
                  </a:schemeClr>
                </a:solidFill>
                <a:latin typeface="Arial" panose="020B0604020202020204" pitchFamily="34" charset="0"/>
                <a:cs typeface="Arial" panose="020B0604020202020204" pitchFamily="34" charset="0"/>
              </a:rPr>
              <a:t>Comité de suivi de l’Étude sur les coûts : </a:t>
            </a:r>
          </a:p>
          <a:p>
            <a:pPr lvl="1">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4 mars : Premiers résultats et grandes lignes de l’analyse économique</a:t>
            </a:r>
          </a:p>
          <a:p>
            <a:pPr lvl="1">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18 mars : Analyse économique complète (version préliminaire)</a:t>
            </a:r>
          </a:p>
          <a:p>
            <a:pPr lvl="1">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25 mars : Analyse économique complète (version finale)</a:t>
            </a:r>
          </a:p>
          <a:p>
            <a:pPr lvl="1">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5 avril : Rapport final </a:t>
            </a:r>
          </a:p>
          <a:p>
            <a:pPr lvl="1">
              <a:lnSpc>
                <a:spcPct val="120000"/>
              </a:lnSpc>
            </a:pPr>
            <a:endParaRPr lang="fr-CA"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Bulle narrative : rectangle 5">
            <a:extLst>
              <a:ext uri="{FF2B5EF4-FFF2-40B4-BE49-F238E27FC236}">
                <a16:creationId xmlns:a16="http://schemas.microsoft.com/office/drawing/2014/main" id="{FB1A9F0C-2F2F-AA37-FB54-666BD7F7286D}"/>
              </a:ext>
            </a:extLst>
          </p:cNvPr>
          <p:cNvSpPr/>
          <p:nvPr/>
        </p:nvSpPr>
        <p:spPr>
          <a:xfrm>
            <a:off x="6896292" y="5039360"/>
            <a:ext cx="5086772" cy="1628314"/>
          </a:xfrm>
          <a:prstGeom prst="wedgeRectCallout">
            <a:avLst>
              <a:gd name="adj1" fmla="val -58342"/>
              <a:gd name="adj2" fmla="val -315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1F497D"/>
              </a:buClr>
            </a:pPr>
            <a:r>
              <a:rPr lang="fr-CA" sz="1400" b="1" dirty="0">
                <a:latin typeface="Arial" panose="020B0604020202020204" pitchFamily="34" charset="0"/>
                <a:cs typeface="Arial" panose="020B0604020202020204" pitchFamily="34" charset="0"/>
              </a:rPr>
              <a:t>Rôle de l’ADAQ, du CCCD et des détaillants qui participent aux rencontres </a:t>
            </a:r>
            <a:r>
              <a:rPr lang="fr-CA" sz="1400" dirty="0">
                <a:latin typeface="Arial" panose="020B0604020202020204" pitchFamily="34" charset="0"/>
                <a:cs typeface="Arial" panose="020B0604020202020204" pitchFamily="34" charset="0"/>
              </a:rPr>
              <a:t>: </a:t>
            </a:r>
          </a:p>
          <a:p>
            <a:pPr>
              <a:buClr>
                <a:srgbClr val="1F497D"/>
              </a:buClr>
            </a:pPr>
            <a:endParaRPr lang="fr-CA" sz="1400" dirty="0">
              <a:latin typeface="Arial" panose="020B0604020202020204" pitchFamily="34" charset="0"/>
              <a:cs typeface="Arial" panose="020B0604020202020204" pitchFamily="34" charset="0"/>
            </a:endParaRPr>
          </a:p>
          <a:p>
            <a:pPr marL="285750" indent="-285750">
              <a:buClr>
                <a:schemeClr val="bg1"/>
              </a:buClr>
              <a:buFont typeface="Arial" panose="020B0604020202020204" pitchFamily="34" charset="0"/>
              <a:buChar char="•"/>
            </a:pPr>
            <a:r>
              <a:rPr lang="fr-CA" sz="1400" dirty="0">
                <a:latin typeface="Arial" panose="020B0604020202020204" pitchFamily="34" charset="0"/>
                <a:cs typeface="Arial" panose="020B0604020202020204" pitchFamily="34" charset="0"/>
              </a:rPr>
              <a:t>Partager des messages et des besoins communs</a:t>
            </a:r>
          </a:p>
          <a:p>
            <a:pPr marL="285750" indent="-285750">
              <a:buClr>
                <a:schemeClr val="bg1"/>
              </a:buClr>
              <a:buFont typeface="Arial" panose="020B0604020202020204" pitchFamily="34" charset="0"/>
              <a:buChar char="•"/>
            </a:pPr>
            <a:r>
              <a:rPr lang="fr-CA" sz="1400" dirty="0">
                <a:latin typeface="Arial" panose="020B0604020202020204" pitchFamily="34" charset="0"/>
                <a:cs typeface="Arial" panose="020B0604020202020204" pitchFamily="34" charset="0"/>
              </a:rPr>
              <a:t>Maintenir la pression auprès de l’AQRCB pour avoir les réponses aux questions et connaître les plans de contingence</a:t>
            </a: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47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FAB036-A73C-DC93-BB7D-D9928E32DF6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EC302EC-1A23-31F6-B064-D07748ED5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09A02E1-2D12-DB7F-9B89-4357C6C81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FD5590-4C35-3217-6135-E01A6C947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4A1937-4263-F4D0-3626-FF2506DAB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3042D99-5E01-B167-AC72-32C865AA5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C33FEAA-A22B-3F0D-6D84-16F5AEC96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3C58F3A5-244E-A4D3-CAAA-B83B4BBE3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16353AA1-A705-0BF1-F928-982095496179}"/>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fr-CA" sz="4000" dirty="0">
                <a:solidFill>
                  <a:srgbClr val="FFFFFF"/>
                </a:solidFill>
                <a:latin typeface="+mj-lt"/>
              </a:rPr>
              <a:t>Prochaines démarches des détaillants</a:t>
            </a:r>
          </a:p>
        </p:txBody>
      </p:sp>
      <p:sp>
        <p:nvSpPr>
          <p:cNvPr id="5" name="Espace réservé du contenu 1">
            <a:extLst>
              <a:ext uri="{FF2B5EF4-FFF2-40B4-BE49-F238E27FC236}">
                <a16:creationId xmlns:a16="http://schemas.microsoft.com/office/drawing/2014/main" id="{E9B1F252-97A5-0288-4766-2637D4E3A8ED}"/>
              </a:ext>
            </a:extLst>
          </p:cNvPr>
          <p:cNvSpPr>
            <a:spLocks noGrp="1"/>
          </p:cNvSpPr>
          <p:nvPr>
            <p:ph idx="1"/>
          </p:nvPr>
        </p:nvSpPr>
        <p:spPr>
          <a:xfrm>
            <a:off x="4504548" y="802640"/>
            <a:ext cx="7108332" cy="2860018"/>
          </a:xfrm>
        </p:spPr>
        <p:txBody>
          <a:bodyPr>
            <a:normAutofit fontScale="92500" lnSpcReduction="20000"/>
          </a:bodyPr>
          <a:lstStyle/>
          <a:p>
            <a:pPr>
              <a:lnSpc>
                <a:spcPct val="120000"/>
              </a:lnSpc>
            </a:pPr>
            <a:r>
              <a:rPr lang="fr-CA" sz="1600" b="1" dirty="0">
                <a:solidFill>
                  <a:schemeClr val="tx1">
                    <a:lumMod val="65000"/>
                    <a:lumOff val="35000"/>
                  </a:schemeClr>
                </a:solidFill>
                <a:latin typeface="Arial" panose="020B0604020202020204" pitchFamily="34" charset="0"/>
                <a:cs typeface="Arial" panose="020B0604020202020204" pitchFamily="34" charset="0"/>
              </a:rPr>
              <a:t>Journée de travail sur la cartographie de l’AQRCB </a:t>
            </a:r>
            <a:r>
              <a:rPr lang="fr-CA" sz="1600" dirty="0">
                <a:solidFill>
                  <a:schemeClr val="tx1">
                    <a:lumMod val="65000"/>
                    <a:lumOff val="35000"/>
                  </a:schemeClr>
                </a:solidFill>
                <a:latin typeface="Arial" panose="020B0604020202020204" pitchFamily="34" charset="0"/>
                <a:cs typeface="Arial" panose="020B0604020202020204" pitchFamily="34" charset="0"/>
              </a:rPr>
              <a:t>– regroupements, volumes et priorisation des lieux de retour gérés par l’AQRCB</a:t>
            </a:r>
          </a:p>
          <a:p>
            <a:pPr>
              <a:lnSpc>
                <a:spcPct val="120000"/>
              </a:lnSpc>
            </a:pPr>
            <a:r>
              <a:rPr lang="fr-CA" sz="1600" b="1" dirty="0">
                <a:solidFill>
                  <a:schemeClr val="tx1">
                    <a:lumMod val="65000"/>
                    <a:lumOff val="35000"/>
                  </a:schemeClr>
                </a:solidFill>
                <a:latin typeface="Arial" panose="020B0604020202020204" pitchFamily="34" charset="0"/>
                <a:cs typeface="Arial" panose="020B0604020202020204" pitchFamily="34" charset="0"/>
              </a:rPr>
              <a:t>Rencontres bihebdomadaires </a:t>
            </a:r>
            <a:r>
              <a:rPr lang="fr-CA" sz="1600" dirty="0">
                <a:solidFill>
                  <a:schemeClr val="tx1">
                    <a:lumMod val="65000"/>
                    <a:lumOff val="35000"/>
                  </a:schemeClr>
                </a:solidFill>
                <a:latin typeface="Arial" panose="020B0604020202020204" pitchFamily="34" charset="0"/>
                <a:cs typeface="Arial" panose="020B0604020202020204" pitchFamily="34" charset="0"/>
              </a:rPr>
              <a:t>du Groupe de détaillants pour préparer les rencontres du Comité de transition, assurer le suivi des actions et garder la cohésion des messages</a:t>
            </a:r>
          </a:p>
          <a:p>
            <a:pPr>
              <a:lnSpc>
                <a:spcPct val="120000"/>
              </a:lnSpc>
            </a:pPr>
            <a:r>
              <a:rPr lang="fr-CA" sz="1600" dirty="0">
                <a:solidFill>
                  <a:schemeClr val="tx1">
                    <a:lumMod val="65000"/>
                    <a:lumOff val="35000"/>
                  </a:schemeClr>
                </a:solidFill>
                <a:latin typeface="Arial" panose="020B0604020202020204" pitchFamily="34" charset="0"/>
                <a:cs typeface="Arial" panose="020B0604020202020204" pitchFamily="34" charset="0"/>
              </a:rPr>
              <a:t>Appel d’intérêts des </a:t>
            </a:r>
            <a:r>
              <a:rPr lang="fr-CA" sz="1600" b="1" dirty="0">
                <a:solidFill>
                  <a:schemeClr val="tx1">
                    <a:lumMod val="65000"/>
                    <a:lumOff val="35000"/>
                  </a:schemeClr>
                </a:solidFill>
                <a:latin typeface="Arial" panose="020B0604020202020204" pitchFamily="34" charset="0"/>
                <a:cs typeface="Arial" panose="020B0604020202020204" pitchFamily="34" charset="0"/>
              </a:rPr>
              <a:t>OBNL</a:t>
            </a:r>
            <a:r>
              <a:rPr lang="fr-CA" sz="1600" dirty="0">
                <a:solidFill>
                  <a:schemeClr val="tx1">
                    <a:lumMod val="65000"/>
                    <a:lumOff val="35000"/>
                  </a:schemeClr>
                </a:solidFill>
                <a:latin typeface="Arial" panose="020B0604020202020204" pitchFamily="34" charset="0"/>
                <a:cs typeface="Arial" panose="020B0604020202020204" pitchFamily="34" charset="0"/>
              </a:rPr>
              <a:t> et avis d’intérêts auprès des </a:t>
            </a:r>
            <a:r>
              <a:rPr lang="fr-CA" sz="1600" b="1" dirty="0">
                <a:solidFill>
                  <a:schemeClr val="tx1">
                    <a:lumMod val="65000"/>
                    <a:lumOff val="35000"/>
                  </a:schemeClr>
                </a:solidFill>
                <a:latin typeface="Arial" panose="020B0604020202020204" pitchFamily="34" charset="0"/>
                <a:cs typeface="Arial" panose="020B0604020202020204" pitchFamily="34" charset="0"/>
              </a:rPr>
              <a:t>équipementiers</a:t>
            </a:r>
            <a:r>
              <a:rPr lang="fr-CA" sz="1600" dirty="0">
                <a:solidFill>
                  <a:schemeClr val="tx1">
                    <a:lumMod val="65000"/>
                    <a:lumOff val="35000"/>
                  </a:schemeClr>
                </a:solidFill>
                <a:latin typeface="Arial" panose="020B0604020202020204" pitchFamily="34" charset="0"/>
                <a:cs typeface="Arial" panose="020B0604020202020204" pitchFamily="34" charset="0"/>
              </a:rPr>
              <a:t> : </a:t>
            </a:r>
          </a:p>
          <a:p>
            <a:pPr lvl="1">
              <a:lnSpc>
                <a:spcPct val="120000"/>
              </a:lnSpc>
              <a:buClr>
                <a:srgbClr val="1F497D"/>
              </a:buClr>
            </a:pPr>
            <a:r>
              <a:rPr lang="fr-CA" sz="1600" dirty="0">
                <a:solidFill>
                  <a:schemeClr val="tx1">
                    <a:lumMod val="65000"/>
                    <a:lumOff val="35000"/>
                  </a:schemeClr>
                </a:solidFill>
                <a:latin typeface="Arial" panose="020B0604020202020204" pitchFamily="34" charset="0"/>
                <a:cs typeface="Arial" panose="020B0604020202020204" pitchFamily="34" charset="0"/>
              </a:rPr>
              <a:t>Délai pour manifester son intérêt : 	13 mars 2024</a:t>
            </a:r>
          </a:p>
          <a:p>
            <a:pPr lvl="1">
              <a:lnSpc>
                <a:spcPct val="120000"/>
              </a:lnSpc>
              <a:buClr>
                <a:srgbClr val="1F497D"/>
              </a:buClr>
            </a:pPr>
            <a:r>
              <a:rPr lang="fr-CA" sz="1600" dirty="0">
                <a:solidFill>
                  <a:schemeClr val="tx1">
                    <a:lumMod val="65000"/>
                    <a:lumOff val="35000"/>
                  </a:schemeClr>
                </a:solidFill>
                <a:latin typeface="Arial" panose="020B0604020202020204" pitchFamily="34" charset="0"/>
                <a:cs typeface="Arial" panose="020B0604020202020204" pitchFamily="34" charset="0"/>
              </a:rPr>
              <a:t>Analyse des intérêts reçus : 		14 mars au 29 mars 2024</a:t>
            </a:r>
          </a:p>
          <a:p>
            <a:pPr lvl="1">
              <a:lnSpc>
                <a:spcPct val="120000"/>
              </a:lnSpc>
              <a:buClr>
                <a:srgbClr val="1F497D"/>
              </a:buClr>
            </a:pPr>
            <a:r>
              <a:rPr lang="fr-CA" sz="1600" dirty="0">
                <a:solidFill>
                  <a:schemeClr val="tx1">
                    <a:lumMod val="65000"/>
                    <a:lumOff val="35000"/>
                  </a:schemeClr>
                </a:solidFill>
                <a:latin typeface="Arial" panose="020B0604020202020204" pitchFamily="34" charset="0"/>
                <a:cs typeface="Arial" panose="020B0604020202020204" pitchFamily="34" charset="0"/>
              </a:rPr>
              <a:t>Évaluation des prochaines étapes en parallèle des informations reçues de l’AQRCB : 			1er au 15 avril 2024</a:t>
            </a:r>
          </a:p>
          <a:p>
            <a:pPr lvl="1">
              <a:lnSpc>
                <a:spcPct val="120000"/>
              </a:lnSpc>
              <a:buClr>
                <a:srgbClr val="1F497D"/>
              </a:buClr>
            </a:pPr>
            <a:endParaRPr lang="fr-CA" sz="16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26" name="ZoneTexte 5">
            <a:extLst>
              <a:ext uri="{FF2B5EF4-FFF2-40B4-BE49-F238E27FC236}">
                <a16:creationId xmlns:a16="http://schemas.microsoft.com/office/drawing/2014/main" id="{22401C9A-2C05-7ED0-57E7-CDA59C087B6D}"/>
              </a:ext>
            </a:extLst>
          </p:cNvPr>
          <p:cNvGraphicFramePr/>
          <p:nvPr>
            <p:extLst>
              <p:ext uri="{D42A27DB-BD31-4B8C-83A1-F6EECF244321}">
                <p14:modId xmlns:p14="http://schemas.microsoft.com/office/powerpoint/2010/main" val="1689512833"/>
              </p:ext>
            </p:extLst>
          </p:nvPr>
        </p:nvGraphicFramePr>
        <p:xfrm>
          <a:off x="4537527" y="3738880"/>
          <a:ext cx="7233282" cy="3042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854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re 5">
            <a:extLst>
              <a:ext uri="{FF2B5EF4-FFF2-40B4-BE49-F238E27FC236}">
                <a16:creationId xmlns:a16="http://schemas.microsoft.com/office/drawing/2014/main" id="{D988B53A-90BC-4185-D27F-DF3245B829E7}"/>
              </a:ext>
            </a:extLst>
          </p:cNvPr>
          <p:cNvSpPr>
            <a:spLocks noGrp="1"/>
          </p:cNvSpPr>
          <p:nvPr>
            <p:ph type="ctrTitle"/>
          </p:nvPr>
        </p:nvSpPr>
        <p:spPr>
          <a:xfrm>
            <a:off x="1314824" y="735106"/>
            <a:ext cx="10053763" cy="2928470"/>
          </a:xfrm>
        </p:spPr>
        <p:txBody>
          <a:bodyPr anchor="b">
            <a:normAutofit/>
          </a:bodyPr>
          <a:lstStyle/>
          <a:p>
            <a:pPr algn="l"/>
            <a:r>
              <a:rPr lang="fr-CA" sz="4800" dirty="0">
                <a:solidFill>
                  <a:srgbClr val="FFFFFF"/>
                </a:solidFill>
                <a:latin typeface="Optima" panose="02000903070000020004" pitchFamily="2" charset="0"/>
              </a:rPr>
              <a:t>Période de questions</a:t>
            </a:r>
          </a:p>
        </p:txBody>
      </p:sp>
      <p:pic>
        <p:nvPicPr>
          <p:cNvPr id="8" name="Image 7">
            <a:extLst>
              <a:ext uri="{FF2B5EF4-FFF2-40B4-BE49-F238E27FC236}">
                <a16:creationId xmlns:a16="http://schemas.microsoft.com/office/drawing/2014/main" id="{4419510D-75B7-B2FD-9F28-F6F47966D2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 y="5805055"/>
            <a:ext cx="829368" cy="916420"/>
          </a:xfrm>
          <a:prstGeom prst="rect">
            <a:avLst/>
          </a:prstGeom>
          <a:noFill/>
        </p:spPr>
      </p:pic>
      <p:pic>
        <p:nvPicPr>
          <p:cNvPr id="2" name="Image 1" descr="Une image contenant texte, Police, Graphique, logo&#10;&#10;Description générée automatiquement">
            <a:extLst>
              <a:ext uri="{FF2B5EF4-FFF2-40B4-BE49-F238E27FC236}">
                <a16:creationId xmlns:a16="http://schemas.microsoft.com/office/drawing/2014/main" id="{C55752BD-7137-D852-D738-F6D870598CC5}"/>
              </a:ext>
            </a:extLst>
          </p:cNvPr>
          <p:cNvPicPr>
            <a:picLocks noChangeAspect="1"/>
          </p:cNvPicPr>
          <p:nvPr/>
        </p:nvPicPr>
        <p:blipFill>
          <a:blip r:embed="rId3"/>
          <a:stretch>
            <a:fillRect/>
          </a:stretch>
        </p:blipFill>
        <p:spPr>
          <a:xfrm>
            <a:off x="6952227" y="5698567"/>
            <a:ext cx="1748915" cy="780829"/>
          </a:xfrm>
          <a:prstGeom prst="rect">
            <a:avLst/>
          </a:prstGeom>
        </p:spPr>
      </p:pic>
    </p:spTree>
    <p:extLst>
      <p:ext uri="{BB962C8B-B14F-4D97-AF65-F5344CB8AC3E}">
        <p14:creationId xmlns:p14="http://schemas.microsoft.com/office/powerpoint/2010/main" val="4034772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re 5">
            <a:extLst>
              <a:ext uri="{FF2B5EF4-FFF2-40B4-BE49-F238E27FC236}">
                <a16:creationId xmlns:a16="http://schemas.microsoft.com/office/drawing/2014/main" id="{D988B53A-90BC-4185-D27F-DF3245B829E7}"/>
              </a:ext>
            </a:extLst>
          </p:cNvPr>
          <p:cNvSpPr>
            <a:spLocks noGrp="1"/>
          </p:cNvSpPr>
          <p:nvPr>
            <p:ph type="ctrTitle"/>
          </p:nvPr>
        </p:nvSpPr>
        <p:spPr>
          <a:xfrm>
            <a:off x="1563890" y="735106"/>
            <a:ext cx="9804697" cy="2928470"/>
          </a:xfrm>
        </p:spPr>
        <p:txBody>
          <a:bodyPr anchor="b">
            <a:normAutofit/>
          </a:bodyPr>
          <a:lstStyle/>
          <a:p>
            <a:pPr algn="l"/>
            <a:r>
              <a:rPr lang="fr-CA" sz="4800" dirty="0">
                <a:solidFill>
                  <a:srgbClr val="FFFFFF"/>
                </a:solidFill>
                <a:latin typeface="Optima" panose="02000903070000020004" pitchFamily="2" charset="0"/>
              </a:rPr>
              <a:t>Merci de votre participation!</a:t>
            </a:r>
            <a:br>
              <a:rPr lang="fr-CA" sz="4800" dirty="0">
                <a:solidFill>
                  <a:srgbClr val="FFFFFF"/>
                </a:solidFill>
                <a:latin typeface="Optima" panose="02000903070000020004" pitchFamily="2" charset="0"/>
              </a:rPr>
            </a:br>
            <a:br>
              <a:rPr lang="fr-CA" sz="4800" dirty="0">
                <a:solidFill>
                  <a:srgbClr val="FFFFFF"/>
                </a:solidFill>
                <a:latin typeface="Optima" panose="02000903070000020004" pitchFamily="2" charset="0"/>
              </a:rPr>
            </a:br>
            <a:r>
              <a:rPr lang="fr-CA" sz="3200" dirty="0">
                <a:solidFill>
                  <a:srgbClr val="FFFFFF"/>
                </a:solidFill>
                <a:latin typeface="Optima" panose="02000903070000020004" pitchFamily="2" charset="0"/>
              </a:rPr>
              <a:t>Préparez-vous! Renseignez-vous! </a:t>
            </a:r>
            <a:endParaRPr lang="fr-CA" sz="4800" dirty="0">
              <a:solidFill>
                <a:srgbClr val="FFFFFF"/>
              </a:solidFill>
              <a:latin typeface="Optima" panose="02000903070000020004" pitchFamily="2" charset="0"/>
            </a:endParaRPr>
          </a:p>
        </p:txBody>
      </p:sp>
      <p:pic>
        <p:nvPicPr>
          <p:cNvPr id="8" name="Image 7">
            <a:extLst>
              <a:ext uri="{FF2B5EF4-FFF2-40B4-BE49-F238E27FC236}">
                <a16:creationId xmlns:a16="http://schemas.microsoft.com/office/drawing/2014/main" id="{4419510D-75B7-B2FD-9F28-F6F47966D2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 y="5805055"/>
            <a:ext cx="829368" cy="916420"/>
          </a:xfrm>
          <a:prstGeom prst="rect">
            <a:avLst/>
          </a:prstGeom>
          <a:noFill/>
        </p:spPr>
      </p:pic>
      <p:pic>
        <p:nvPicPr>
          <p:cNvPr id="3" name="Image 2" descr="Une image contenant texte, Police, Graphique, logo&#10;&#10;Description générée automatiquement">
            <a:extLst>
              <a:ext uri="{FF2B5EF4-FFF2-40B4-BE49-F238E27FC236}">
                <a16:creationId xmlns:a16="http://schemas.microsoft.com/office/drawing/2014/main" id="{6F6668AD-5B17-0836-5B03-F029D1C6BAC7}"/>
              </a:ext>
            </a:extLst>
          </p:cNvPr>
          <p:cNvPicPr>
            <a:picLocks noChangeAspect="1"/>
          </p:cNvPicPr>
          <p:nvPr/>
        </p:nvPicPr>
        <p:blipFill>
          <a:blip r:embed="rId3"/>
          <a:stretch>
            <a:fillRect/>
          </a:stretch>
        </p:blipFill>
        <p:spPr>
          <a:xfrm>
            <a:off x="4271237" y="5410930"/>
            <a:ext cx="1950154" cy="870675"/>
          </a:xfrm>
          <a:prstGeom prst="rect">
            <a:avLst/>
          </a:prstGeom>
        </p:spPr>
      </p:pic>
      <p:sp>
        <p:nvSpPr>
          <p:cNvPr id="4" name="Sous-titre 2">
            <a:extLst>
              <a:ext uri="{FF2B5EF4-FFF2-40B4-BE49-F238E27FC236}">
                <a16:creationId xmlns:a16="http://schemas.microsoft.com/office/drawing/2014/main" id="{58834B95-A801-4780-75E4-97BEBBD8DDAB}"/>
              </a:ext>
            </a:extLst>
          </p:cNvPr>
          <p:cNvSpPr txBox="1">
            <a:spLocks/>
          </p:cNvSpPr>
          <p:nvPr/>
        </p:nvSpPr>
        <p:spPr>
          <a:xfrm>
            <a:off x="4162773" y="4514734"/>
            <a:ext cx="2533029" cy="819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1600" dirty="0">
                <a:solidFill>
                  <a:srgbClr val="002060"/>
                </a:solidFill>
                <a:latin typeface="Optima" panose="02000903070000020004" pitchFamily="2" charset="0"/>
              </a:rPr>
              <a:t>Une présentation de :</a:t>
            </a:r>
          </a:p>
        </p:txBody>
      </p:sp>
      <p:pic>
        <p:nvPicPr>
          <p:cNvPr id="5" name="Image 4" descr="Une image contenant Police, texte, logo, Graphique&#10;&#10;Description générée automatiquement">
            <a:extLst>
              <a:ext uri="{FF2B5EF4-FFF2-40B4-BE49-F238E27FC236}">
                <a16:creationId xmlns:a16="http://schemas.microsoft.com/office/drawing/2014/main" id="{F50C5FDB-9E80-58C9-D98B-F91ECC6B87F5}"/>
              </a:ext>
            </a:extLst>
          </p:cNvPr>
          <p:cNvPicPr>
            <a:picLocks noChangeAspect="1"/>
          </p:cNvPicPr>
          <p:nvPr/>
        </p:nvPicPr>
        <p:blipFill>
          <a:blip r:embed="rId4"/>
          <a:stretch>
            <a:fillRect/>
          </a:stretch>
        </p:blipFill>
        <p:spPr>
          <a:xfrm>
            <a:off x="8207083" y="5570621"/>
            <a:ext cx="3691716" cy="687858"/>
          </a:xfrm>
          <a:prstGeom prst="rect">
            <a:avLst/>
          </a:prstGeom>
        </p:spPr>
      </p:pic>
      <p:sp>
        <p:nvSpPr>
          <p:cNvPr id="7" name="Sous-titre 2">
            <a:extLst>
              <a:ext uri="{FF2B5EF4-FFF2-40B4-BE49-F238E27FC236}">
                <a16:creationId xmlns:a16="http://schemas.microsoft.com/office/drawing/2014/main" id="{B0360337-6E92-B983-4215-E1C66F9559C1}"/>
              </a:ext>
            </a:extLst>
          </p:cNvPr>
          <p:cNvSpPr txBox="1">
            <a:spLocks/>
          </p:cNvSpPr>
          <p:nvPr/>
        </p:nvSpPr>
        <p:spPr>
          <a:xfrm>
            <a:off x="8207083" y="4510859"/>
            <a:ext cx="2533029" cy="81968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A" sz="1600" dirty="0">
                <a:solidFill>
                  <a:srgbClr val="002060"/>
                </a:solidFill>
                <a:latin typeface="Optima" panose="02000903070000020004" pitchFamily="2" charset="0"/>
              </a:rPr>
              <a:t>En collaboration avec :</a:t>
            </a:r>
          </a:p>
        </p:txBody>
      </p:sp>
    </p:spTree>
    <p:extLst>
      <p:ext uri="{BB962C8B-B14F-4D97-AF65-F5344CB8AC3E}">
        <p14:creationId xmlns:p14="http://schemas.microsoft.com/office/powerpoint/2010/main" val="44907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284C866-DDDC-D8BF-072A-A032B7FD8B79}"/>
              </a:ext>
            </a:extLst>
          </p:cNvPr>
          <p:cNvSpPr>
            <a:spLocks noGrp="1"/>
          </p:cNvSpPr>
          <p:nvPr>
            <p:ph type="title"/>
          </p:nvPr>
        </p:nvSpPr>
        <p:spPr/>
        <p:txBody>
          <a:bodyPr>
            <a:normAutofit/>
          </a:bodyPr>
          <a:lstStyle/>
          <a:p>
            <a:r>
              <a:rPr lang="fr-CA" sz="2400" dirty="0"/>
              <a:t>Rappel des changements avec l’élargissement de la consigne au 1</a:t>
            </a:r>
            <a:r>
              <a:rPr lang="fr-CA" sz="2400" baseline="30000" dirty="0"/>
              <a:t>er</a:t>
            </a:r>
            <a:r>
              <a:rPr lang="fr-CA" sz="2400" dirty="0"/>
              <a:t> novembre 2023</a:t>
            </a:r>
          </a:p>
        </p:txBody>
      </p:sp>
      <p:pic>
        <p:nvPicPr>
          <p:cNvPr id="2" name="Image 1">
            <a:extLst>
              <a:ext uri="{FF2B5EF4-FFF2-40B4-BE49-F238E27FC236}">
                <a16:creationId xmlns:a16="http://schemas.microsoft.com/office/drawing/2014/main" id="{AB918CCE-3D0B-1873-9B75-D6A2A2B03B3F}"/>
              </a:ext>
            </a:extLst>
          </p:cNvPr>
          <p:cNvPicPr>
            <a:picLocks noChangeAspect="1"/>
          </p:cNvPicPr>
          <p:nvPr>
            <p:custDataLst>
              <p:tags r:id="rId1"/>
            </p:custDataLst>
          </p:nvPr>
        </p:nvPicPr>
        <p:blipFill rotWithShape="1">
          <a:blip r:embed="rId7"/>
          <a:srcRect l="22961" t="20906"/>
          <a:stretch/>
        </p:blipFill>
        <p:spPr>
          <a:xfrm>
            <a:off x="981184" y="2669000"/>
            <a:ext cx="3784600" cy="1977811"/>
          </a:xfrm>
          <a:prstGeom prst="rect">
            <a:avLst/>
          </a:prstGeom>
        </p:spPr>
      </p:pic>
      <p:sp>
        <p:nvSpPr>
          <p:cNvPr id="11" name="Flèche : droite 10">
            <a:extLst>
              <a:ext uri="{FF2B5EF4-FFF2-40B4-BE49-F238E27FC236}">
                <a16:creationId xmlns:a16="http://schemas.microsoft.com/office/drawing/2014/main" id="{550B8E4A-CBDA-FC5E-A283-6E84C2F049A2}"/>
              </a:ext>
            </a:extLst>
          </p:cNvPr>
          <p:cNvSpPr/>
          <p:nvPr>
            <p:custDataLst>
              <p:tags r:id="rId2"/>
            </p:custDataLst>
          </p:nvPr>
        </p:nvSpPr>
        <p:spPr>
          <a:xfrm>
            <a:off x="5342963" y="3192086"/>
            <a:ext cx="1030778" cy="831273"/>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space réservé du contenu 1">
            <a:extLst>
              <a:ext uri="{FF2B5EF4-FFF2-40B4-BE49-F238E27FC236}">
                <a16:creationId xmlns:a16="http://schemas.microsoft.com/office/drawing/2014/main" id="{C3473F80-ED24-ECCD-6461-322974DDEA1F}"/>
              </a:ext>
            </a:extLst>
          </p:cNvPr>
          <p:cNvSpPr txBox="1">
            <a:spLocks/>
          </p:cNvSpPr>
          <p:nvPr>
            <p:custDataLst>
              <p:tags r:id="rId3"/>
            </p:custDataLst>
          </p:nvPr>
        </p:nvSpPr>
        <p:spPr>
          <a:xfrm>
            <a:off x="7150467" y="5788762"/>
            <a:ext cx="4640674" cy="8027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1800" b="1" dirty="0">
                <a:latin typeface="Arial" panose="020B0604020202020204" pitchFamily="34" charset="0"/>
                <a:cs typeface="Arial" panose="020B0604020202020204" pitchFamily="34" charset="0"/>
              </a:rPr>
              <a:t>2,4 milliards de contenants consignés  </a:t>
            </a:r>
          </a:p>
        </p:txBody>
      </p:sp>
      <p:sp>
        <p:nvSpPr>
          <p:cNvPr id="14" name="Espace réservé du contenu 1">
            <a:extLst>
              <a:ext uri="{FF2B5EF4-FFF2-40B4-BE49-F238E27FC236}">
                <a16:creationId xmlns:a16="http://schemas.microsoft.com/office/drawing/2014/main" id="{804B2199-30BC-B3FC-90E2-000AE5A29657}"/>
              </a:ext>
            </a:extLst>
          </p:cNvPr>
          <p:cNvSpPr txBox="1">
            <a:spLocks/>
          </p:cNvSpPr>
          <p:nvPr>
            <p:custDataLst>
              <p:tags r:id="rId4"/>
            </p:custDataLst>
          </p:nvPr>
        </p:nvSpPr>
        <p:spPr>
          <a:xfrm>
            <a:off x="573270" y="5767873"/>
            <a:ext cx="4352363" cy="8027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CA" sz="1800" b="1" dirty="0">
                <a:latin typeface="Arial" panose="020B0604020202020204" pitchFamily="34" charset="0"/>
                <a:cs typeface="Arial" panose="020B0604020202020204" pitchFamily="34" charset="0"/>
              </a:rPr>
              <a:t>1,4 milliards de contenants consignés</a:t>
            </a:r>
          </a:p>
        </p:txBody>
      </p:sp>
      <p:pic>
        <p:nvPicPr>
          <p:cNvPr id="20" name="Image 19">
            <a:extLst>
              <a:ext uri="{FF2B5EF4-FFF2-40B4-BE49-F238E27FC236}">
                <a16:creationId xmlns:a16="http://schemas.microsoft.com/office/drawing/2014/main" id="{4FCAFE5D-CB44-FE43-0471-66DE10DCC387}"/>
              </a:ext>
            </a:extLst>
          </p:cNvPr>
          <p:cNvPicPr>
            <a:picLocks noChangeAspect="1"/>
          </p:cNvPicPr>
          <p:nvPr>
            <p:custDataLst>
              <p:tags r:id="rId5"/>
            </p:custDataLst>
          </p:nvPr>
        </p:nvPicPr>
        <p:blipFill>
          <a:blip r:embed="rId7"/>
          <a:stretch>
            <a:fillRect/>
          </a:stretch>
        </p:blipFill>
        <p:spPr>
          <a:xfrm>
            <a:off x="6718906" y="1995978"/>
            <a:ext cx="5207738" cy="2650833"/>
          </a:xfrm>
          <a:prstGeom prst="rect">
            <a:avLst/>
          </a:prstGeom>
        </p:spPr>
      </p:pic>
      <p:sp>
        <p:nvSpPr>
          <p:cNvPr id="22" name="ZoneTexte 21">
            <a:extLst>
              <a:ext uri="{FF2B5EF4-FFF2-40B4-BE49-F238E27FC236}">
                <a16:creationId xmlns:a16="http://schemas.microsoft.com/office/drawing/2014/main" id="{C68624E3-219F-BB02-B105-49A21AE57E81}"/>
              </a:ext>
            </a:extLst>
          </p:cNvPr>
          <p:cNvSpPr txBox="1"/>
          <p:nvPr/>
        </p:nvSpPr>
        <p:spPr>
          <a:xfrm>
            <a:off x="1204704" y="2256160"/>
            <a:ext cx="3561080" cy="323165"/>
          </a:xfrm>
          <a:prstGeom prst="rect">
            <a:avLst/>
          </a:prstGeom>
          <a:noFill/>
        </p:spPr>
        <p:txBody>
          <a:bodyPr wrap="square" rtlCol="0">
            <a:spAutoFit/>
          </a:bodyPr>
          <a:lstStyle/>
          <a:p>
            <a:r>
              <a:rPr lang="fr-CA" sz="1500" b="1" dirty="0">
                <a:solidFill>
                  <a:schemeClr val="accent6"/>
                </a:solidFill>
              </a:rPr>
              <a:t>Consigne publique et consigne privée</a:t>
            </a:r>
          </a:p>
        </p:txBody>
      </p:sp>
    </p:spTree>
    <p:extLst>
      <p:ext uri="{BB962C8B-B14F-4D97-AF65-F5344CB8AC3E}">
        <p14:creationId xmlns:p14="http://schemas.microsoft.com/office/powerpoint/2010/main" val="251017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284C866-DDDC-D8BF-072A-A032B7FD8B79}"/>
              </a:ext>
            </a:extLst>
          </p:cNvPr>
          <p:cNvSpPr>
            <a:spLocks noGrp="1"/>
          </p:cNvSpPr>
          <p:nvPr>
            <p:ph type="title"/>
          </p:nvPr>
        </p:nvSpPr>
        <p:spPr/>
        <p:txBody>
          <a:bodyPr>
            <a:normAutofit/>
          </a:bodyPr>
          <a:lstStyle/>
          <a:p>
            <a:r>
              <a:rPr lang="fr-CA" dirty="0"/>
              <a:t>Rappel des obligations ou des responsabilités selon le type de détaillants au 1</a:t>
            </a:r>
            <a:r>
              <a:rPr lang="fr-CA" baseline="30000" dirty="0"/>
              <a:t>er</a:t>
            </a:r>
            <a:r>
              <a:rPr lang="fr-CA" dirty="0"/>
              <a:t> novembre 2023 </a:t>
            </a:r>
            <a:endParaRPr lang="fr-CA" sz="2400" dirty="0"/>
          </a:p>
        </p:txBody>
      </p:sp>
      <p:sp>
        <p:nvSpPr>
          <p:cNvPr id="11" name="Rectangle : coins arrondis 10">
            <a:extLst>
              <a:ext uri="{FF2B5EF4-FFF2-40B4-BE49-F238E27FC236}">
                <a16:creationId xmlns:a16="http://schemas.microsoft.com/office/drawing/2014/main" id="{FEBACEA8-9E67-2FC4-6177-5888FB113114}"/>
              </a:ext>
            </a:extLst>
          </p:cNvPr>
          <p:cNvSpPr/>
          <p:nvPr/>
        </p:nvSpPr>
        <p:spPr>
          <a:xfrm>
            <a:off x="972312" y="2413186"/>
            <a:ext cx="2437384" cy="274846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CA" sz="1600" b="1" dirty="0">
                <a:solidFill>
                  <a:schemeClr val="tx1"/>
                </a:solidFill>
                <a:latin typeface="Arial" panose="020B0604020202020204" pitchFamily="34" charset="0"/>
                <a:cs typeface="Arial" panose="020B0604020202020204" pitchFamily="34" charset="0"/>
              </a:rPr>
              <a:t>Vous ne vendez pas </a:t>
            </a:r>
            <a:r>
              <a:rPr lang="fr-CA" sz="1600" dirty="0">
                <a:solidFill>
                  <a:schemeClr val="tx1"/>
                </a:solidFill>
                <a:latin typeface="Arial" panose="020B0604020202020204" pitchFamily="34" charset="0"/>
                <a:cs typeface="Arial" panose="020B0604020202020204" pitchFamily="34" charset="0"/>
              </a:rPr>
              <a:t>de boissons visées par la consigne au 1</a:t>
            </a:r>
            <a:r>
              <a:rPr lang="fr-CA" sz="1600" baseline="30000" dirty="0">
                <a:solidFill>
                  <a:schemeClr val="tx1"/>
                </a:solidFill>
                <a:latin typeface="Arial" panose="020B0604020202020204" pitchFamily="34" charset="0"/>
                <a:cs typeface="Arial" panose="020B0604020202020204" pitchFamily="34" charset="0"/>
              </a:rPr>
              <a:t>er</a:t>
            </a:r>
            <a:r>
              <a:rPr lang="fr-CA" sz="1600" dirty="0">
                <a:solidFill>
                  <a:schemeClr val="tx1"/>
                </a:solidFill>
                <a:latin typeface="Arial" panose="020B0604020202020204" pitchFamily="34" charset="0"/>
                <a:cs typeface="Arial" panose="020B0604020202020204" pitchFamily="34" charset="0"/>
              </a:rPr>
              <a:t> novembre 2023</a:t>
            </a:r>
          </a:p>
          <a:p>
            <a:pPr algn="ctr"/>
            <a:endParaRPr lang="fr-CA" sz="1600" dirty="0">
              <a:solidFill>
                <a:schemeClr val="tx1"/>
              </a:solidFill>
            </a:endParaRPr>
          </a:p>
        </p:txBody>
      </p:sp>
      <p:grpSp>
        <p:nvGrpSpPr>
          <p:cNvPr id="16" name="Groupe 15">
            <a:extLst>
              <a:ext uri="{FF2B5EF4-FFF2-40B4-BE49-F238E27FC236}">
                <a16:creationId xmlns:a16="http://schemas.microsoft.com/office/drawing/2014/main" id="{63E95326-2D14-34C4-B5AF-8C9F4143F062}"/>
              </a:ext>
            </a:extLst>
          </p:cNvPr>
          <p:cNvGrpSpPr/>
          <p:nvPr/>
        </p:nvGrpSpPr>
        <p:grpSpPr>
          <a:xfrm>
            <a:off x="3892043" y="2413187"/>
            <a:ext cx="7809992" cy="2748467"/>
            <a:chOff x="4024123" y="2413187"/>
            <a:chExt cx="7809992" cy="2748467"/>
          </a:xfrm>
        </p:grpSpPr>
        <p:sp>
          <p:nvSpPr>
            <p:cNvPr id="12" name="Rectangle : coins arrondis 11">
              <a:extLst>
                <a:ext uri="{FF2B5EF4-FFF2-40B4-BE49-F238E27FC236}">
                  <a16:creationId xmlns:a16="http://schemas.microsoft.com/office/drawing/2014/main" id="{4CE8D385-5F58-D04E-D32B-DEDE953757F9}"/>
                </a:ext>
              </a:extLst>
            </p:cNvPr>
            <p:cNvSpPr/>
            <p:nvPr/>
          </p:nvSpPr>
          <p:spPr>
            <a:xfrm>
              <a:off x="4068573" y="2413187"/>
              <a:ext cx="7765541" cy="50799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CA" sz="1600" b="1" dirty="0">
                  <a:latin typeface="Arial" panose="020B0604020202020204" pitchFamily="34" charset="0"/>
                  <a:cs typeface="Arial" panose="020B0604020202020204" pitchFamily="34" charset="0"/>
                </a:rPr>
                <a:t>Vous vendez </a:t>
              </a:r>
              <a:r>
                <a:rPr lang="fr-CA" sz="1600" dirty="0">
                  <a:latin typeface="Arial" panose="020B0604020202020204" pitchFamily="34" charset="0"/>
                  <a:cs typeface="Arial" panose="020B0604020202020204" pitchFamily="34" charset="0"/>
                </a:rPr>
                <a:t>des boissons visées par la consigne au 1</a:t>
              </a:r>
              <a:r>
                <a:rPr lang="fr-CA" sz="1600" baseline="30000" dirty="0">
                  <a:latin typeface="Arial" panose="020B0604020202020204" pitchFamily="34" charset="0"/>
                  <a:cs typeface="Arial" panose="020B0604020202020204" pitchFamily="34" charset="0"/>
                </a:rPr>
                <a:t>er</a:t>
              </a:r>
              <a:r>
                <a:rPr lang="fr-CA" sz="1600" dirty="0">
                  <a:latin typeface="Arial" panose="020B0604020202020204" pitchFamily="34" charset="0"/>
                  <a:cs typeface="Arial" panose="020B0604020202020204" pitchFamily="34" charset="0"/>
                </a:rPr>
                <a:t> novembre 2023</a:t>
              </a:r>
            </a:p>
          </p:txBody>
        </p:sp>
        <p:sp>
          <p:nvSpPr>
            <p:cNvPr id="13" name="Rectangle : coins arrondis 12">
              <a:extLst>
                <a:ext uri="{FF2B5EF4-FFF2-40B4-BE49-F238E27FC236}">
                  <a16:creationId xmlns:a16="http://schemas.microsoft.com/office/drawing/2014/main" id="{247BFEA0-E121-6460-FD65-0076B57E209C}"/>
                </a:ext>
              </a:extLst>
            </p:cNvPr>
            <p:cNvSpPr/>
            <p:nvPr/>
          </p:nvSpPr>
          <p:spPr>
            <a:xfrm>
              <a:off x="4024123" y="3048372"/>
              <a:ext cx="2437384" cy="2102748"/>
            </a:xfrm>
            <a:prstGeom prst="round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indent="0">
                <a:buNone/>
              </a:pPr>
              <a:r>
                <a:rPr lang="fr-CA" sz="1600" b="1" dirty="0">
                  <a:latin typeface="Arial" panose="020B0604020202020204" pitchFamily="34" charset="0"/>
                  <a:cs typeface="Arial" panose="020B0604020202020204" pitchFamily="34" charset="0"/>
                </a:rPr>
                <a:t>Votre commerce est </a:t>
              </a:r>
            </a:p>
            <a:p>
              <a:pPr marL="0" indent="0">
                <a:buNone/>
              </a:pPr>
              <a:r>
                <a:rPr lang="fr-CA" altLang="fr-FR" sz="1600" b="1" dirty="0">
                  <a:latin typeface="Arial" panose="020B0604020202020204" pitchFamily="34" charset="0"/>
                  <a:cs typeface="Arial" panose="020B0604020202020204" pitchFamily="34" charset="0"/>
                </a:rPr>
                <a:t>≤ 375 m</a:t>
              </a:r>
              <a:r>
                <a:rPr lang="fr-CA" altLang="fr-FR" sz="1600" b="1" baseline="30000" dirty="0">
                  <a:latin typeface="Arial" panose="020B0604020202020204" pitchFamily="34" charset="0"/>
                  <a:cs typeface="Arial" panose="020B0604020202020204" pitchFamily="34" charset="0"/>
                </a:rPr>
                <a:t>2</a:t>
              </a:r>
              <a:r>
                <a:rPr lang="fr-CA" altLang="fr-FR" sz="1600" b="1" dirty="0">
                  <a:latin typeface="Arial" panose="020B0604020202020204" pitchFamily="34" charset="0"/>
                  <a:cs typeface="Arial" panose="020B0604020202020204" pitchFamily="34" charset="0"/>
                </a:rPr>
                <a:t> (4 036 pi</a:t>
              </a:r>
              <a:r>
                <a:rPr lang="fr-CA" altLang="fr-FR" sz="1600" b="1" baseline="30000" dirty="0">
                  <a:latin typeface="Arial" panose="020B0604020202020204" pitchFamily="34" charset="0"/>
                  <a:cs typeface="Arial" panose="020B0604020202020204" pitchFamily="34" charset="0"/>
                </a:rPr>
                <a:t>2</a:t>
              </a:r>
              <a:r>
                <a:rPr lang="fr-CA" altLang="fr-FR" sz="1600" b="1" dirty="0">
                  <a:latin typeface="Arial" panose="020B0604020202020204" pitchFamily="34" charset="0"/>
                  <a:cs typeface="Arial" panose="020B0604020202020204" pitchFamily="34" charset="0"/>
                </a:rPr>
                <a:t>).</a:t>
              </a:r>
            </a:p>
            <a:p>
              <a:pPr marL="0" indent="0">
                <a:buNone/>
              </a:pPr>
              <a:endParaRPr lang="fr-CA" altLang="fr-FR" sz="1600" dirty="0">
                <a:latin typeface="Arial" panose="020B0604020202020204" pitchFamily="34" charset="0"/>
                <a:cs typeface="Arial" panose="020B0604020202020204" pitchFamily="34" charset="0"/>
              </a:endParaRPr>
            </a:p>
            <a:p>
              <a:pPr marL="0" indent="0">
                <a:buNone/>
              </a:pPr>
              <a:r>
                <a:rPr lang="fr-CA" altLang="fr-FR" sz="1600" dirty="0">
                  <a:latin typeface="Arial" panose="020B0604020202020204" pitchFamily="34" charset="0"/>
                  <a:cs typeface="Arial" panose="020B0604020202020204" pitchFamily="34" charset="0"/>
                </a:rPr>
                <a:t>(Dépanneurs, très petites épiceries, etc.)</a:t>
              </a:r>
            </a:p>
            <a:p>
              <a:pPr marL="0" indent="0">
                <a:buNone/>
              </a:pPr>
              <a:endParaRPr lang="fr-CA" altLang="fr-FR" sz="1600" dirty="0">
                <a:latin typeface="Arial" panose="020B0604020202020204" pitchFamily="34" charset="0"/>
                <a:cs typeface="Arial" panose="020B0604020202020204" pitchFamily="34" charset="0"/>
              </a:endParaRPr>
            </a:p>
            <a:p>
              <a:pPr marL="0" indent="0">
                <a:buNone/>
              </a:pPr>
              <a:r>
                <a:rPr lang="fr-CA" altLang="fr-FR" sz="1600" dirty="0">
                  <a:latin typeface="Arial" panose="020B0604020202020204" pitchFamily="34" charset="0"/>
                  <a:cs typeface="Arial" panose="020B0604020202020204" pitchFamily="34" charset="0"/>
                </a:rPr>
                <a:t> </a:t>
              </a:r>
              <a:endParaRPr lang="fr-CA" sz="1600" dirty="0">
                <a:latin typeface="Arial" panose="020B0604020202020204" pitchFamily="34" charset="0"/>
                <a:cs typeface="Arial" panose="020B0604020202020204" pitchFamily="34" charset="0"/>
              </a:endParaRPr>
            </a:p>
          </p:txBody>
        </p:sp>
        <p:sp>
          <p:nvSpPr>
            <p:cNvPr id="14" name="Rectangle : coins arrondis 13">
              <a:extLst>
                <a:ext uri="{FF2B5EF4-FFF2-40B4-BE49-F238E27FC236}">
                  <a16:creationId xmlns:a16="http://schemas.microsoft.com/office/drawing/2014/main" id="{05AD7DCF-4FB7-6BD3-30B9-9730C7621BC5}"/>
                </a:ext>
              </a:extLst>
            </p:cNvPr>
            <p:cNvSpPr/>
            <p:nvPr/>
          </p:nvSpPr>
          <p:spPr>
            <a:xfrm>
              <a:off x="6710427" y="3058906"/>
              <a:ext cx="2437384" cy="2102748"/>
            </a:xfrm>
            <a:prstGeom prst="round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indent="0">
                <a:buNone/>
              </a:pPr>
              <a:r>
                <a:rPr lang="fr-CA" sz="1600" b="1" dirty="0">
                  <a:latin typeface="Arial" panose="020B0604020202020204" pitchFamily="34" charset="0"/>
                  <a:cs typeface="Arial" panose="020B0604020202020204" pitchFamily="34" charset="0"/>
                </a:rPr>
                <a:t>Votre commerce est &gt; </a:t>
              </a:r>
              <a:r>
                <a:rPr lang="fr-CA" altLang="fr-FR" sz="1600" b="1" dirty="0">
                  <a:latin typeface="Arial" panose="020B0604020202020204" pitchFamily="34" charset="0"/>
                  <a:cs typeface="Arial" panose="020B0604020202020204" pitchFamily="34" charset="0"/>
                </a:rPr>
                <a:t>375 m</a:t>
              </a:r>
              <a:r>
                <a:rPr lang="fr-CA" altLang="fr-FR" sz="1600" b="1" baseline="30000" dirty="0">
                  <a:latin typeface="Arial" panose="020B0604020202020204" pitchFamily="34" charset="0"/>
                  <a:cs typeface="Arial" panose="020B0604020202020204" pitchFamily="34" charset="0"/>
                </a:rPr>
                <a:t>2</a:t>
              </a:r>
              <a:r>
                <a:rPr lang="fr-CA" altLang="fr-FR" sz="1600" b="1" dirty="0">
                  <a:latin typeface="Arial" panose="020B0604020202020204" pitchFamily="34" charset="0"/>
                  <a:cs typeface="Arial" panose="020B0604020202020204" pitchFamily="34" charset="0"/>
                </a:rPr>
                <a:t> </a:t>
              </a:r>
            </a:p>
            <a:p>
              <a:pPr marL="0" indent="0">
                <a:buNone/>
              </a:pPr>
              <a:endParaRPr lang="fr-CA" altLang="fr-FR" sz="1600" dirty="0">
                <a:latin typeface="Arial" panose="020B0604020202020204" pitchFamily="34" charset="0"/>
                <a:cs typeface="Arial" panose="020B0604020202020204" pitchFamily="34" charset="0"/>
              </a:endParaRPr>
            </a:p>
            <a:p>
              <a:pPr marL="0" indent="0">
                <a:buNone/>
              </a:pPr>
              <a:r>
                <a:rPr lang="fr-CA" altLang="fr-FR" sz="1600" dirty="0">
                  <a:latin typeface="Arial" panose="020B0604020202020204" pitchFamily="34" charset="0"/>
                  <a:cs typeface="Arial" panose="020B0604020202020204" pitchFamily="34" charset="0"/>
                </a:rPr>
                <a:t>et vous </a:t>
              </a:r>
              <a:r>
                <a:rPr lang="fr-CA" altLang="fr-FR" sz="1600" b="1" dirty="0">
                  <a:latin typeface="Arial" panose="020B0604020202020204" pitchFamily="34" charset="0"/>
                  <a:cs typeface="Arial" panose="020B0604020202020204" pitchFamily="34" charset="0"/>
                </a:rPr>
                <a:t>ne reprenez pas</a:t>
              </a:r>
              <a:r>
                <a:rPr lang="fr-CA" altLang="fr-FR" sz="1600" dirty="0">
                  <a:latin typeface="Arial" panose="020B0604020202020204" pitchFamily="34" charset="0"/>
                  <a:cs typeface="Arial" panose="020B0604020202020204" pitchFamily="34" charset="0"/>
                </a:rPr>
                <a:t> de contenants consignés actuellement.</a:t>
              </a:r>
            </a:p>
          </p:txBody>
        </p:sp>
        <p:sp>
          <p:nvSpPr>
            <p:cNvPr id="15" name="Rectangle : coins arrondis 14">
              <a:extLst>
                <a:ext uri="{FF2B5EF4-FFF2-40B4-BE49-F238E27FC236}">
                  <a16:creationId xmlns:a16="http://schemas.microsoft.com/office/drawing/2014/main" id="{8BE2C598-2F84-2C96-D1B4-FB83A4051DA1}"/>
                </a:ext>
              </a:extLst>
            </p:cNvPr>
            <p:cNvSpPr/>
            <p:nvPr/>
          </p:nvSpPr>
          <p:spPr>
            <a:xfrm>
              <a:off x="9396731" y="3058906"/>
              <a:ext cx="2437384" cy="2092213"/>
            </a:xfrm>
            <a:prstGeom prst="roundRect">
              <a:avLst/>
            </a:prstGeom>
            <a:solidFill>
              <a:schemeClr val="accent1">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indent="0">
                <a:buNone/>
              </a:pPr>
              <a:r>
                <a:rPr lang="fr-CA" sz="1600" b="1" dirty="0">
                  <a:latin typeface="Arial" panose="020B0604020202020204" pitchFamily="34" charset="0"/>
                  <a:cs typeface="Arial" panose="020B0604020202020204" pitchFamily="34" charset="0"/>
                </a:rPr>
                <a:t>Votre commerce est &gt; </a:t>
              </a:r>
              <a:r>
                <a:rPr lang="fr-CA" altLang="fr-FR" sz="1600" b="1" dirty="0">
                  <a:latin typeface="Arial" panose="020B0604020202020204" pitchFamily="34" charset="0"/>
                  <a:cs typeface="Arial" panose="020B0604020202020204" pitchFamily="34" charset="0"/>
                </a:rPr>
                <a:t>375 m</a:t>
              </a:r>
              <a:r>
                <a:rPr lang="fr-CA" altLang="fr-FR" sz="1600" b="1" baseline="30000" dirty="0">
                  <a:latin typeface="Arial" panose="020B0604020202020204" pitchFamily="34" charset="0"/>
                  <a:cs typeface="Arial" panose="020B0604020202020204" pitchFamily="34" charset="0"/>
                </a:rPr>
                <a:t>2</a:t>
              </a:r>
              <a:r>
                <a:rPr lang="fr-CA" altLang="fr-FR" sz="1600" b="1" dirty="0">
                  <a:latin typeface="Arial" panose="020B0604020202020204" pitchFamily="34" charset="0"/>
                  <a:cs typeface="Arial" panose="020B0604020202020204" pitchFamily="34" charset="0"/>
                </a:rPr>
                <a:t> </a:t>
              </a:r>
            </a:p>
            <a:p>
              <a:pPr marL="0" indent="0">
                <a:buNone/>
              </a:pPr>
              <a:endParaRPr lang="fr-CA" altLang="fr-FR" sz="1600" dirty="0">
                <a:latin typeface="Arial" panose="020B0604020202020204" pitchFamily="34" charset="0"/>
                <a:cs typeface="Arial" panose="020B0604020202020204" pitchFamily="34" charset="0"/>
              </a:endParaRPr>
            </a:p>
            <a:p>
              <a:pPr marL="0" indent="0">
                <a:buNone/>
              </a:pPr>
              <a:r>
                <a:rPr lang="fr-CA" altLang="fr-FR" sz="1600" dirty="0">
                  <a:latin typeface="Arial" panose="020B0604020202020204" pitchFamily="34" charset="0"/>
                  <a:cs typeface="Arial" panose="020B0604020202020204" pitchFamily="34" charset="0"/>
                </a:rPr>
                <a:t>et </a:t>
              </a:r>
              <a:r>
                <a:rPr lang="fr-CA" altLang="fr-FR" sz="1600" b="1" dirty="0">
                  <a:latin typeface="Arial" panose="020B0604020202020204" pitchFamily="34" charset="0"/>
                  <a:cs typeface="Arial" panose="020B0604020202020204" pitchFamily="34" charset="0"/>
                </a:rPr>
                <a:t>vous reprenez </a:t>
              </a:r>
              <a:r>
                <a:rPr lang="fr-CA" altLang="fr-FR" sz="1600" dirty="0">
                  <a:latin typeface="Arial" panose="020B0604020202020204" pitchFamily="34" charset="0"/>
                  <a:cs typeface="Arial" panose="020B0604020202020204" pitchFamily="34" charset="0"/>
                </a:rPr>
                <a:t>les contenants consignés actuellement.</a:t>
              </a:r>
            </a:p>
            <a:p>
              <a:pPr marL="0" indent="0">
                <a:buNone/>
              </a:pPr>
              <a:endParaRPr lang="fr-CA" altLang="fr-FR" sz="1600" dirty="0">
                <a:latin typeface="Arial" panose="020B0604020202020204" pitchFamily="34" charset="0"/>
                <a:cs typeface="Arial" panose="020B0604020202020204" pitchFamily="34" charset="0"/>
              </a:endParaRPr>
            </a:p>
          </p:txBody>
        </p:sp>
      </p:grpSp>
      <p:sp>
        <p:nvSpPr>
          <p:cNvPr id="4" name="ZoneTexte 3">
            <a:extLst>
              <a:ext uri="{FF2B5EF4-FFF2-40B4-BE49-F238E27FC236}">
                <a16:creationId xmlns:a16="http://schemas.microsoft.com/office/drawing/2014/main" id="{D94FB4D7-33C6-3A9D-8301-5E31C5F9A294}"/>
              </a:ext>
            </a:extLst>
          </p:cNvPr>
          <p:cNvSpPr txBox="1"/>
          <p:nvPr/>
        </p:nvSpPr>
        <p:spPr>
          <a:xfrm>
            <a:off x="1093724" y="5345540"/>
            <a:ext cx="2194560" cy="523220"/>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Aucune obligation, aucune action</a:t>
            </a:r>
          </a:p>
        </p:txBody>
      </p:sp>
      <p:sp>
        <p:nvSpPr>
          <p:cNvPr id="5" name="ZoneTexte 4">
            <a:extLst>
              <a:ext uri="{FF2B5EF4-FFF2-40B4-BE49-F238E27FC236}">
                <a16:creationId xmlns:a16="http://schemas.microsoft.com/office/drawing/2014/main" id="{F1469CCA-10B1-9CC5-F7FD-5B09A2F6B364}"/>
              </a:ext>
            </a:extLst>
          </p:cNvPr>
          <p:cNvSpPr txBox="1"/>
          <p:nvPr/>
        </p:nvSpPr>
        <p:spPr>
          <a:xfrm>
            <a:off x="6561709" y="5374296"/>
            <a:ext cx="2515107" cy="523220"/>
          </a:xfrm>
          <a:prstGeom prst="rect">
            <a:avLst/>
          </a:prstGeom>
          <a:solidFill>
            <a:srgbClr val="FFC000"/>
          </a:solidFill>
        </p:spPr>
        <p:txBody>
          <a:bodyPr wrap="square" rtlCol="0">
            <a:spAutoFit/>
          </a:bodyPr>
          <a:lstStyle/>
          <a:p>
            <a:r>
              <a:rPr lang="fr-CA" sz="1400" dirty="0">
                <a:latin typeface="Arial" panose="020B0604020202020204" pitchFamily="34" charset="0"/>
                <a:cs typeface="Arial" panose="020B0604020202020204" pitchFamily="34" charset="0"/>
              </a:rPr>
              <a:t>Obligation de reprise</a:t>
            </a:r>
          </a:p>
          <a:p>
            <a:r>
              <a:rPr lang="fr-CA" sz="1400" dirty="0">
                <a:latin typeface="Arial" panose="020B0604020202020204" pitchFamily="34" charset="0"/>
                <a:cs typeface="Arial" panose="020B0604020202020204" pitchFamily="34" charset="0"/>
              </a:rPr>
              <a:t>Possibilité de regroupement</a:t>
            </a:r>
          </a:p>
        </p:txBody>
      </p:sp>
      <p:sp>
        <p:nvSpPr>
          <p:cNvPr id="6" name="ZoneTexte 5">
            <a:extLst>
              <a:ext uri="{FF2B5EF4-FFF2-40B4-BE49-F238E27FC236}">
                <a16:creationId xmlns:a16="http://schemas.microsoft.com/office/drawing/2014/main" id="{20F5F52D-72FF-CF25-65A2-0DB1E05DB144}"/>
              </a:ext>
            </a:extLst>
          </p:cNvPr>
          <p:cNvSpPr txBox="1"/>
          <p:nvPr/>
        </p:nvSpPr>
        <p:spPr>
          <a:xfrm>
            <a:off x="3936493" y="5374296"/>
            <a:ext cx="2515107"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Aucune obligation de reprise, mais possibilité de se porter volontaire</a:t>
            </a:r>
          </a:p>
        </p:txBody>
      </p:sp>
      <p:sp>
        <p:nvSpPr>
          <p:cNvPr id="8" name="ZoneTexte 7">
            <a:extLst>
              <a:ext uri="{FF2B5EF4-FFF2-40B4-BE49-F238E27FC236}">
                <a16:creationId xmlns:a16="http://schemas.microsoft.com/office/drawing/2014/main" id="{3344F463-4851-4909-4F4C-DE91CFDBFC0F}"/>
              </a:ext>
            </a:extLst>
          </p:cNvPr>
          <p:cNvSpPr txBox="1"/>
          <p:nvPr/>
        </p:nvSpPr>
        <p:spPr>
          <a:xfrm>
            <a:off x="3936493" y="6205293"/>
            <a:ext cx="7960867" cy="523220"/>
          </a:xfrm>
          <a:prstGeom prst="rect">
            <a:avLst/>
          </a:prstGeom>
          <a:solidFill>
            <a:srgbClr val="FFC000"/>
          </a:solidFill>
        </p:spPr>
        <p:txBody>
          <a:bodyPr wrap="square" rtlCol="0">
            <a:spAutoFit/>
          </a:bodyPr>
          <a:lstStyle/>
          <a:p>
            <a:pPr algn="ctr"/>
            <a:r>
              <a:rPr lang="fr-CA" sz="1400" dirty="0">
                <a:latin typeface="Arial" panose="020B0604020202020204" pitchFamily="34" charset="0"/>
                <a:cs typeface="Arial" panose="020B0604020202020204" pitchFamily="34" charset="0"/>
              </a:rPr>
              <a:t>Obligation d’affichage (en magasin et à l’entrée des magasins)</a:t>
            </a:r>
          </a:p>
          <a:p>
            <a:pPr algn="ctr"/>
            <a:r>
              <a:rPr lang="fr-CA" sz="1400" dirty="0">
                <a:latin typeface="Arial" panose="020B0604020202020204" pitchFamily="34" charset="0"/>
                <a:cs typeface="Arial" panose="020B0604020202020204" pitchFamily="34" charset="0"/>
              </a:rPr>
              <a:t>Obligation de facturation du montant de la consigne</a:t>
            </a:r>
          </a:p>
        </p:txBody>
      </p:sp>
      <p:sp>
        <p:nvSpPr>
          <p:cNvPr id="9" name="ZoneTexte 8">
            <a:extLst>
              <a:ext uri="{FF2B5EF4-FFF2-40B4-BE49-F238E27FC236}">
                <a16:creationId xmlns:a16="http://schemas.microsoft.com/office/drawing/2014/main" id="{CF2499AA-9958-CA39-171E-57054015B5D1}"/>
              </a:ext>
            </a:extLst>
          </p:cNvPr>
          <p:cNvSpPr txBox="1"/>
          <p:nvPr/>
        </p:nvSpPr>
        <p:spPr>
          <a:xfrm>
            <a:off x="9264651" y="5345540"/>
            <a:ext cx="2515107" cy="523220"/>
          </a:xfrm>
          <a:prstGeom prst="rect">
            <a:avLst/>
          </a:prstGeom>
          <a:solidFill>
            <a:srgbClr val="FFC000"/>
          </a:solidFill>
        </p:spPr>
        <p:txBody>
          <a:bodyPr wrap="square" rtlCol="0">
            <a:spAutoFit/>
          </a:bodyPr>
          <a:lstStyle/>
          <a:p>
            <a:r>
              <a:rPr lang="fr-CA" sz="1400" dirty="0">
                <a:latin typeface="Arial" panose="020B0604020202020204" pitchFamily="34" charset="0"/>
                <a:cs typeface="Arial" panose="020B0604020202020204" pitchFamily="34" charset="0"/>
              </a:rPr>
              <a:t>Obligation de reprise</a:t>
            </a:r>
          </a:p>
          <a:p>
            <a:r>
              <a:rPr lang="fr-CA" sz="1400" dirty="0">
                <a:latin typeface="Arial" panose="020B0604020202020204" pitchFamily="34" charset="0"/>
                <a:cs typeface="Arial" panose="020B0604020202020204" pitchFamily="34" charset="0"/>
              </a:rPr>
              <a:t>Possibilité de regroupement</a:t>
            </a:r>
          </a:p>
        </p:txBody>
      </p:sp>
    </p:spTree>
    <p:extLst>
      <p:ext uri="{BB962C8B-B14F-4D97-AF65-F5344CB8AC3E}">
        <p14:creationId xmlns:p14="http://schemas.microsoft.com/office/powerpoint/2010/main" val="96772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B5518E7-000C-FCC9-1188-EDBAC94528E0}"/>
              </a:ext>
            </a:extLst>
          </p:cNvPr>
          <p:cNvSpPr>
            <a:spLocks noGrp="1"/>
          </p:cNvSpPr>
          <p:nvPr>
            <p:ph idx="1"/>
          </p:nvPr>
        </p:nvSpPr>
        <p:spPr>
          <a:xfrm>
            <a:off x="706120" y="2506662"/>
            <a:ext cx="5186680" cy="3480118"/>
          </a:xfrm>
        </p:spPr>
        <p:txBody>
          <a:bodyPr>
            <a:normAutofit/>
          </a:bodyPr>
          <a:lstStyle/>
          <a:p>
            <a:r>
              <a:rPr lang="fr-CA" sz="1800" dirty="0">
                <a:latin typeface="Arial" panose="020B0604020202020204" pitchFamily="34" charset="0"/>
                <a:cs typeface="Arial" panose="020B0604020202020204" pitchFamily="34" charset="0"/>
              </a:rPr>
              <a:t>1 750 lieux de retours gérés par des détaillants &gt; 375 m2</a:t>
            </a:r>
          </a:p>
          <a:p>
            <a:pPr lvl="1"/>
            <a:r>
              <a:rPr lang="fr-CA" sz="1600" dirty="0">
                <a:latin typeface="Arial" panose="020B0604020202020204" pitchFamily="34" charset="0"/>
                <a:cs typeface="Arial" panose="020B0604020202020204" pitchFamily="34" charset="0"/>
              </a:rPr>
              <a:t>Des centaines de regroupements transitoires de détaillants</a:t>
            </a:r>
          </a:p>
          <a:p>
            <a:r>
              <a:rPr lang="fr-CA" sz="1800" dirty="0">
                <a:latin typeface="Arial" panose="020B0604020202020204" pitchFamily="34" charset="0"/>
                <a:cs typeface="Arial" panose="020B0604020202020204" pitchFamily="34" charset="0"/>
              </a:rPr>
              <a:t>1 250 lieux de retour transitoires (gérés par des détaillants &lt; 375 m2)</a:t>
            </a:r>
          </a:p>
          <a:p>
            <a:pPr marL="457200" lvl="1" indent="0">
              <a:buNone/>
            </a:pPr>
            <a:endParaRPr lang="fr-CA" sz="1600" dirty="0">
              <a:latin typeface="Arial" panose="020B0604020202020204" pitchFamily="34" charset="0"/>
              <a:cs typeface="Arial" panose="020B0604020202020204" pitchFamily="34" charset="0"/>
            </a:endParaRPr>
          </a:p>
        </p:txBody>
      </p:sp>
      <p:sp>
        <p:nvSpPr>
          <p:cNvPr id="3" name="Titre 2">
            <a:extLst>
              <a:ext uri="{FF2B5EF4-FFF2-40B4-BE49-F238E27FC236}">
                <a16:creationId xmlns:a16="http://schemas.microsoft.com/office/drawing/2014/main" id="{239CB737-E50A-DFB6-B0C4-7886E02469D2}"/>
              </a:ext>
            </a:extLst>
          </p:cNvPr>
          <p:cNvSpPr>
            <a:spLocks noGrp="1"/>
          </p:cNvSpPr>
          <p:nvPr>
            <p:ph type="title"/>
          </p:nvPr>
        </p:nvSpPr>
        <p:spPr/>
        <p:txBody>
          <a:bodyPr/>
          <a:lstStyle/>
          <a:p>
            <a:r>
              <a:rPr lang="fr-CA" dirty="0"/>
              <a:t>Pour la phase 1 : </a:t>
            </a:r>
            <a:br>
              <a:rPr lang="fr-CA" dirty="0"/>
            </a:br>
            <a:r>
              <a:rPr lang="fr-CA" dirty="0"/>
              <a:t>3 500 lieux de retour opérés par des détaillants</a:t>
            </a:r>
          </a:p>
        </p:txBody>
      </p:sp>
      <p:pic>
        <p:nvPicPr>
          <p:cNvPr id="7" name="Image 6">
            <a:extLst>
              <a:ext uri="{FF2B5EF4-FFF2-40B4-BE49-F238E27FC236}">
                <a16:creationId xmlns:a16="http://schemas.microsoft.com/office/drawing/2014/main" id="{4C87ECF8-EA9A-DDCD-F60B-519DC1F416BA}"/>
              </a:ext>
            </a:extLst>
          </p:cNvPr>
          <p:cNvPicPr>
            <a:picLocks noChangeAspect="1"/>
          </p:cNvPicPr>
          <p:nvPr/>
        </p:nvPicPr>
        <p:blipFill rotWithShape="1">
          <a:blip r:embed="rId2"/>
          <a:srcRect l="11177"/>
          <a:stretch/>
        </p:blipFill>
        <p:spPr>
          <a:xfrm>
            <a:off x="6096000" y="2540000"/>
            <a:ext cx="5738632" cy="3446780"/>
          </a:xfrm>
          <a:prstGeom prst="rect">
            <a:avLst/>
          </a:prstGeom>
        </p:spPr>
      </p:pic>
    </p:spTree>
    <p:extLst>
      <p:ext uri="{BB962C8B-B14F-4D97-AF65-F5344CB8AC3E}">
        <p14:creationId xmlns:p14="http://schemas.microsoft.com/office/powerpoint/2010/main" val="60036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DCEB7-D4DF-97C5-F358-16DDC0E23DB4}"/>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B2C0645-134A-085C-58D8-DF682F1A780E}"/>
              </a:ext>
            </a:extLst>
          </p:cNvPr>
          <p:cNvSpPr>
            <a:spLocks noGrp="1"/>
          </p:cNvSpPr>
          <p:nvPr>
            <p:ph idx="1"/>
          </p:nvPr>
        </p:nvSpPr>
        <p:spPr>
          <a:xfrm>
            <a:off x="838198" y="1961556"/>
            <a:ext cx="10175241" cy="4022684"/>
          </a:xfrm>
        </p:spPr>
        <p:txBody>
          <a:bodyPr>
            <a:normAutofit fontScale="40000" lnSpcReduction="20000"/>
          </a:bodyPr>
          <a:lstStyle/>
          <a:p>
            <a:pPr marL="0" indent="0">
              <a:lnSpc>
                <a:spcPct val="110000"/>
              </a:lnSpc>
              <a:buNone/>
            </a:pPr>
            <a:r>
              <a:rPr lang="fr-CA" sz="4000" b="1" dirty="0">
                <a:latin typeface="Arial" panose="020B0604020202020204" pitchFamily="34" charset="0"/>
                <a:cs typeface="Arial" panose="020B0604020202020204" pitchFamily="34" charset="0"/>
              </a:rPr>
              <a:t>Deux types de contrat </a:t>
            </a:r>
            <a:r>
              <a:rPr lang="fr-CA" sz="4000" dirty="0">
                <a:latin typeface="Arial" panose="020B0604020202020204" pitchFamily="34" charset="0"/>
                <a:cs typeface="Arial" panose="020B0604020202020204" pitchFamily="34" charset="0"/>
              </a:rPr>
              <a:t>produits par l’AQRCB et rendus disponibles via le portail des détaillants à la mi-décembre : </a:t>
            </a:r>
          </a:p>
          <a:p>
            <a:pPr>
              <a:lnSpc>
                <a:spcPct val="110000"/>
              </a:lnSpc>
            </a:pPr>
            <a:r>
              <a:rPr lang="fr-CA" sz="4000" dirty="0">
                <a:latin typeface="Arial" panose="020B0604020202020204" pitchFamily="34" charset="0"/>
                <a:cs typeface="Arial" panose="020B0604020202020204" pitchFamily="34" charset="0"/>
              </a:rPr>
              <a:t>Contrat transitoire – Détaillants</a:t>
            </a:r>
          </a:p>
          <a:p>
            <a:pPr>
              <a:lnSpc>
                <a:spcPct val="110000"/>
              </a:lnSpc>
            </a:pPr>
            <a:r>
              <a:rPr lang="fr-CA" sz="4000" dirty="0">
                <a:latin typeface="Arial" panose="020B0604020202020204" pitchFamily="34" charset="0"/>
                <a:cs typeface="Arial" panose="020B0604020202020204" pitchFamily="34" charset="0"/>
              </a:rPr>
              <a:t>Contrat transitoire – Détaillants petite surface</a:t>
            </a:r>
          </a:p>
          <a:p>
            <a:pPr marL="0" indent="0">
              <a:lnSpc>
                <a:spcPct val="110000"/>
              </a:lnSpc>
              <a:buNone/>
            </a:pPr>
            <a:endParaRPr lang="fr-CA" sz="4000" dirty="0">
              <a:latin typeface="Arial" panose="020B0604020202020204" pitchFamily="34" charset="0"/>
              <a:cs typeface="Arial" panose="020B0604020202020204" pitchFamily="34" charset="0"/>
            </a:endParaRPr>
          </a:p>
          <a:p>
            <a:pPr marL="0" indent="0">
              <a:lnSpc>
                <a:spcPct val="110000"/>
              </a:lnSpc>
              <a:buNone/>
            </a:pPr>
            <a:r>
              <a:rPr lang="fr-CA" sz="4000" dirty="0">
                <a:latin typeface="Arial" panose="020B0604020202020204" pitchFamily="34" charset="0"/>
                <a:cs typeface="Arial" panose="020B0604020202020204" pitchFamily="34" charset="0"/>
              </a:rPr>
              <a:t>Soulignons les gains suivant les négociations : </a:t>
            </a:r>
          </a:p>
          <a:p>
            <a:pPr>
              <a:lnSpc>
                <a:spcPct val="110000"/>
              </a:lnSpc>
            </a:pPr>
            <a:r>
              <a:rPr lang="fr-CA" sz="4000" dirty="0">
                <a:latin typeface="Arial" panose="020B0604020202020204" pitchFamily="34" charset="0"/>
                <a:cs typeface="Arial" panose="020B0604020202020204" pitchFamily="34" charset="0"/>
              </a:rPr>
              <a:t>La prime à 2,5 sous/contenant (pour tous les contenants incluant les CRM) avec mise à jour rétroactive suivant la réalisation d’une étude réalisée avec la collaboration des détaillants</a:t>
            </a:r>
          </a:p>
          <a:p>
            <a:pPr>
              <a:lnSpc>
                <a:spcPct val="110000"/>
              </a:lnSpc>
            </a:pPr>
            <a:r>
              <a:rPr lang="fr-CA" sz="4000" dirty="0">
                <a:latin typeface="Arial" panose="020B0604020202020204" pitchFamily="34" charset="0"/>
                <a:cs typeface="Arial" panose="020B0604020202020204" pitchFamily="34" charset="0"/>
              </a:rPr>
              <a:t>L’engagement de développer et maintenir une base de données à jour</a:t>
            </a:r>
          </a:p>
          <a:p>
            <a:pPr>
              <a:lnSpc>
                <a:spcPct val="110000"/>
              </a:lnSpc>
            </a:pPr>
            <a:r>
              <a:rPr lang="fr-CA" sz="4000" dirty="0">
                <a:latin typeface="Arial" panose="020B0604020202020204" pitchFamily="34" charset="0"/>
                <a:cs typeface="Arial" panose="020B0604020202020204" pitchFamily="34" charset="0"/>
              </a:rPr>
              <a:t>L’engagement de l’AQRCB à répondre aux demandes de collecte supplémentaire de contenants consignés dans les 48 heures d’un appel de détaillant</a:t>
            </a:r>
          </a:p>
          <a:p>
            <a:pPr>
              <a:lnSpc>
                <a:spcPct val="110000"/>
              </a:lnSpc>
            </a:pPr>
            <a:r>
              <a:rPr lang="fr-CA" sz="4000" dirty="0">
                <a:latin typeface="Arial" panose="020B0604020202020204" pitchFamily="34" charset="0"/>
                <a:cs typeface="Arial" panose="020B0604020202020204" pitchFamily="34" charset="0"/>
              </a:rPr>
              <a:t>La mise de l’avant de la responsabilité de l’AQRC pour gérer et encadrer les activités de collecte et de financement</a:t>
            </a:r>
          </a:p>
        </p:txBody>
      </p:sp>
      <p:sp>
        <p:nvSpPr>
          <p:cNvPr id="8" name="Titre 2">
            <a:extLst>
              <a:ext uri="{FF2B5EF4-FFF2-40B4-BE49-F238E27FC236}">
                <a16:creationId xmlns:a16="http://schemas.microsoft.com/office/drawing/2014/main" id="{5DA2CF50-797F-D317-DA6C-F1B254A3585F}"/>
              </a:ext>
            </a:extLst>
          </p:cNvPr>
          <p:cNvSpPr>
            <a:spLocks noGrp="1"/>
          </p:cNvSpPr>
          <p:nvPr>
            <p:ph type="title"/>
          </p:nvPr>
        </p:nvSpPr>
        <p:spPr>
          <a:xfrm>
            <a:off x="838199" y="667302"/>
            <a:ext cx="10515600" cy="797091"/>
          </a:xfrm>
        </p:spPr>
        <p:txBody>
          <a:bodyPr>
            <a:normAutofit/>
          </a:bodyPr>
          <a:lstStyle/>
          <a:p>
            <a:r>
              <a:rPr lang="fr-CA" dirty="0"/>
              <a:t>Contrats transitoires détaillants - AQRCB</a:t>
            </a:r>
          </a:p>
        </p:txBody>
      </p:sp>
    </p:spTree>
    <p:extLst>
      <p:ext uri="{BB962C8B-B14F-4D97-AF65-F5344CB8AC3E}">
        <p14:creationId xmlns:p14="http://schemas.microsoft.com/office/powerpoint/2010/main" val="294722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re 2">
            <a:extLst>
              <a:ext uri="{FF2B5EF4-FFF2-40B4-BE49-F238E27FC236}">
                <a16:creationId xmlns:a16="http://schemas.microsoft.com/office/drawing/2014/main" id="{A99F9B68-6F4F-4428-F704-157BD217152F}"/>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kern="1200" dirty="0" err="1">
                <a:solidFill>
                  <a:srgbClr val="FFFFFF"/>
                </a:solidFill>
              </a:rPr>
              <a:t>Récupérateurs</a:t>
            </a:r>
            <a:r>
              <a:rPr lang="en-US" kern="1200" dirty="0">
                <a:solidFill>
                  <a:srgbClr val="FFFFFF"/>
                </a:solidFill>
              </a:rPr>
              <a:t> communiqués par </a:t>
            </a:r>
            <a:r>
              <a:rPr lang="en-US" kern="1200" dirty="0" err="1">
                <a:solidFill>
                  <a:srgbClr val="FFFFFF"/>
                </a:solidFill>
              </a:rPr>
              <a:t>l’AQRCB</a:t>
            </a:r>
            <a:endParaRPr lang="en-US" kern="1200" dirty="0">
              <a:solidFill>
                <a:srgbClr val="FFFFFF"/>
              </a:solidFill>
            </a:endParaRPr>
          </a:p>
        </p:txBody>
      </p:sp>
      <p:graphicFrame>
        <p:nvGraphicFramePr>
          <p:cNvPr id="4" name="Espace réservé du contenu 3">
            <a:extLst>
              <a:ext uri="{FF2B5EF4-FFF2-40B4-BE49-F238E27FC236}">
                <a16:creationId xmlns:a16="http://schemas.microsoft.com/office/drawing/2014/main" id="{054498FE-BFB4-4852-5FA8-EEF4DD300D23}"/>
              </a:ext>
            </a:extLst>
          </p:cNvPr>
          <p:cNvGraphicFramePr>
            <a:graphicFrameLocks noGrp="1"/>
          </p:cNvGraphicFramePr>
          <p:nvPr>
            <p:ph idx="1"/>
            <p:extLst>
              <p:ext uri="{D42A27DB-BD31-4B8C-83A1-F6EECF244321}">
                <p14:modId xmlns:p14="http://schemas.microsoft.com/office/powerpoint/2010/main" val="3636664334"/>
              </p:ext>
            </p:extLst>
          </p:nvPr>
        </p:nvGraphicFramePr>
        <p:xfrm>
          <a:off x="632085" y="1924820"/>
          <a:ext cx="10978807" cy="3246621"/>
        </p:xfrm>
        <a:graphic>
          <a:graphicData uri="http://schemas.openxmlformats.org/drawingml/2006/table">
            <a:tbl>
              <a:tblPr firstRow="1" firstCol="1" bandRow="1"/>
              <a:tblGrid>
                <a:gridCol w="4566537">
                  <a:extLst>
                    <a:ext uri="{9D8B030D-6E8A-4147-A177-3AD203B41FA5}">
                      <a16:colId xmlns:a16="http://schemas.microsoft.com/office/drawing/2014/main" val="2240641865"/>
                    </a:ext>
                  </a:extLst>
                </a:gridCol>
                <a:gridCol w="6412270">
                  <a:extLst>
                    <a:ext uri="{9D8B030D-6E8A-4147-A177-3AD203B41FA5}">
                      <a16:colId xmlns:a16="http://schemas.microsoft.com/office/drawing/2014/main" val="1338273051"/>
                    </a:ext>
                  </a:extLst>
                </a:gridCol>
              </a:tblGrid>
              <a:tr h="295813">
                <a:tc>
                  <a:txBody>
                    <a:bodyPr/>
                    <a:lstStyle/>
                    <a:p>
                      <a:pPr marL="457200" algn="l" fontAlgn="t">
                        <a:spcBef>
                          <a:spcPts val="0"/>
                        </a:spcBef>
                        <a:spcAft>
                          <a:spcPts val="0"/>
                        </a:spcAft>
                      </a:pPr>
                      <a:r>
                        <a:rPr lang="fr-CA" sz="1600" b="1" i="0" u="none" strike="noStrike" dirty="0">
                          <a:effectLst/>
                          <a:latin typeface="Arial" panose="020B0604020202020204" pitchFamily="34" charset="0"/>
                          <a:ea typeface="Aptos" panose="020B0004020202020204" pitchFamily="34" charset="0"/>
                          <a:cs typeface="Arial" panose="020B0604020202020204" pitchFamily="34" charset="0"/>
                        </a:rPr>
                        <a:t>Type de contenants </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fontAlgn="t">
                        <a:spcBef>
                          <a:spcPts val="0"/>
                        </a:spcBef>
                        <a:spcAft>
                          <a:spcPts val="0"/>
                        </a:spcAft>
                      </a:pPr>
                      <a:r>
                        <a:rPr lang="fr-CA" sz="1600" b="1" i="0" u="none" strike="noStrike">
                          <a:effectLst/>
                          <a:latin typeface="Arial" panose="020B0604020202020204" pitchFamily="34" charset="0"/>
                          <a:ea typeface="Aptos" panose="020B0004020202020204" pitchFamily="34" charset="0"/>
                          <a:cs typeface="Arial" panose="020B0604020202020204" pitchFamily="34" charset="0"/>
                        </a:rPr>
                        <a:t>Noms des récupérateurs</a:t>
                      </a:r>
                      <a:endParaRPr lang="fr-CA" sz="1600" b="0" i="0" u="none" strike="noStrike">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717791"/>
                  </a:ext>
                </a:extLst>
              </a:tr>
              <a:tr h="530999">
                <a:tc>
                  <a:txBody>
                    <a:bodyPr/>
                    <a:lstStyle/>
                    <a:p>
                      <a:pPr marL="457200" algn="l" fontAlgn="t">
                        <a:spcBef>
                          <a:spcPts val="0"/>
                        </a:spcBef>
                        <a:spcAft>
                          <a:spcPts val="0"/>
                        </a:spcAft>
                      </a:pP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CRU en aluminium de bières et boissons gazeuses </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fontAlgn="t">
                        <a:spcBef>
                          <a:spcPts val="0"/>
                        </a:spcBef>
                        <a:spcAft>
                          <a:spcPts val="0"/>
                        </a:spcAft>
                      </a:pPr>
                      <a:r>
                        <a:rPr lang="fr-CA" sz="1600" b="0" i="0" u="none" strike="noStrike" dirty="0" err="1">
                          <a:effectLst/>
                          <a:latin typeface="Arial" panose="020B0604020202020204" pitchFamily="34" charset="0"/>
                          <a:ea typeface="Aptos" panose="020B0004020202020204" pitchFamily="34" charset="0"/>
                          <a:cs typeface="Arial" panose="020B0604020202020204" pitchFamily="34" charset="0"/>
                        </a:rPr>
                        <a:t>Recycan</a:t>
                      </a: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 et les embouteilleurs de boissons gazeuses</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688900"/>
                  </a:ext>
                </a:extLst>
              </a:tr>
              <a:tr h="530999">
                <a:tc>
                  <a:txBody>
                    <a:bodyPr/>
                    <a:lstStyle/>
                    <a:p>
                      <a:pPr marL="457200" algn="l" fontAlgn="t">
                        <a:spcBef>
                          <a:spcPts val="0"/>
                        </a:spcBef>
                        <a:spcAft>
                          <a:spcPts val="0"/>
                        </a:spcAft>
                      </a:pP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CRU PET (plastique) de boissons gazeuses</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fontAlgn="t">
                        <a:spcBef>
                          <a:spcPts val="0"/>
                        </a:spcBef>
                        <a:spcAft>
                          <a:spcPts val="0"/>
                        </a:spcAft>
                      </a:pP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Les embouteilleurs de boissons gazeuses et </a:t>
                      </a:r>
                      <a:r>
                        <a:rPr lang="fr-CA" sz="1600" b="0" i="0" u="none" strike="noStrike" dirty="0" err="1">
                          <a:effectLst/>
                          <a:latin typeface="Arial" panose="020B0604020202020204" pitchFamily="34" charset="0"/>
                          <a:ea typeface="Aptos" panose="020B0004020202020204" pitchFamily="34" charset="0"/>
                          <a:cs typeface="Arial" panose="020B0604020202020204" pitchFamily="34" charset="0"/>
                        </a:rPr>
                        <a:t>Recycan</a:t>
                      </a: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 sans obligation</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1731436"/>
                  </a:ext>
                </a:extLst>
              </a:tr>
              <a:tr h="530999">
                <a:tc>
                  <a:txBody>
                    <a:bodyPr/>
                    <a:lstStyle/>
                    <a:p>
                      <a:pPr marL="457200" algn="l" fontAlgn="t">
                        <a:spcBef>
                          <a:spcPts val="0"/>
                        </a:spcBef>
                        <a:spcAft>
                          <a:spcPts val="0"/>
                        </a:spcAft>
                      </a:pPr>
                      <a:r>
                        <a:rPr lang="fr-CA" sz="1600" b="0" i="0" u="none" strike="noStrike">
                          <a:effectLst/>
                          <a:latin typeface="Arial" panose="020B0604020202020204" pitchFamily="34" charset="0"/>
                          <a:ea typeface="Aptos" panose="020B0004020202020204" pitchFamily="34" charset="0"/>
                          <a:cs typeface="Arial" panose="020B0604020202020204" pitchFamily="34" charset="0"/>
                        </a:rPr>
                        <a:t>CRU de verre de boissons gazeuses </a:t>
                      </a:r>
                      <a:endParaRPr lang="fr-CA" sz="1600" b="0" i="0" u="none" strike="noStrike">
                        <a:effectLst/>
                        <a:latin typeface="Arial" panose="020B0604020202020204" pitchFamily="34" charset="0"/>
                        <a:cs typeface="Arial" panose="020B0604020202020204" pitchFamily="34" charset="0"/>
                      </a:endParaRPr>
                    </a:p>
                    <a:p>
                      <a:pPr marL="457200" algn="l" fontAlgn="t">
                        <a:spcBef>
                          <a:spcPts val="0"/>
                        </a:spcBef>
                        <a:spcAft>
                          <a:spcPts val="0"/>
                        </a:spcAft>
                      </a:pPr>
                      <a:r>
                        <a:rPr lang="fr-CA" sz="1600" b="0" i="0" u="none" strike="noStrike">
                          <a:effectLst/>
                          <a:latin typeface="Arial" panose="020B0604020202020204" pitchFamily="34" charset="0"/>
                          <a:ea typeface="Aptos" panose="020B0004020202020204" pitchFamily="34" charset="0"/>
                          <a:cs typeface="Arial" panose="020B0604020202020204" pitchFamily="34" charset="0"/>
                        </a:rPr>
                        <a:t> </a:t>
                      </a:r>
                      <a:endParaRPr lang="fr-CA" sz="1600" b="0" i="0" u="none" strike="noStrike">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fontAlgn="t">
                        <a:spcBef>
                          <a:spcPts val="0"/>
                        </a:spcBef>
                        <a:spcAft>
                          <a:spcPts val="0"/>
                        </a:spcAft>
                      </a:pP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Embouteilleurs de boissons gazeuses qui mettent en marché ce type de contenants</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8723099"/>
                  </a:ext>
                </a:extLst>
              </a:tr>
              <a:tr h="530999">
                <a:tc>
                  <a:txBody>
                    <a:bodyPr/>
                    <a:lstStyle/>
                    <a:p>
                      <a:pPr marL="457200" algn="l" fontAlgn="t">
                        <a:spcBef>
                          <a:spcPts val="0"/>
                        </a:spcBef>
                        <a:spcAft>
                          <a:spcPts val="0"/>
                        </a:spcAft>
                      </a:pP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CRU de verre de bière</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fontAlgn="t">
                        <a:spcBef>
                          <a:spcPts val="0"/>
                        </a:spcBef>
                        <a:spcAft>
                          <a:spcPts val="0"/>
                        </a:spcAft>
                      </a:pP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Les brasseurs qui mettent en marché des CRU de volume similaire</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404038"/>
                  </a:ext>
                </a:extLst>
              </a:tr>
              <a:tr h="295813">
                <a:tc>
                  <a:txBody>
                    <a:bodyPr/>
                    <a:lstStyle/>
                    <a:p>
                      <a:pPr marL="457200" algn="l" fontAlgn="t">
                        <a:spcBef>
                          <a:spcPts val="0"/>
                        </a:spcBef>
                        <a:spcAft>
                          <a:spcPts val="0"/>
                        </a:spcAft>
                      </a:pPr>
                      <a:r>
                        <a:rPr lang="fr-CA" sz="1600" b="0" i="0" u="none" strike="noStrike">
                          <a:effectLst/>
                          <a:latin typeface="Arial" panose="020B0604020202020204" pitchFamily="34" charset="0"/>
                          <a:ea typeface="Aptos" panose="020B0004020202020204" pitchFamily="34" charset="0"/>
                          <a:cs typeface="Arial" panose="020B0604020202020204" pitchFamily="34" charset="0"/>
                        </a:rPr>
                        <a:t>CRM de grands brasseurs</a:t>
                      </a:r>
                      <a:endParaRPr lang="fr-CA" sz="1600" b="0" i="0" u="none" strike="noStrike">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fontAlgn="t">
                        <a:spcBef>
                          <a:spcPts val="0"/>
                        </a:spcBef>
                        <a:spcAft>
                          <a:spcPts val="0"/>
                        </a:spcAft>
                      </a:pP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Les trois grands brasseurs</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9292954"/>
                  </a:ext>
                </a:extLst>
              </a:tr>
              <a:tr h="530999">
                <a:tc>
                  <a:txBody>
                    <a:bodyPr/>
                    <a:lstStyle/>
                    <a:p>
                      <a:pPr marL="457200" algn="l" fontAlgn="t">
                        <a:spcBef>
                          <a:spcPts val="0"/>
                        </a:spcBef>
                        <a:spcAft>
                          <a:spcPts val="0"/>
                        </a:spcAft>
                      </a:pPr>
                      <a:r>
                        <a:rPr lang="fr-CA" sz="1600" b="0" i="0" u="none" strike="noStrike">
                          <a:effectLst/>
                          <a:latin typeface="Arial" panose="020B0604020202020204" pitchFamily="34" charset="0"/>
                          <a:ea typeface="Aptos" panose="020B0004020202020204" pitchFamily="34" charset="0"/>
                          <a:cs typeface="Arial" panose="020B0604020202020204" pitchFamily="34" charset="0"/>
                        </a:rPr>
                        <a:t>CRM de microbrasseries</a:t>
                      </a:r>
                      <a:endParaRPr lang="fr-CA" sz="1600" b="0" i="0" u="none" strike="noStrike">
                        <a:effectLst/>
                        <a:latin typeface="Arial" panose="020B0604020202020204" pitchFamily="34" charset="0"/>
                        <a:cs typeface="Arial" panose="020B0604020202020204" pitchFamily="34" charset="0"/>
                      </a:endParaRPr>
                    </a:p>
                    <a:p>
                      <a:pPr marL="457200" algn="l" fontAlgn="t">
                        <a:spcBef>
                          <a:spcPts val="0"/>
                        </a:spcBef>
                        <a:spcAft>
                          <a:spcPts val="0"/>
                        </a:spcAft>
                      </a:pPr>
                      <a:r>
                        <a:rPr lang="fr-CA" sz="1600" b="0" i="0" u="none" strike="noStrike">
                          <a:effectLst/>
                          <a:latin typeface="Arial" panose="020B0604020202020204" pitchFamily="34" charset="0"/>
                          <a:ea typeface="Aptos" panose="020B0004020202020204" pitchFamily="34" charset="0"/>
                          <a:cs typeface="Arial" panose="020B0604020202020204" pitchFamily="34" charset="0"/>
                        </a:rPr>
                        <a:t> </a:t>
                      </a:r>
                      <a:endParaRPr lang="fr-CA" sz="1600" b="0" i="0" u="none" strike="noStrike">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fontAlgn="t">
                        <a:spcBef>
                          <a:spcPts val="0"/>
                        </a:spcBef>
                        <a:spcAft>
                          <a:spcPts val="0"/>
                        </a:spcAft>
                      </a:pPr>
                      <a:r>
                        <a:rPr lang="fr-CA" sz="1600" b="0" i="0" u="none" strike="noStrike" dirty="0">
                          <a:effectLst/>
                          <a:latin typeface="Arial" panose="020B0604020202020204" pitchFamily="34" charset="0"/>
                          <a:ea typeface="Aptos" panose="020B0004020202020204" pitchFamily="34" charset="0"/>
                          <a:cs typeface="Arial" panose="020B0604020202020204" pitchFamily="34" charset="0"/>
                        </a:rPr>
                        <a:t>Les microbrasseries qui mettent en marché le type de contenants en question (principalement la BN050).</a:t>
                      </a:r>
                      <a:endParaRPr lang="fr-CA" sz="1600" b="0" i="0" u="none" strike="noStrike" dirty="0">
                        <a:effectLst/>
                        <a:latin typeface="Arial" panose="020B0604020202020204" pitchFamily="34" charset="0"/>
                        <a:cs typeface="Arial" panose="020B0604020202020204" pitchFamily="34" charset="0"/>
                      </a:endParaRPr>
                    </a:p>
                  </a:txBody>
                  <a:tcPr marL="102249" marR="102249" marT="1420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4041581"/>
                  </a:ext>
                </a:extLst>
              </a:tr>
            </a:tbl>
          </a:graphicData>
        </a:graphic>
      </p:graphicFrame>
      <p:sp>
        <p:nvSpPr>
          <p:cNvPr id="7" name="Bulle narrative : rectangle 6">
            <a:extLst>
              <a:ext uri="{FF2B5EF4-FFF2-40B4-BE49-F238E27FC236}">
                <a16:creationId xmlns:a16="http://schemas.microsoft.com/office/drawing/2014/main" id="{E036034D-5695-47F7-77F0-42C482715DF5}"/>
              </a:ext>
            </a:extLst>
          </p:cNvPr>
          <p:cNvSpPr/>
          <p:nvPr/>
        </p:nvSpPr>
        <p:spPr>
          <a:xfrm>
            <a:off x="632085" y="5381965"/>
            <a:ext cx="7993963" cy="1323636"/>
          </a:xfrm>
          <a:prstGeom prst="wedgeRectCallout">
            <a:avLst>
              <a:gd name="adj1" fmla="val 55314"/>
              <a:gd name="adj2" fmla="val -5307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Wingdings" panose="05000000000000000000" pitchFamily="2" charset="2"/>
              <a:buChar char=""/>
            </a:pPr>
            <a:r>
              <a:rPr lang="fr-CA" sz="1400" dirty="0">
                <a:solidFill>
                  <a:schemeClr val="tx1"/>
                </a:solidFill>
                <a:latin typeface="Arial" panose="020B0604020202020204" pitchFamily="34" charset="0"/>
                <a:ea typeface="Aptos" panose="020B0004020202020204" pitchFamily="34" charset="0"/>
                <a:cs typeface="Arial" panose="020B0604020202020204" pitchFamily="34" charset="0"/>
              </a:rPr>
              <a:t>Le service de collecte n’est pas réalisé sur une base stable et régulière pour les contenants non traditionnels et les contenants de verre. </a:t>
            </a:r>
          </a:p>
          <a:p>
            <a:pPr marL="285750" indent="-285750">
              <a:buFont typeface="Wingdings" panose="05000000000000000000" pitchFamily="2" charset="2"/>
              <a:buChar char=""/>
            </a:pPr>
            <a:r>
              <a:rPr lang="fr-CA" sz="1400" dirty="0">
                <a:solidFill>
                  <a:schemeClr val="tx1"/>
                </a:solidFill>
                <a:latin typeface="Arial" panose="020B0604020202020204" pitchFamily="34" charset="0"/>
                <a:ea typeface="Aptos" panose="020B0004020202020204" pitchFamily="34" charset="0"/>
                <a:cs typeface="Arial" panose="020B0604020202020204" pitchFamily="34" charset="0"/>
              </a:rPr>
              <a:t>Les montants de remboursement pour la consigne ne sont pas à jour pour tous les récupérateurs. Une rétroaction est prévue. </a:t>
            </a:r>
          </a:p>
        </p:txBody>
      </p:sp>
    </p:spTree>
    <p:extLst>
      <p:ext uri="{BB962C8B-B14F-4D97-AF65-F5344CB8AC3E}">
        <p14:creationId xmlns:p14="http://schemas.microsoft.com/office/powerpoint/2010/main" val="285632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410BD-9F1A-2500-43D3-E5FE011748A2}"/>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CE1B59B-DD7F-C161-331B-56CFF92F782C}"/>
              </a:ext>
            </a:extLst>
          </p:cNvPr>
          <p:cNvSpPr>
            <a:spLocks noGrp="1"/>
          </p:cNvSpPr>
          <p:nvPr>
            <p:ph idx="1"/>
          </p:nvPr>
        </p:nvSpPr>
        <p:spPr>
          <a:xfrm>
            <a:off x="945968" y="3027034"/>
            <a:ext cx="10515599" cy="1165704"/>
          </a:xfrm>
        </p:spPr>
        <p:txBody>
          <a:bodyPr>
            <a:normAutofit fontScale="92500" lnSpcReduction="10000"/>
          </a:bodyPr>
          <a:lstStyle/>
          <a:p>
            <a:pPr eaLnBrk="0" fontAlgn="base" hangingPunct="0">
              <a:lnSpc>
                <a:spcPct val="11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Étude en cours de réalisation par </a:t>
            </a:r>
            <a:r>
              <a:rPr lang="fr-CA" sz="1600" dirty="0" err="1">
                <a:solidFill>
                  <a:srgbClr val="585857"/>
                </a:solidFill>
                <a:latin typeface="Arial" panose="020B0604020202020204" pitchFamily="34" charset="0"/>
                <a:cs typeface="Times New Roman" panose="02020603050405020304" pitchFamily="18" charset="0"/>
              </a:rPr>
              <a:t>AppÉco</a:t>
            </a:r>
            <a:r>
              <a:rPr lang="fr-CA" sz="1600" dirty="0">
                <a:solidFill>
                  <a:srgbClr val="585857"/>
                </a:solidFill>
                <a:latin typeface="Arial" panose="020B0604020202020204" pitchFamily="34" charset="0"/>
                <a:cs typeface="Times New Roman" panose="02020603050405020304" pitchFamily="18" charset="0"/>
              </a:rPr>
              <a:t> (fin des travaux prévue pour le 5 avril)</a:t>
            </a:r>
          </a:p>
          <a:p>
            <a:pPr eaLnBrk="0" fontAlgn="base" hangingPunct="0">
              <a:lnSpc>
                <a:spcPct val="11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Comité mis sur pied pour suivre les travaux incluant 3 représentants de détaillants (CCCD, ADAQ, Métro)</a:t>
            </a:r>
          </a:p>
          <a:p>
            <a:pPr lvl="1" eaLnBrk="0" fontAlgn="base" hangingPunct="0">
              <a:lnSpc>
                <a:spcPct val="11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7 rencontres de travail prévues entre le 29 janvier et le 5 avril 2024</a:t>
            </a:r>
          </a:p>
          <a:p>
            <a:pPr lvl="1" eaLnBrk="0" fontAlgn="base" hangingPunct="0">
              <a:lnSpc>
                <a:spcPct val="11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Sujets discutés entre les détaillants sur une base régulière pour assurer un suivi auprès des bannières</a:t>
            </a:r>
          </a:p>
        </p:txBody>
      </p:sp>
      <p:sp>
        <p:nvSpPr>
          <p:cNvPr id="3" name="Titre 2">
            <a:extLst>
              <a:ext uri="{FF2B5EF4-FFF2-40B4-BE49-F238E27FC236}">
                <a16:creationId xmlns:a16="http://schemas.microsoft.com/office/drawing/2014/main" id="{56597984-6BCE-1EB7-64BE-BEFF34D78FAE}"/>
              </a:ext>
            </a:extLst>
          </p:cNvPr>
          <p:cNvSpPr>
            <a:spLocks noGrp="1"/>
          </p:cNvSpPr>
          <p:nvPr>
            <p:ph type="title"/>
          </p:nvPr>
        </p:nvSpPr>
        <p:spPr>
          <a:xfrm>
            <a:off x="945968" y="751205"/>
            <a:ext cx="10515600" cy="797091"/>
          </a:xfrm>
        </p:spPr>
        <p:txBody>
          <a:bodyPr>
            <a:normAutofit fontScale="90000"/>
          </a:bodyPr>
          <a:lstStyle/>
          <a:p>
            <a:r>
              <a:rPr lang="fr-CA" dirty="0"/>
              <a:t>Étude sur les coûts liés à la récupération et à la gestion des contenants consignés en magasin</a:t>
            </a:r>
          </a:p>
        </p:txBody>
      </p:sp>
      <p:graphicFrame>
        <p:nvGraphicFramePr>
          <p:cNvPr id="4" name="Tableau 3">
            <a:extLst>
              <a:ext uri="{FF2B5EF4-FFF2-40B4-BE49-F238E27FC236}">
                <a16:creationId xmlns:a16="http://schemas.microsoft.com/office/drawing/2014/main" id="{4A14877D-678C-77EA-D0E5-9BFF16D1D7CF}"/>
              </a:ext>
            </a:extLst>
          </p:cNvPr>
          <p:cNvGraphicFramePr>
            <a:graphicFrameLocks noGrp="1"/>
          </p:cNvGraphicFramePr>
          <p:nvPr>
            <p:extLst>
              <p:ext uri="{D42A27DB-BD31-4B8C-83A1-F6EECF244321}">
                <p14:modId xmlns:p14="http://schemas.microsoft.com/office/powerpoint/2010/main" val="3243757561"/>
              </p:ext>
            </p:extLst>
          </p:nvPr>
        </p:nvGraphicFramePr>
        <p:xfrm>
          <a:off x="6203767" y="4729102"/>
          <a:ext cx="5201919" cy="1419268"/>
        </p:xfrm>
        <a:graphic>
          <a:graphicData uri="http://schemas.openxmlformats.org/drawingml/2006/table">
            <a:tbl>
              <a:tblPr firstRow="1" firstCol="1" bandRow="1"/>
              <a:tblGrid>
                <a:gridCol w="3348103">
                  <a:extLst>
                    <a:ext uri="{9D8B030D-6E8A-4147-A177-3AD203B41FA5}">
                      <a16:colId xmlns:a16="http://schemas.microsoft.com/office/drawing/2014/main" val="4167502900"/>
                    </a:ext>
                  </a:extLst>
                </a:gridCol>
                <a:gridCol w="1853816">
                  <a:extLst>
                    <a:ext uri="{9D8B030D-6E8A-4147-A177-3AD203B41FA5}">
                      <a16:colId xmlns:a16="http://schemas.microsoft.com/office/drawing/2014/main" val="2471469982"/>
                    </a:ext>
                  </a:extLst>
                </a:gridCol>
              </a:tblGrid>
              <a:tr h="354817">
                <a:tc>
                  <a:txBody>
                    <a:bodyPr/>
                    <a:lstStyle/>
                    <a:p>
                      <a:pPr marL="92075" indent="0" algn="l" fontAlgn="t">
                        <a:spcBef>
                          <a:spcPts val="600"/>
                        </a:spcBef>
                        <a:spcAft>
                          <a:spcPts val="0"/>
                        </a:spcAft>
                      </a:pPr>
                      <a:r>
                        <a:rPr lang="fr-CA" sz="1400" b="0" i="0" u="none" strike="noStrike" dirty="0">
                          <a:solidFill>
                            <a:schemeClr val="tx1">
                              <a:lumMod val="65000"/>
                              <a:lumOff val="35000"/>
                            </a:schemeClr>
                          </a:solidFill>
                          <a:effectLst/>
                          <a:latin typeface="Arial" panose="020B0604020202020204" pitchFamily="34" charset="0"/>
                          <a:cs typeface="Arial" panose="020B0604020202020204" pitchFamily="34" charset="0"/>
                        </a:rPr>
                        <a:t>Petite surface</a:t>
                      </a:r>
                    </a:p>
                  </a:txBody>
                  <a:tcPr marL="102249" marR="102249" marT="1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l" defTabSz="914400" rtl="0" eaLnBrk="1" fontAlgn="t" latinLnBrk="0" hangingPunct="1">
                        <a:spcBef>
                          <a:spcPts val="600"/>
                        </a:spcBef>
                        <a:spcAft>
                          <a:spcPts val="0"/>
                        </a:spcAft>
                      </a:pP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4 kpi</a:t>
                      </a:r>
                      <a:r>
                        <a:rPr lang="fr-CA" sz="1400" b="0" i="0" u="none" strike="noStrike" kern="1200" baseline="30000" dirty="0">
                          <a:solidFill>
                            <a:schemeClr val="tx1">
                              <a:lumMod val="65000"/>
                              <a:lumOff val="35000"/>
                            </a:schemeClr>
                          </a:solidFill>
                          <a:effectLst/>
                          <a:latin typeface="Arial" panose="020B0604020202020204" pitchFamily="34" charset="0"/>
                          <a:ea typeface="+mn-ea"/>
                          <a:cs typeface="Arial" panose="020B0604020202020204" pitchFamily="34" charset="0"/>
                        </a:rPr>
                        <a:t>2</a:t>
                      </a: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 à 10 kpi</a:t>
                      </a:r>
                      <a:r>
                        <a:rPr lang="fr-CA" sz="1400" b="0" i="0" u="none" strike="noStrike" kern="1200" baseline="30000" dirty="0">
                          <a:solidFill>
                            <a:schemeClr val="tx1">
                              <a:lumMod val="65000"/>
                              <a:lumOff val="35000"/>
                            </a:schemeClr>
                          </a:solidFill>
                          <a:effectLst/>
                          <a:latin typeface="Arial" panose="020B0604020202020204" pitchFamily="34" charset="0"/>
                          <a:ea typeface="+mn-ea"/>
                          <a:cs typeface="Arial" panose="020B0604020202020204" pitchFamily="34" charset="0"/>
                        </a:rPr>
                        <a:t>2</a:t>
                      </a: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txBody>
                  <a:tcPr marL="102249" marR="102249" marT="1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2572573"/>
                  </a:ext>
                </a:extLst>
              </a:tr>
              <a:tr h="354817">
                <a:tc>
                  <a:txBody>
                    <a:bodyPr/>
                    <a:lstStyle/>
                    <a:p>
                      <a:pPr marL="92075" indent="0" algn="l" defTabSz="914400" rtl="0" eaLnBrk="1" fontAlgn="t" latinLnBrk="0" hangingPunct="1">
                        <a:spcBef>
                          <a:spcPts val="600"/>
                        </a:spcBef>
                        <a:spcAft>
                          <a:spcPts val="0"/>
                        </a:spcAft>
                      </a:pP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Moyenne surface sans « gobeuse »</a:t>
                      </a:r>
                    </a:p>
                  </a:txBody>
                  <a:tcPr marL="102249" marR="102249" marT="1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l" defTabSz="914400" rtl="0" eaLnBrk="1" fontAlgn="t" latinLnBrk="0" hangingPunct="1">
                        <a:spcBef>
                          <a:spcPts val="600"/>
                        </a:spcBef>
                        <a:spcAft>
                          <a:spcPts val="0"/>
                        </a:spcAft>
                      </a:pP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10 kpi</a:t>
                      </a:r>
                      <a:r>
                        <a:rPr lang="fr-CA" sz="1400" b="0" i="0" u="none" strike="noStrike" kern="1200" baseline="30000" dirty="0">
                          <a:solidFill>
                            <a:schemeClr val="tx1">
                              <a:lumMod val="65000"/>
                              <a:lumOff val="35000"/>
                            </a:schemeClr>
                          </a:solidFill>
                          <a:effectLst/>
                          <a:latin typeface="Arial" panose="020B0604020202020204" pitchFamily="34" charset="0"/>
                          <a:ea typeface="+mn-ea"/>
                          <a:cs typeface="Arial" panose="020B0604020202020204" pitchFamily="34" charset="0"/>
                        </a:rPr>
                        <a:t>2</a:t>
                      </a: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  à 20 kpi</a:t>
                      </a:r>
                      <a:r>
                        <a:rPr lang="fr-CA" sz="1400" b="0" i="0" u="none" strike="noStrike" kern="1200" baseline="30000" dirty="0">
                          <a:solidFill>
                            <a:schemeClr val="tx1">
                              <a:lumMod val="65000"/>
                              <a:lumOff val="35000"/>
                            </a:schemeClr>
                          </a:solidFill>
                          <a:effectLst/>
                          <a:latin typeface="Arial" panose="020B0604020202020204" pitchFamily="34" charset="0"/>
                          <a:ea typeface="+mn-ea"/>
                          <a:cs typeface="Arial" panose="020B0604020202020204" pitchFamily="34" charset="0"/>
                        </a:rPr>
                        <a:t>2</a:t>
                      </a: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txBody>
                  <a:tcPr marL="102249" marR="102249" marT="1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402098"/>
                  </a:ext>
                </a:extLst>
              </a:tr>
              <a:tr h="354817">
                <a:tc>
                  <a:txBody>
                    <a:bodyPr/>
                    <a:lstStyle/>
                    <a:p>
                      <a:pPr marL="92075" indent="0" algn="l" defTabSz="914400" rtl="0" eaLnBrk="1" fontAlgn="t" latinLnBrk="0" hangingPunct="1">
                        <a:spcBef>
                          <a:spcPts val="600"/>
                        </a:spcBef>
                        <a:spcAft>
                          <a:spcPts val="0"/>
                        </a:spcAft>
                      </a:pP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Moyenne surface avec « gobeuse »</a:t>
                      </a:r>
                    </a:p>
                  </a:txBody>
                  <a:tcPr marL="102249" marR="102249" marT="1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lvl="0" indent="0" algn="l" defTabSz="914400" rtl="0" eaLnBrk="1" fontAlgn="t" latinLnBrk="0" hangingPunct="1">
                        <a:lnSpc>
                          <a:spcPct val="100000"/>
                        </a:lnSpc>
                        <a:spcBef>
                          <a:spcPts val="600"/>
                        </a:spcBef>
                        <a:spcAft>
                          <a:spcPts val="0"/>
                        </a:spcAft>
                        <a:buClrTx/>
                        <a:buSzTx/>
                        <a:buFontTx/>
                        <a:buNone/>
                        <a:tabLst/>
                        <a:defRPr/>
                      </a:pP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10 kpi</a:t>
                      </a:r>
                      <a:r>
                        <a:rPr lang="fr-CA" sz="1400" b="0" i="0" u="none" strike="noStrike" kern="1200" baseline="30000" dirty="0">
                          <a:solidFill>
                            <a:schemeClr val="tx1">
                              <a:lumMod val="65000"/>
                              <a:lumOff val="35000"/>
                            </a:schemeClr>
                          </a:solidFill>
                          <a:effectLst/>
                          <a:latin typeface="Arial" panose="020B0604020202020204" pitchFamily="34" charset="0"/>
                          <a:ea typeface="+mn-ea"/>
                          <a:cs typeface="Arial" panose="020B0604020202020204" pitchFamily="34" charset="0"/>
                        </a:rPr>
                        <a:t>2</a:t>
                      </a: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  à 20 kpi</a:t>
                      </a:r>
                      <a:r>
                        <a:rPr lang="fr-CA" sz="1400" b="0" i="0" u="none" strike="noStrike" kern="1200" baseline="30000" dirty="0">
                          <a:solidFill>
                            <a:schemeClr val="tx1">
                              <a:lumMod val="65000"/>
                              <a:lumOff val="35000"/>
                            </a:schemeClr>
                          </a:solidFill>
                          <a:effectLst/>
                          <a:latin typeface="Arial" panose="020B0604020202020204" pitchFamily="34" charset="0"/>
                          <a:ea typeface="+mn-ea"/>
                          <a:cs typeface="Arial" panose="020B0604020202020204" pitchFamily="34" charset="0"/>
                        </a:rPr>
                        <a:t>2</a:t>
                      </a: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txBody>
                  <a:tcPr marL="102249" marR="102249" marT="1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7031445"/>
                  </a:ext>
                </a:extLst>
              </a:tr>
              <a:tr h="354817">
                <a:tc>
                  <a:txBody>
                    <a:bodyPr/>
                    <a:lstStyle/>
                    <a:p>
                      <a:pPr marL="92075" indent="0" algn="l" defTabSz="914400" rtl="0" eaLnBrk="1" fontAlgn="t" latinLnBrk="0" hangingPunct="1">
                        <a:spcBef>
                          <a:spcPts val="600"/>
                        </a:spcBef>
                        <a:spcAft>
                          <a:spcPts val="0"/>
                        </a:spcAft>
                      </a:pP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Grande surface</a:t>
                      </a:r>
                    </a:p>
                  </a:txBody>
                  <a:tcPr marL="102249" marR="102249" marT="1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l" defTabSz="914400" rtl="0" eaLnBrk="1" fontAlgn="t" latinLnBrk="0" hangingPunct="1">
                        <a:spcBef>
                          <a:spcPts val="600"/>
                        </a:spcBef>
                        <a:spcAft>
                          <a:spcPts val="0"/>
                        </a:spcAft>
                      </a:pP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&gt; 20 kpi</a:t>
                      </a:r>
                      <a:r>
                        <a:rPr lang="fr-CA" sz="1400" b="0" i="0" u="none" strike="noStrike" kern="1200" baseline="30000" dirty="0">
                          <a:solidFill>
                            <a:schemeClr val="tx1">
                              <a:lumMod val="65000"/>
                              <a:lumOff val="35000"/>
                            </a:schemeClr>
                          </a:solidFill>
                          <a:effectLst/>
                          <a:latin typeface="Arial" panose="020B0604020202020204" pitchFamily="34" charset="0"/>
                          <a:ea typeface="+mn-ea"/>
                          <a:cs typeface="Arial" panose="020B0604020202020204" pitchFamily="34" charset="0"/>
                        </a:rPr>
                        <a:t>2</a:t>
                      </a:r>
                      <a:r>
                        <a:rPr lang="fr-CA" sz="1400" b="0" i="0" u="none" strike="noStrike" kern="1200" dirty="0">
                          <a:solidFill>
                            <a:schemeClr val="tx1">
                              <a:lumMod val="65000"/>
                              <a:lumOff val="35000"/>
                            </a:schemeClr>
                          </a:solidFill>
                          <a:effectLst/>
                          <a:latin typeface="Arial" panose="020B0604020202020204" pitchFamily="34" charset="0"/>
                          <a:ea typeface="+mn-ea"/>
                          <a:cs typeface="Arial" panose="020B0604020202020204" pitchFamily="34" charset="0"/>
                        </a:rPr>
                        <a:t> </a:t>
                      </a:r>
                    </a:p>
                  </a:txBody>
                  <a:tcPr marL="102249" marR="102249" marT="142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062445"/>
                  </a:ext>
                </a:extLst>
              </a:tr>
            </a:tbl>
          </a:graphicData>
        </a:graphic>
      </p:graphicFrame>
      <p:sp>
        <p:nvSpPr>
          <p:cNvPr id="10" name="Espace réservé du contenu 1">
            <a:extLst>
              <a:ext uri="{FF2B5EF4-FFF2-40B4-BE49-F238E27FC236}">
                <a16:creationId xmlns:a16="http://schemas.microsoft.com/office/drawing/2014/main" id="{94E8E9E6-5127-7F07-2657-1CBEFC6510B1}"/>
              </a:ext>
            </a:extLst>
          </p:cNvPr>
          <p:cNvSpPr txBox="1">
            <a:spLocks/>
          </p:cNvSpPr>
          <p:nvPr/>
        </p:nvSpPr>
        <p:spPr>
          <a:xfrm>
            <a:off x="945968" y="4389120"/>
            <a:ext cx="5201919" cy="20992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1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4 catégories de magasins analysées </a:t>
            </a:r>
          </a:p>
          <a:p>
            <a:pPr eaLnBrk="0" fontAlgn="base" hangingPunct="0">
              <a:lnSpc>
                <a:spcPct val="11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Visites terrain réalisées auprès de 16 marchands (Richelieu, Tradition, IGA, Maxi, Métro +, Super C)</a:t>
            </a:r>
          </a:p>
          <a:p>
            <a:pPr eaLnBrk="0" fontAlgn="base" hangingPunct="0">
              <a:lnSpc>
                <a:spcPct val="11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Données collectées couvrant la période du 1 novembre 2023 au 31 janvier 2024 </a:t>
            </a:r>
          </a:p>
          <a:p>
            <a:pPr eaLnBrk="0" fontAlgn="base" hangingPunct="0">
              <a:lnSpc>
                <a:spcPct val="110000"/>
              </a:lnSpc>
              <a:spcBef>
                <a:spcPts val="300"/>
              </a:spcBef>
              <a:buClr>
                <a:srgbClr val="002060"/>
              </a:buClr>
            </a:pPr>
            <a:r>
              <a:rPr lang="fr-CA" sz="1600" dirty="0">
                <a:solidFill>
                  <a:srgbClr val="585857"/>
                </a:solidFill>
                <a:latin typeface="Arial" panose="020B0604020202020204" pitchFamily="34" charset="0"/>
                <a:cs typeface="Times New Roman" panose="02020603050405020304" pitchFamily="18" charset="0"/>
              </a:rPr>
              <a:t>Analyse économique produite par le consultant</a:t>
            </a:r>
          </a:p>
          <a:p>
            <a:pPr eaLnBrk="0" fontAlgn="base" hangingPunct="0">
              <a:lnSpc>
                <a:spcPct val="110000"/>
              </a:lnSpc>
              <a:spcBef>
                <a:spcPts val="300"/>
              </a:spcBef>
              <a:buClr>
                <a:srgbClr val="002060"/>
              </a:buClr>
            </a:pPr>
            <a:r>
              <a:rPr lang="fr-CA" sz="1600" b="1" dirty="0">
                <a:solidFill>
                  <a:srgbClr val="585857"/>
                </a:solidFill>
                <a:latin typeface="Arial" panose="020B0604020202020204" pitchFamily="34" charset="0"/>
                <a:cs typeface="Times New Roman" panose="02020603050405020304" pitchFamily="18" charset="0"/>
              </a:rPr>
              <a:t>Des discussions entre les détaillants et l’AQRCB suivront la réception des résultats</a:t>
            </a:r>
            <a:endParaRPr lang="fr-CA" sz="1600" dirty="0">
              <a:solidFill>
                <a:srgbClr val="585857"/>
              </a:solidFill>
              <a:latin typeface="Arial" panose="020B0604020202020204" pitchFamily="34" charset="0"/>
              <a:cs typeface="Times New Roman" panose="02020603050405020304" pitchFamily="18" charset="0"/>
            </a:endParaRPr>
          </a:p>
          <a:p>
            <a:pPr lvl="1" eaLnBrk="0" fontAlgn="base" hangingPunct="0">
              <a:lnSpc>
                <a:spcPct val="110000"/>
              </a:lnSpc>
              <a:spcBef>
                <a:spcPts val="300"/>
              </a:spcBef>
              <a:buClr>
                <a:srgbClr val="002060"/>
              </a:buClr>
            </a:pPr>
            <a:endParaRPr lang="fr-CA" sz="1200" dirty="0">
              <a:solidFill>
                <a:srgbClr val="585857"/>
              </a:solidFill>
              <a:latin typeface="Arial" panose="020B0604020202020204" pitchFamily="34" charset="0"/>
              <a:cs typeface="Times New Roman" panose="02020603050405020304" pitchFamily="18" charset="0"/>
            </a:endParaRPr>
          </a:p>
        </p:txBody>
      </p:sp>
      <p:sp>
        <p:nvSpPr>
          <p:cNvPr id="11" name="Espace réservé du contenu 1">
            <a:extLst>
              <a:ext uri="{FF2B5EF4-FFF2-40B4-BE49-F238E27FC236}">
                <a16:creationId xmlns:a16="http://schemas.microsoft.com/office/drawing/2014/main" id="{AD7EE3FA-1059-0A28-7B6F-B754C4911927}"/>
              </a:ext>
            </a:extLst>
          </p:cNvPr>
          <p:cNvSpPr txBox="1">
            <a:spLocks/>
          </p:cNvSpPr>
          <p:nvPr/>
        </p:nvSpPr>
        <p:spPr>
          <a:xfrm>
            <a:off x="947056" y="1795971"/>
            <a:ext cx="10514511" cy="920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10000"/>
              </a:lnSpc>
              <a:spcBef>
                <a:spcPts val="300"/>
              </a:spcBef>
              <a:buClr>
                <a:srgbClr val="002060"/>
              </a:buClr>
              <a:buNone/>
            </a:pPr>
            <a:r>
              <a:rPr lang="fr-CA" sz="1600" b="1" dirty="0">
                <a:solidFill>
                  <a:srgbClr val="585857"/>
                </a:solidFill>
                <a:latin typeface="Arial" panose="020B0604020202020204" pitchFamily="34" charset="0"/>
                <a:cs typeface="Times New Roman" panose="02020603050405020304" pitchFamily="18" charset="0"/>
              </a:rPr>
              <a:t>Objectif</a:t>
            </a:r>
            <a:r>
              <a:rPr lang="fr-CA" sz="1600" dirty="0">
                <a:solidFill>
                  <a:srgbClr val="585857"/>
                </a:solidFill>
                <a:latin typeface="Arial" panose="020B0604020202020204" pitchFamily="34" charset="0"/>
                <a:cs typeface="Times New Roman" panose="02020603050405020304" pitchFamily="18" charset="0"/>
              </a:rPr>
              <a:t> : </a:t>
            </a:r>
          </a:p>
          <a:p>
            <a:pPr marL="0" indent="0" eaLnBrk="0" fontAlgn="base" hangingPunct="0">
              <a:lnSpc>
                <a:spcPct val="110000"/>
              </a:lnSpc>
              <a:spcBef>
                <a:spcPts val="300"/>
              </a:spcBef>
              <a:buClr>
                <a:srgbClr val="002060"/>
              </a:buClr>
              <a:buNone/>
            </a:pPr>
            <a:r>
              <a:rPr lang="fr-CA" sz="1600" dirty="0">
                <a:solidFill>
                  <a:srgbClr val="585857"/>
                </a:solidFill>
                <a:latin typeface="Arial" panose="020B0604020202020204" pitchFamily="34" charset="0"/>
                <a:cs typeface="Times New Roman" panose="02020603050405020304" pitchFamily="18" charset="0"/>
              </a:rPr>
              <a:t>Identifier les coûts de reprise des contenants consignés afin de mettre à jour la prime de manutention transitoire (2,5 sous/contenant) prévue au contrat</a:t>
            </a:r>
          </a:p>
        </p:txBody>
      </p:sp>
    </p:spTree>
    <p:extLst>
      <p:ext uri="{BB962C8B-B14F-4D97-AF65-F5344CB8AC3E}">
        <p14:creationId xmlns:p14="http://schemas.microsoft.com/office/powerpoint/2010/main" val="4091723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77304e-85f5-48cc-9a7b-07ec2493db2a">
      <Terms xmlns="http://schemas.microsoft.com/office/infopath/2007/PartnerControls"/>
    </lcf76f155ced4ddcb4097134ff3c332f>
    <TaxCatchAll xmlns="4df876fc-a0a0-45a9-b597-b04cd318e8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86E71800CFA94F9B9E7E5EB7B9CD7B" ma:contentTypeVersion="15" ma:contentTypeDescription="Crée un document." ma:contentTypeScope="" ma:versionID="8b1fbaf09d5b6081cd765df436adcee7">
  <xsd:schema xmlns:xsd="http://www.w3.org/2001/XMLSchema" xmlns:xs="http://www.w3.org/2001/XMLSchema" xmlns:p="http://schemas.microsoft.com/office/2006/metadata/properties" xmlns:ns2="2077304e-85f5-48cc-9a7b-07ec2493db2a" xmlns:ns3="4df876fc-a0a0-45a9-b597-b04cd318e895" targetNamespace="http://schemas.microsoft.com/office/2006/metadata/properties" ma:root="true" ma:fieldsID="33f17c6fa6f67f8ebf59065b21f733be" ns2:_="" ns3:_="">
    <xsd:import namespace="2077304e-85f5-48cc-9a7b-07ec2493db2a"/>
    <xsd:import namespace="4df876fc-a0a0-45a9-b597-b04cd318e8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7304e-85f5-48cc-9a7b-07ec2493d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992376ca-b19f-4c57-acb0-2add29dd948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f876fc-a0a0-45a9-b597-b04cd318e89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572ff4-3bb2-4c8d-89da-84ffa0676c6c}" ma:internalName="TaxCatchAll" ma:showField="CatchAllData" ma:web="4df876fc-a0a0-45a9-b597-b04cd318e89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7CA2CF-7A20-4EBE-A0AD-F1306CC4AE75}">
  <ds:schemaRefs>
    <ds:schemaRef ds:uri="http://schemas.microsoft.com/sharepoint/v3/contenttype/forms"/>
  </ds:schemaRefs>
</ds:datastoreItem>
</file>

<file path=customXml/itemProps2.xml><?xml version="1.0" encoding="utf-8"?>
<ds:datastoreItem xmlns:ds="http://schemas.openxmlformats.org/officeDocument/2006/customXml" ds:itemID="{4B4261D2-3253-4E1E-9E1E-8AB2A08B94AA}">
  <ds:schemaRefs>
    <ds:schemaRef ds:uri="http://purl.org/dc/elements/1.1/"/>
    <ds:schemaRef ds:uri="http://schemas.openxmlformats.org/package/2006/metadata/core-properties"/>
    <ds:schemaRef ds:uri="e6a08097-00ed-4b14-840d-79bfe38a9347"/>
    <ds:schemaRef ds:uri="http://purl.org/dc/terms/"/>
    <ds:schemaRef ds:uri="e2e2ca04-2ae4-4880-b195-b3306430d165"/>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2C9C5D9-CB92-4E2B-B8C6-F661B8FA4661}"/>
</file>

<file path=docMetadata/LabelInfo.xml><?xml version="1.0" encoding="utf-8"?>
<clbl:labelList xmlns:clbl="http://schemas.microsoft.com/office/2020/mipLabelMetadata">
  <clbl:label id="{18f4335a-b0a7-40a5-8176-4c556fef6bf2}" enabled="1" method="Standard" siteId="{2a0c448d-4135-4bf7-8cc5-d257ade6207f}" contentBits="0" removed="0"/>
</clbl:labelList>
</file>

<file path=docProps/app.xml><?xml version="1.0" encoding="utf-8"?>
<Properties xmlns="http://schemas.openxmlformats.org/officeDocument/2006/extended-properties" xmlns:vt="http://schemas.openxmlformats.org/officeDocument/2006/docPropsVTypes">
  <Template>ppt</Template>
  <TotalTime>5374</TotalTime>
  <Words>3183</Words>
  <Application>Microsoft Office PowerPoint</Application>
  <PresentationFormat>Grand écran</PresentationFormat>
  <Paragraphs>342</Paragraphs>
  <Slides>35</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Calibri Light</vt:lpstr>
      <vt:lpstr>Courier New</vt:lpstr>
      <vt:lpstr>Optima</vt:lpstr>
      <vt:lpstr>Symbol</vt:lpstr>
      <vt:lpstr>Wingdings</vt:lpstr>
      <vt:lpstr>Thème Office</vt:lpstr>
      <vt:lpstr>À quoi faut-il s’attendre à un an de la modernisation de la consigne? </vt:lpstr>
      <vt:lpstr>Bienvenue à tous les détaillants!</vt:lpstr>
      <vt:lpstr>Bref retour sur les 4 derniers mois</vt:lpstr>
      <vt:lpstr>Rappel des changements avec l’élargissement de la consigne au 1er novembre 2023</vt:lpstr>
      <vt:lpstr>Rappel des obligations ou des responsabilités selon le type de détaillants au 1er novembre 2023 </vt:lpstr>
      <vt:lpstr>Pour la phase 1 :  3 500 lieux de retour opérés par des détaillants</vt:lpstr>
      <vt:lpstr>Contrats transitoires détaillants - AQRCB</vt:lpstr>
      <vt:lpstr>Récupérateurs communiqués par l’AQRCB</vt:lpstr>
      <vt:lpstr>Étude sur les coûts liés à la récupération et à la gestion des contenants consignés en magasin</vt:lpstr>
      <vt:lpstr>2e phase d’élargissement de la consigne</vt:lpstr>
      <vt:lpstr>Qu’est-ce qui change entre la phase 1 et la phase 2 de l’élargissement de la consigne?</vt:lpstr>
      <vt:lpstr>Obligations ou responsabilités selon le type de détaillants au 1er mars 2025</vt:lpstr>
      <vt:lpstr>Détaillants qui n’ont aucune obligation au 1er mars 2025</vt:lpstr>
      <vt:lpstr>Obligations des détaillants de petite superficie de vente (≤ 375 m2 ou 4 036 pi2) au 1er mars 2025</vt:lpstr>
      <vt:lpstr>Option des détaillants de petite superficie de vente (≤ 375 m2 ou 4 036 pi2) au 1er mars 2025</vt:lpstr>
      <vt:lpstr>Obligations des détaillants dont la superficie de vente est &gt; 375 m2 (4 036 pi2) </vt:lpstr>
      <vt:lpstr>Décompte vers le 1er mars 2025</vt:lpstr>
      <vt:lpstr>Des solutions variées pour reprendre 5 milliards de contenants consignés pour les détaillants &gt; 375 m2</vt:lpstr>
      <vt:lpstr>Solutions de reprises pour les détaillants</vt:lpstr>
      <vt:lpstr>Points de retour commun aux détaillants</vt:lpstr>
      <vt:lpstr>Points de retour commun aux détaillants</vt:lpstr>
      <vt:lpstr>Scénarios de reprise à l’extérieur des magasins</vt:lpstr>
      <vt:lpstr>Scénarios de reprise à l’extérieur des magasins</vt:lpstr>
      <vt:lpstr>Groupe de travail Opérations sous l’égide des détaillants</vt:lpstr>
      <vt:lpstr>Décompte vers le 1er mars 2025</vt:lpstr>
      <vt:lpstr>Comité de transition – détaillants de l’AQRCB</vt:lpstr>
      <vt:lpstr>Stratégie de déploiement du réseau de l’AQRCB</vt:lpstr>
      <vt:lpstr>Cartographie : travaux en cours</vt:lpstr>
      <vt:lpstr>Équipements pour les détaillants  (&lt; 2,5 M de contenants)</vt:lpstr>
      <vt:lpstr>Ententes opérationnelles</vt:lpstr>
      <vt:lpstr>Prochaines étapes</vt:lpstr>
      <vt:lpstr>Prochaines rencontres avec l’AQRCB</vt:lpstr>
      <vt:lpstr>Prochaines démarches des détaillants</vt:lpstr>
      <vt:lpstr>Période de questions</vt:lpstr>
      <vt:lpstr>Merci de votre participation!  Préparez-vous! Renseignez-vous!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Regroupement pour la période de transition :  règles et outils</dc:title>
  <dc:creator>Marie Julie Bégin</dc:creator>
  <cp:lastModifiedBy>Samuel Bouchard Villeneuve</cp:lastModifiedBy>
  <cp:revision>7</cp:revision>
  <dcterms:created xsi:type="dcterms:W3CDTF">2023-09-08T14:32:40Z</dcterms:created>
  <dcterms:modified xsi:type="dcterms:W3CDTF">2024-03-01T17:10:02Z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0x010100086811B4FB49EC49BBB84B9E88ADFFCA</vt:lpwstr>
  </property>
  <property fmtid="{D5CDD505-2E9C-101B-9397-08002B2CF9AE}" pid="3" name="MediaServiceImageTags">
    <vt:lpwstr/>
  </property>
</Properties>
</file>