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6.xml" ContentType="application/vnd.openxmlformats-officedocument.presentationml.tags+xml"/>
  <Override PartName="/ppt/notesSlides/notesSlide19.xml" ContentType="application/vnd.openxmlformats-officedocument.presentationml.notesSlide+xml"/>
  <Override PartName="/ppt/tags/tag7.xml" ContentType="application/vnd.openxmlformats-officedocument.presentationml.tags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sldIdLst>
    <p:sldId id="256" r:id="rId5"/>
    <p:sldId id="298" r:id="rId6"/>
    <p:sldId id="329" r:id="rId7"/>
    <p:sldId id="302" r:id="rId8"/>
    <p:sldId id="265" r:id="rId9"/>
    <p:sldId id="358" r:id="rId10"/>
    <p:sldId id="337" r:id="rId11"/>
    <p:sldId id="350" r:id="rId12"/>
    <p:sldId id="359" r:id="rId13"/>
    <p:sldId id="360" r:id="rId14"/>
    <p:sldId id="362" r:id="rId15"/>
    <p:sldId id="363" r:id="rId16"/>
    <p:sldId id="364" r:id="rId17"/>
    <p:sldId id="373" r:id="rId18"/>
    <p:sldId id="366" r:id="rId19"/>
    <p:sldId id="365" r:id="rId20"/>
    <p:sldId id="367" r:id="rId21"/>
    <p:sldId id="368" r:id="rId22"/>
    <p:sldId id="369" r:id="rId23"/>
    <p:sldId id="372" r:id="rId24"/>
    <p:sldId id="370" r:id="rId25"/>
    <p:sldId id="374" r:id="rId26"/>
    <p:sldId id="375" r:id="rId27"/>
    <p:sldId id="377" r:id="rId28"/>
    <p:sldId id="376" r:id="rId29"/>
    <p:sldId id="348" r:id="rId30"/>
    <p:sldId id="353" r:id="rId31"/>
    <p:sldId id="354" r:id="rId32"/>
    <p:sldId id="281" r:id="rId33"/>
    <p:sldId id="301" r:id="rId34"/>
    <p:sldId id="380" r:id="rId35"/>
    <p:sldId id="378" r:id="rId36"/>
    <p:sldId id="379" r:id="rId37"/>
    <p:sldId id="382" r:id="rId38"/>
    <p:sldId id="383" r:id="rId3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2AE7685-8D6F-0BFC-6698-4E2A8383E613}" name="Pierre-Alexandre Blouin" initials="PB" userId="S::pblouin@adaq.qc.ca::6bb71655-150e-486c-b18c-3c661c9d468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0D6F22-D511-4E68-8A48-585FD86A4367}" v="24" dt="2024-06-14T01:32:03.6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5441" autoAdjust="0"/>
  </p:normalViewPr>
  <p:slideViewPr>
    <p:cSldViewPr snapToGrid="0">
      <p:cViewPr varScale="1">
        <p:scale>
          <a:sx n="94" d="100"/>
          <a:sy n="94" d="100"/>
        </p:scale>
        <p:origin x="11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504A1-ADA9-43E4-8F92-04FABAC59056}" type="datetimeFigureOut">
              <a:rPr lang="fr-CA" smtClean="0"/>
              <a:t>2024-06-14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F7BBF-07F7-460C-8D37-445F7F2FDFA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281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F7BBF-07F7-460C-8D37-445F7F2FDFAC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6381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F7BBF-07F7-460C-8D37-445F7F2FDFAC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59323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F7BBF-07F7-460C-8D37-445F7F2FDFAC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8271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F7BBF-07F7-460C-8D37-445F7F2FDFAC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2934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F7BBF-07F7-460C-8D37-445F7F2FDFAC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1327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F7BBF-07F7-460C-8D37-445F7F2FDFAC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4166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F7BBF-07F7-460C-8D37-445F7F2FDFAC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03137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F7BBF-07F7-460C-8D37-445F7F2FDFAC}" type="slidenum">
              <a:rPr lang="fr-CA" smtClean="0"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31948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F7BBF-07F7-460C-8D37-445F7F2FDFAC}" type="slidenum">
              <a:rPr lang="fr-CA" smtClean="0"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2993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F7BBF-07F7-460C-8D37-445F7F2FDFAC}" type="slidenum">
              <a:rPr lang="fr-CA" smtClean="0"/>
              <a:t>28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460828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F7BBF-07F7-460C-8D37-445F7F2FDFAC}" type="slidenum">
              <a:rPr lang="fr-CA" smtClean="0"/>
              <a:t>34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8796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F7BBF-07F7-460C-8D37-445F7F2FDFAC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19159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F7BBF-07F7-460C-8D37-445F7F2FDFAC}" type="slidenum">
              <a:rPr lang="fr-CA" smtClean="0"/>
              <a:t>35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29445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F7BBF-07F7-460C-8D37-445F7F2FDFAC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22758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F7BBF-07F7-460C-8D37-445F7F2FDFAC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70802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F7BBF-07F7-460C-8D37-445F7F2FDFAC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06989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F7BBF-07F7-460C-8D37-445F7F2FDFAC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04489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F7BBF-07F7-460C-8D37-445F7F2FDFAC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93082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F7BBF-07F7-460C-8D37-445F7F2FDFAC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312511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EF7BBF-07F7-460C-8D37-445F7F2FDFAC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83284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9000B1-198A-232D-7C1B-A8DCF6FE0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C9BE5BF-779C-A755-4EFE-E8262EFAB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54DD21-1CBB-DDCE-1127-8457D2D2E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971252-E1B1-9030-7764-45BD15516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B4BC-85A2-4860-A4F9-711D082D5F3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89568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CB56E73-0E4A-E3DF-6046-4D5D7388D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61BDFBA-8243-0CF4-7AC5-9670B5C6E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B4BC-85A2-4860-A4F9-711D082D5F30}" type="slidenum">
              <a:rPr lang="fr-CA" smtClean="0"/>
              <a:t>‹N°›</a:t>
            </a:fld>
            <a:endParaRPr lang="fr-CA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6C62C962-480D-E456-1F52-C0AF0ED16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AF3BDB5-3001-BF21-C7DF-DA40C59A8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2060"/>
                </a:solidFill>
                <a:latin typeface="Optima" panose="02000903070000020004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14870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1ECE9A-C077-3C30-303E-02FB7F7D81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DD52A2C-417B-13C5-D61C-665C5B1CF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D7FBF8F-BD61-5D53-687C-A48E0A6DC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630453-0E2A-D1B2-CFA7-EC8ED9E5B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B4BC-85A2-4860-A4F9-711D082D5F30}" type="slidenum">
              <a:rPr lang="fr-CA" smtClean="0"/>
              <a:t>‹N°›</a:t>
            </a:fld>
            <a:endParaRPr lang="fr-CA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E5DCD137-914E-A287-158B-8EE5BFF66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2060"/>
                </a:solidFill>
                <a:latin typeface="Optima" panose="02000903070000020004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80248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071486-DB04-CB49-5D6F-50A56EFAA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002060"/>
                </a:solidFill>
                <a:latin typeface="Optima" panose="0200090307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3F04F7-CF95-901D-5F46-BDF2D8046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FAC05B-F3E1-5C50-AB65-F636BF7F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B4BC-85A2-4860-A4F9-711D082D5F3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9796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ECC5D5-7625-4E06-450B-0B5A673FE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002060"/>
                </a:solidFill>
                <a:latin typeface="Optima" panose="02000903070000020004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419454-1505-56FE-BD3A-DC45C56ED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B03FC28-0066-8E5B-F3F7-E1B0E00C9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0E44B91-B7ED-7C01-C039-99A33E76B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8FADF7-EB46-A075-BD5F-E8D6FDB9A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B4BC-85A2-4860-A4F9-711D082D5F3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98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3E0B114-8B8E-3689-424B-58C261A76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AFEA9E0-193B-012F-C935-310B49D84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EF107C-63BC-69A3-A8AC-1F1FD30576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EFC99-57F4-4B5A-833D-780261658909}" type="datetimeFigureOut">
              <a:rPr lang="fr-CA" smtClean="0"/>
              <a:t>2024-06-14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79C73B-F5AA-2E96-8560-A4EF266F82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70CBD-7ABB-0B39-6052-291FE9BF8E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7B4BC-85A2-4860-A4F9-711D082D5F3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355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2" r:id="rId3"/>
    <p:sldLayoutId id="2147483654" r:id="rId4"/>
    <p:sldLayoutId id="214748365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11" Type="http://schemas.openxmlformats.org/officeDocument/2006/relationships/image" Target="../media/image28.svg"/><Relationship Id="rId5" Type="http://schemas.openxmlformats.org/officeDocument/2006/relationships/image" Target="../media/image16.png"/><Relationship Id="rId10" Type="http://schemas.openxmlformats.org/officeDocument/2006/relationships/image" Target="../media/image19.svg"/><Relationship Id="rId4" Type="http://schemas.openxmlformats.org/officeDocument/2006/relationships/image" Target="../media/image21.sv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9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1.png@01DA8FE0.3DCF411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1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1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loud.cartovista.com/aqrcb/maps/c51533/Strategie-de-deploiement-1604202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9A8643-0F05-8317-F6F2-460593DAC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140174"/>
          </a:xfrm>
        </p:spPr>
        <p:txBody>
          <a:bodyPr anchor="b">
            <a:normAutofit fontScale="90000"/>
          </a:bodyPr>
          <a:lstStyle/>
          <a:p>
            <a:pPr algn="l"/>
            <a:r>
              <a:rPr lang="fr-CA" sz="4000" dirty="0">
                <a:solidFill>
                  <a:srgbClr val="FFFFFF"/>
                </a:solidFill>
                <a:latin typeface="Optima" panose="02000903070000020004" pitchFamily="2" charset="0"/>
              </a:rPr>
              <a:t>Modernisation de la consigne : où en sommes-nous à 9 mois de l’élargissement?</a:t>
            </a:r>
            <a:br>
              <a:rPr lang="fr-CA" sz="4000" dirty="0">
                <a:solidFill>
                  <a:srgbClr val="FFFFFF"/>
                </a:solidFill>
                <a:latin typeface="Optima" panose="02000903070000020004" pitchFamily="2" charset="0"/>
              </a:rPr>
            </a:br>
            <a:br>
              <a:rPr lang="fr-CA" sz="4000" dirty="0">
                <a:solidFill>
                  <a:srgbClr val="FFFFFF"/>
                </a:solidFill>
                <a:latin typeface="Optima" panose="02000903070000020004" pitchFamily="2" charset="0"/>
              </a:rPr>
            </a:br>
            <a:r>
              <a:rPr lang="fr-CA" sz="2200" dirty="0">
                <a:solidFill>
                  <a:srgbClr val="FFFFFF"/>
                </a:solidFill>
                <a:latin typeface="Optima" panose="02000903070000020004" pitchFamily="2" charset="0"/>
              </a:rPr>
              <a:t>État des discussions à ce jour et scénarios pour les marchands participants</a:t>
            </a:r>
            <a:endParaRPr lang="fr-CA" sz="4000" dirty="0">
              <a:solidFill>
                <a:srgbClr val="FFFFFF"/>
              </a:solidFill>
              <a:latin typeface="Optima" panose="02000903070000020004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B17650F-7F83-0B37-D995-345595565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21" y="5769756"/>
            <a:ext cx="829368" cy="916420"/>
          </a:xfrm>
          <a:prstGeom prst="rect">
            <a:avLst/>
          </a:prstGeom>
          <a:noFill/>
        </p:spPr>
      </p:pic>
      <p:sp>
        <p:nvSpPr>
          <p:cNvPr id="11" name="Sous-titre 2">
            <a:extLst>
              <a:ext uri="{FF2B5EF4-FFF2-40B4-BE49-F238E27FC236}">
                <a16:creationId xmlns:a16="http://schemas.microsoft.com/office/drawing/2014/main" id="{E84BC902-CE47-8374-744A-BDCEBFFE6CDF}"/>
              </a:ext>
            </a:extLst>
          </p:cNvPr>
          <p:cNvSpPr txBox="1">
            <a:spLocks/>
          </p:cNvSpPr>
          <p:nvPr/>
        </p:nvSpPr>
        <p:spPr>
          <a:xfrm>
            <a:off x="8467224" y="3610386"/>
            <a:ext cx="2533029" cy="819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sz="1600" dirty="0">
                <a:solidFill>
                  <a:schemeClr val="bg1"/>
                </a:solidFill>
                <a:latin typeface="Optima" panose="02000903070000020004" pitchFamily="2" charset="0"/>
              </a:rPr>
              <a:t>14 juin 2024</a:t>
            </a:r>
          </a:p>
        </p:txBody>
      </p:sp>
      <p:pic>
        <p:nvPicPr>
          <p:cNvPr id="21" name="Image 20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8373812D-6FC9-FA27-9CEF-2680B4683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725" y="5312655"/>
            <a:ext cx="1950154" cy="870675"/>
          </a:xfrm>
          <a:prstGeom prst="rect">
            <a:avLst/>
          </a:prstGeom>
        </p:spPr>
      </p:pic>
      <p:sp>
        <p:nvSpPr>
          <p:cNvPr id="23" name="Sous-titre 2">
            <a:extLst>
              <a:ext uri="{FF2B5EF4-FFF2-40B4-BE49-F238E27FC236}">
                <a16:creationId xmlns:a16="http://schemas.microsoft.com/office/drawing/2014/main" id="{5A1DBE4D-A1CE-250F-83BD-4F3071E4E451}"/>
              </a:ext>
            </a:extLst>
          </p:cNvPr>
          <p:cNvSpPr txBox="1">
            <a:spLocks/>
          </p:cNvSpPr>
          <p:nvPr/>
        </p:nvSpPr>
        <p:spPr>
          <a:xfrm>
            <a:off x="4162773" y="4514734"/>
            <a:ext cx="2533029" cy="819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sz="1600" dirty="0">
                <a:solidFill>
                  <a:srgbClr val="002060"/>
                </a:solidFill>
                <a:latin typeface="Optima" panose="02000903070000020004" pitchFamily="2" charset="0"/>
              </a:rPr>
              <a:t>Une présentation de :</a:t>
            </a:r>
          </a:p>
        </p:txBody>
      </p:sp>
      <p:pic>
        <p:nvPicPr>
          <p:cNvPr id="3" name="Image 2" descr="Une image contenant Police, texte, logo, Graphique&#10;&#10;Description générée automatiquement">
            <a:extLst>
              <a:ext uri="{FF2B5EF4-FFF2-40B4-BE49-F238E27FC236}">
                <a16:creationId xmlns:a16="http://schemas.microsoft.com/office/drawing/2014/main" id="{5309AB86-9F01-9758-65D9-647C385DB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9685" y="5425827"/>
            <a:ext cx="3691716" cy="68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13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4D13E6-ECF9-C6C2-0F72-93B5E1E77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957FF5F-245E-06CB-5D7C-CCC074C62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>
                <a:solidFill>
                  <a:srgbClr val="FFFFFF"/>
                </a:solidFill>
              </a:rPr>
              <a:t>Cartographie</a:t>
            </a:r>
            <a:r>
              <a:rPr lang="en-US" sz="3200" dirty="0">
                <a:solidFill>
                  <a:srgbClr val="FFFFFF"/>
                </a:solidFill>
              </a:rPr>
              <a:t> et </a:t>
            </a:r>
            <a:r>
              <a:rPr lang="en-US" sz="3200" dirty="0" err="1">
                <a:solidFill>
                  <a:srgbClr val="FFFFFF"/>
                </a:solidFill>
              </a:rPr>
              <a:t>légende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041F449-1E31-E8D2-1837-6471004E6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98" y="1822347"/>
            <a:ext cx="7610490" cy="419545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2E3D985-557A-0F5A-6700-E2447ECE99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551"/>
          <a:stretch/>
        </p:blipFill>
        <p:spPr>
          <a:xfrm>
            <a:off x="8567934" y="3140791"/>
            <a:ext cx="3372503" cy="219047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9CC6481-0BC5-E50A-1C81-38764C1499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6090" y="5298997"/>
            <a:ext cx="3276190" cy="666667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2517137C-753F-F22B-615B-6FB8BDCCA16C}"/>
              </a:ext>
            </a:extLst>
          </p:cNvPr>
          <p:cNvGrpSpPr/>
          <p:nvPr/>
        </p:nvGrpSpPr>
        <p:grpSpPr>
          <a:xfrm>
            <a:off x="9161251" y="6068503"/>
            <a:ext cx="216000" cy="538502"/>
            <a:chOff x="9178504" y="5853562"/>
            <a:chExt cx="216000" cy="538502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2E71A15F-D850-F877-8065-904ED47727DD}"/>
                </a:ext>
              </a:extLst>
            </p:cNvPr>
            <p:cNvSpPr/>
            <p:nvPr/>
          </p:nvSpPr>
          <p:spPr>
            <a:xfrm>
              <a:off x="9178504" y="5853562"/>
              <a:ext cx="216000" cy="216000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001A5574-23C3-37DA-8E5F-75619E345E36}"/>
                </a:ext>
              </a:extLst>
            </p:cNvPr>
            <p:cNvSpPr/>
            <p:nvPr/>
          </p:nvSpPr>
          <p:spPr>
            <a:xfrm>
              <a:off x="9178504" y="6176064"/>
              <a:ext cx="216000" cy="21600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tint val="66000"/>
                    <a:satMod val="160000"/>
                  </a:schemeClr>
                </a:gs>
                <a:gs pos="50000">
                  <a:schemeClr val="accent4">
                    <a:tint val="44500"/>
                    <a:satMod val="160000"/>
                  </a:schemeClr>
                </a:gs>
                <a:gs pos="100000">
                  <a:schemeClr val="accent4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18" name="Espace réservé du contenu 1">
            <a:extLst>
              <a:ext uri="{FF2B5EF4-FFF2-40B4-BE49-F238E27FC236}">
                <a16:creationId xmlns:a16="http://schemas.microsoft.com/office/drawing/2014/main" id="{5C881FE6-5943-58B3-9B18-8A0EF7B8C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98313" y="6034447"/>
            <a:ext cx="2578668" cy="1038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Rayon des dépôts officiels</a:t>
            </a:r>
          </a:p>
          <a:p>
            <a:pPr marL="0" indent="0">
              <a:buNone/>
            </a:pPr>
            <a:r>
              <a:rPr lang="fr-CA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Rayon des dépôts potentiels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AFB8B21A-5531-1DF9-B8A1-0D1EBADE40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3145" y="443916"/>
            <a:ext cx="3190476" cy="2771429"/>
          </a:xfrm>
          <a:prstGeom prst="rect">
            <a:avLst/>
          </a:prstGeom>
        </p:spPr>
      </p:pic>
      <p:sp>
        <p:nvSpPr>
          <p:cNvPr id="22" name="Espace réservé du contenu 1">
            <a:extLst>
              <a:ext uri="{FF2B5EF4-FFF2-40B4-BE49-F238E27FC236}">
                <a16:creationId xmlns:a16="http://schemas.microsoft.com/office/drawing/2014/main" id="{F207880B-55AA-CA90-8BF0-D8699267A3E2}"/>
              </a:ext>
            </a:extLst>
          </p:cNvPr>
          <p:cNvSpPr txBox="1">
            <a:spLocks/>
          </p:cNvSpPr>
          <p:nvPr/>
        </p:nvSpPr>
        <p:spPr>
          <a:xfrm>
            <a:off x="361898" y="6156543"/>
            <a:ext cx="7610490" cy="592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1800" b="1" dirty="0">
                <a:latin typeface="Arial" panose="020B0604020202020204" pitchFamily="34" charset="0"/>
                <a:cs typeface="Arial" panose="020B0604020202020204" pitchFamily="34" charset="0"/>
              </a:rPr>
              <a:t>NOTE : La taille des rayons dépend du nombre de km autorisé en fonction de la population de la municipalité (1, 2, 5 km)</a:t>
            </a:r>
          </a:p>
        </p:txBody>
      </p:sp>
    </p:spTree>
    <p:extLst>
      <p:ext uri="{BB962C8B-B14F-4D97-AF65-F5344CB8AC3E}">
        <p14:creationId xmlns:p14="http://schemas.microsoft.com/office/powerpoint/2010/main" val="776614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4D13E6-ECF9-C6C2-0F72-93B5E1E77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957FF5F-245E-06CB-5D7C-CCC074C62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>
                <a:solidFill>
                  <a:srgbClr val="FFFFFF"/>
                </a:solidFill>
              </a:rPr>
              <a:t>Cartographie</a:t>
            </a:r>
            <a:r>
              <a:rPr lang="en-US" sz="3200" dirty="0">
                <a:solidFill>
                  <a:srgbClr val="FFFFFF"/>
                </a:solidFill>
              </a:rPr>
              <a:t> – </a:t>
            </a:r>
            <a:r>
              <a:rPr lang="en-US" sz="3200" dirty="0" err="1">
                <a:solidFill>
                  <a:srgbClr val="FFFFFF"/>
                </a:solidFill>
              </a:rPr>
              <a:t>repérez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votre</a:t>
            </a:r>
            <a:r>
              <a:rPr lang="en-US" sz="3200" dirty="0">
                <a:solidFill>
                  <a:srgbClr val="FFFFFF"/>
                </a:solidFill>
              </a:rPr>
              <a:t> commerce</a:t>
            </a:r>
          </a:p>
        </p:txBody>
      </p:sp>
      <p:sp>
        <p:nvSpPr>
          <p:cNvPr id="18" name="Espace réservé du contenu 1">
            <a:extLst>
              <a:ext uri="{FF2B5EF4-FFF2-40B4-BE49-F238E27FC236}">
                <a16:creationId xmlns:a16="http://schemas.microsoft.com/office/drawing/2014/main" id="{5C881FE6-5943-58B3-9B18-8A0EF7B8C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150" y="1822348"/>
            <a:ext cx="10469696" cy="4787614"/>
          </a:xfrm>
        </p:spPr>
        <p:txBody>
          <a:bodyPr>
            <a:noAutofit/>
          </a:bodyPr>
          <a:lstStyle/>
          <a:p>
            <a:pPr marL="342900" indent="-342900">
              <a:lnSpc>
                <a:spcPct val="120000"/>
              </a:lnSpc>
              <a:spcBef>
                <a:spcPts val="300"/>
              </a:spcBef>
              <a:buFont typeface="+mj-lt"/>
              <a:buAutoNum type="alphaUcPeriod"/>
            </a:pP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Votre commerce n’est pas sur la carte : 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Si votre superficie de vente est &lt; que 375 m2 </a:t>
            </a:r>
          </a:p>
          <a:p>
            <a:pPr lvl="2">
              <a:lnSpc>
                <a:spcPct val="120000"/>
              </a:lnSpc>
              <a:spcBef>
                <a:spcPts val="300"/>
              </a:spcBef>
            </a:pP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Vous n’avez pas d’obligation de reprise et vous n’avez pas été identifiée pour vous porter volontaire</a:t>
            </a:r>
          </a:p>
          <a:p>
            <a:pPr lvl="2">
              <a:lnSpc>
                <a:spcPct val="120000"/>
              </a:lnSpc>
              <a:spcBef>
                <a:spcPts val="300"/>
              </a:spcBef>
            </a:pP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Au 1</a:t>
            </a:r>
            <a:r>
              <a:rPr lang="fr-CA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 mars, vous devrez identifier le lieu de retour le plus près de votre commerce pour apposer l’affiche dans votre entrée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Si votre superficie de vente est &gt; que 375 m2</a:t>
            </a:r>
          </a:p>
          <a:p>
            <a:pPr lvl="2">
              <a:lnSpc>
                <a:spcPct val="120000"/>
              </a:lnSpc>
              <a:spcBef>
                <a:spcPts val="300"/>
              </a:spcBef>
            </a:pP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Communiquez avec votre bannière ou votre association, il est probable que l’absence ait déjà été communiquée. Aucune mise à jour n’a été faite depuis le 16 avril 2024</a:t>
            </a:r>
          </a:p>
          <a:p>
            <a:pPr marL="914400" lvl="2" indent="0">
              <a:lnSpc>
                <a:spcPct val="120000"/>
              </a:lnSpc>
              <a:spcBef>
                <a:spcPts val="300"/>
              </a:spcBef>
              <a:buNone/>
            </a:pPr>
            <a:endParaRPr lang="fr-CA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spcBef>
                <a:spcPts val="300"/>
              </a:spcBef>
              <a:buFont typeface="+mj-lt"/>
              <a:buAutoNum type="alphaUcPeriod"/>
            </a:pP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Votre commerce est sur la carte :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Déjà, la couleur du panier (bleu, rouge, orange ou vert) vous informe du mode de déploiement envisagé par l’AQRCB</a:t>
            </a:r>
          </a:p>
        </p:txBody>
      </p:sp>
    </p:spTree>
    <p:extLst>
      <p:ext uri="{BB962C8B-B14F-4D97-AF65-F5344CB8AC3E}">
        <p14:creationId xmlns:p14="http://schemas.microsoft.com/office/powerpoint/2010/main" val="2982458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4D13E6-ECF9-C6C2-0F72-93B5E1E77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957FF5F-245E-06CB-5D7C-CCC074C62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>
                <a:solidFill>
                  <a:srgbClr val="FFFFFF"/>
                </a:solidFill>
              </a:rPr>
              <a:t>Cartographie</a:t>
            </a:r>
            <a:r>
              <a:rPr lang="en-US" sz="3200" dirty="0">
                <a:solidFill>
                  <a:srgbClr val="FFFFFF"/>
                </a:solidFill>
              </a:rPr>
              <a:t> : </a:t>
            </a:r>
            <a:r>
              <a:rPr lang="en-US" sz="3200" dirty="0" err="1">
                <a:solidFill>
                  <a:srgbClr val="FFFFFF"/>
                </a:solidFill>
              </a:rPr>
              <a:t>suivi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selon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votre</a:t>
            </a:r>
            <a:r>
              <a:rPr lang="en-US" sz="3200" dirty="0">
                <a:solidFill>
                  <a:srgbClr val="FFFFFF"/>
                </a:solidFill>
              </a:rPr>
              <a:t> situation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FDE865C9-9A0B-52C3-453D-A759B3A2FD5A}"/>
              </a:ext>
            </a:extLst>
          </p:cNvPr>
          <p:cNvGrpSpPr/>
          <p:nvPr/>
        </p:nvGrpSpPr>
        <p:grpSpPr>
          <a:xfrm>
            <a:off x="7763435" y="1639253"/>
            <a:ext cx="2302890" cy="5061176"/>
            <a:chOff x="5211229" y="1600972"/>
            <a:chExt cx="2296578" cy="5061176"/>
          </a:xfrm>
        </p:grpSpPr>
        <p:pic>
          <p:nvPicPr>
            <p:cNvPr id="6" name="Graphique 5" descr="Chariot de courses avec un remplissage uni">
              <a:extLst>
                <a:ext uri="{FF2B5EF4-FFF2-40B4-BE49-F238E27FC236}">
                  <a16:creationId xmlns:a16="http://schemas.microsoft.com/office/drawing/2014/main" id="{E8FAD3BD-69C8-7875-F5F9-91EA9F4D8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575648" y="1600972"/>
              <a:ext cx="1127531" cy="1130400"/>
            </a:xfrm>
            <a:prstGeom prst="rect">
              <a:avLst/>
            </a:prstGeom>
          </p:spPr>
        </p:pic>
        <p:sp>
          <p:nvSpPr>
            <p:cNvPr id="10" name="Espace réservé du contenu 1">
              <a:extLst>
                <a:ext uri="{FF2B5EF4-FFF2-40B4-BE49-F238E27FC236}">
                  <a16:creationId xmlns:a16="http://schemas.microsoft.com/office/drawing/2014/main" id="{0AB8F5F1-3D26-BEF5-D355-AF0CB63FE163}"/>
                </a:ext>
              </a:extLst>
            </p:cNvPr>
            <p:cNvSpPr txBox="1">
              <a:spLocks/>
            </p:cNvSpPr>
            <p:nvPr/>
          </p:nvSpPr>
          <p:spPr>
            <a:xfrm>
              <a:off x="5211229" y="3034734"/>
              <a:ext cx="2296578" cy="36274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C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Marchands participants non alimentaires</a:t>
              </a:r>
            </a:p>
            <a:p>
              <a:pPr marL="0" indent="0">
                <a:buNone/>
              </a:pPr>
              <a:endParaRPr lang="fr-CA" sz="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buNone/>
              </a:pPr>
              <a:r>
                <a:rPr lang="fr-CA" sz="1400" dirty="0">
                  <a:latin typeface="Arial" panose="020B0604020202020204" pitchFamily="34" charset="0"/>
                  <a:cs typeface="Arial" panose="020B0604020202020204" pitchFamily="34" charset="0"/>
                </a:rPr>
                <a:t>Vous avec une obligation de reprise</a:t>
              </a:r>
            </a:p>
            <a:p>
              <a:pPr marL="0" indent="0">
                <a:buNone/>
              </a:pPr>
              <a:r>
                <a:rPr lang="fr-CA" sz="1400" dirty="0">
                  <a:latin typeface="Arial" panose="020B0604020202020204" pitchFamily="34" charset="0"/>
                  <a:cs typeface="Arial" panose="020B0604020202020204" pitchFamily="34" charset="0"/>
                </a:rPr>
                <a:t>Vous n’êtes pas regroupé</a:t>
              </a:r>
            </a:p>
            <a:p>
              <a:pPr marL="0" indent="0">
                <a:buNone/>
              </a:pPr>
              <a:r>
                <a:rPr lang="fr-CA" sz="1400" dirty="0">
                  <a:latin typeface="Arial" panose="020B0604020202020204" pitchFamily="34" charset="0"/>
                  <a:cs typeface="Arial" panose="020B0604020202020204" pitchFamily="34" charset="0"/>
                </a:rPr>
                <a:t>Des discussions sont à venir avec les bannières</a:t>
              </a:r>
            </a:p>
            <a:p>
              <a:pPr marL="0" indent="0">
                <a:buNone/>
              </a:pPr>
              <a:r>
                <a:rPr lang="fr-C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Les solutions pour les marchands participants pourraient s’appliquer</a:t>
              </a:r>
              <a:endParaRPr lang="fr-CA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57300" lvl="2" indent="-342900">
                <a:buFont typeface="+mj-lt"/>
                <a:buAutoNum type="alphaUcPeriod" startAt="2"/>
              </a:pPr>
              <a:endParaRPr lang="fr-CA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45D38F53-4D6D-DDA6-492A-6C469614CB5D}"/>
              </a:ext>
            </a:extLst>
          </p:cNvPr>
          <p:cNvGrpSpPr/>
          <p:nvPr/>
        </p:nvGrpSpPr>
        <p:grpSpPr>
          <a:xfrm>
            <a:off x="5098410" y="1639253"/>
            <a:ext cx="2446051" cy="5039972"/>
            <a:chOff x="7431417" y="1569990"/>
            <a:chExt cx="2446051" cy="5039972"/>
          </a:xfrm>
        </p:grpSpPr>
        <p:pic>
          <p:nvPicPr>
            <p:cNvPr id="4" name="Graphique 3" descr="Chariot de courses avec un remplissage uni">
              <a:extLst>
                <a:ext uri="{FF2B5EF4-FFF2-40B4-BE49-F238E27FC236}">
                  <a16:creationId xmlns:a16="http://schemas.microsoft.com/office/drawing/2014/main" id="{2FCB30E6-A781-639A-4F04-1D39D1401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859817" y="1569990"/>
              <a:ext cx="1130630" cy="1130630"/>
            </a:xfrm>
            <a:prstGeom prst="rect">
              <a:avLst/>
            </a:prstGeom>
          </p:spPr>
        </p:pic>
        <p:sp>
          <p:nvSpPr>
            <p:cNvPr id="11" name="Espace réservé du contenu 1">
              <a:extLst>
                <a:ext uri="{FF2B5EF4-FFF2-40B4-BE49-F238E27FC236}">
                  <a16:creationId xmlns:a16="http://schemas.microsoft.com/office/drawing/2014/main" id="{78BFDAF7-D60A-F2F3-C639-72F2820046FB}"/>
                </a:ext>
              </a:extLst>
            </p:cNvPr>
            <p:cNvSpPr txBox="1">
              <a:spLocks/>
            </p:cNvSpPr>
            <p:nvPr/>
          </p:nvSpPr>
          <p:spPr>
            <a:xfrm>
              <a:off x="7431417" y="2982548"/>
              <a:ext cx="2446051" cy="36274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C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Marchands participants  alimentaires</a:t>
              </a:r>
            </a:p>
            <a:p>
              <a:pPr marL="0" indent="0">
                <a:buNone/>
              </a:pPr>
              <a:endParaRPr lang="fr-CA" sz="1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buNone/>
              </a:pPr>
              <a:r>
                <a:rPr lang="fr-CA" sz="1400" dirty="0">
                  <a:latin typeface="Arial" panose="020B0604020202020204" pitchFamily="34" charset="0"/>
                  <a:cs typeface="Arial" panose="020B0604020202020204" pitchFamily="34" charset="0"/>
                </a:rPr>
                <a:t>Vous avec une obligation de reprise</a:t>
              </a:r>
            </a:p>
            <a:p>
              <a:pPr marL="0" indent="0">
                <a:buNone/>
              </a:pPr>
              <a:r>
                <a:rPr lang="fr-CA" sz="1400" dirty="0">
                  <a:latin typeface="Arial" panose="020B0604020202020204" pitchFamily="34" charset="0"/>
                  <a:cs typeface="Arial" panose="020B0604020202020204" pitchFamily="34" charset="0"/>
                </a:rPr>
                <a:t>Vous n’êtes pas regroupé</a:t>
              </a:r>
            </a:p>
            <a:p>
              <a:pPr marL="0" indent="0">
                <a:buNone/>
              </a:pPr>
              <a:r>
                <a:rPr lang="fr-C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Des solutions de reprises sont en discussions et sont présentés dans les diapos suivantes</a:t>
              </a:r>
              <a:endParaRPr lang="fr-CA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D9D273F3-CFE2-95A1-1E0F-FDA0AD0D462B}"/>
              </a:ext>
            </a:extLst>
          </p:cNvPr>
          <p:cNvGrpSpPr/>
          <p:nvPr/>
        </p:nvGrpSpPr>
        <p:grpSpPr>
          <a:xfrm>
            <a:off x="9991553" y="1574310"/>
            <a:ext cx="2125856" cy="4740226"/>
            <a:chOff x="10219236" y="1574310"/>
            <a:chExt cx="1807400" cy="4740226"/>
          </a:xfrm>
        </p:grpSpPr>
        <p:pic>
          <p:nvPicPr>
            <p:cNvPr id="7" name="Graphique 6" descr="Chariot de courses avec un remplissage uni">
              <a:extLst>
                <a:ext uri="{FF2B5EF4-FFF2-40B4-BE49-F238E27FC236}">
                  <a16:creationId xmlns:a16="http://schemas.microsoft.com/office/drawing/2014/main" id="{BAE4AD8B-8AC2-8A28-7A3E-1FFBA483C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520649" y="1574310"/>
              <a:ext cx="1003932" cy="1130630"/>
            </a:xfrm>
            <a:prstGeom prst="rect">
              <a:avLst/>
            </a:prstGeom>
          </p:spPr>
        </p:pic>
        <p:sp>
          <p:nvSpPr>
            <p:cNvPr id="12" name="Espace réservé du contenu 1">
              <a:extLst>
                <a:ext uri="{FF2B5EF4-FFF2-40B4-BE49-F238E27FC236}">
                  <a16:creationId xmlns:a16="http://schemas.microsoft.com/office/drawing/2014/main" id="{772F9338-F432-B4D1-CD7A-9A2913F04277}"/>
                </a:ext>
              </a:extLst>
            </p:cNvPr>
            <p:cNvSpPr txBox="1">
              <a:spLocks/>
            </p:cNvSpPr>
            <p:nvPr/>
          </p:nvSpPr>
          <p:spPr>
            <a:xfrm>
              <a:off x="10219236" y="3073015"/>
              <a:ext cx="1807400" cy="324152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fr-C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Marchands volontaires</a:t>
              </a:r>
            </a:p>
            <a:p>
              <a:pPr marL="0" indent="0">
                <a:buNone/>
              </a:pPr>
              <a:endParaRPr lang="fr-CA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indent="0">
                <a:buNone/>
              </a:pPr>
              <a:r>
                <a:rPr lang="fr-CA" sz="1400" dirty="0">
                  <a:latin typeface="Arial" panose="020B0604020202020204" pitchFamily="34" charset="0"/>
                  <a:cs typeface="Arial" panose="020B0604020202020204" pitchFamily="34" charset="0"/>
                </a:rPr>
                <a:t>Vous avez été identifié par l’AQRCB pour rependre des contenants consignés.</a:t>
              </a:r>
            </a:p>
            <a:p>
              <a:pPr marL="0" indent="0">
                <a:buNone/>
              </a:pPr>
              <a:r>
                <a:rPr lang="fr-C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Vous n’avez AUCUNE obligation de reprise.</a:t>
              </a:r>
            </a:p>
            <a:p>
              <a:pPr marL="0" indent="0">
                <a:buNone/>
              </a:pPr>
              <a:r>
                <a:rPr lang="fr-C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Ce n’est pas la priorité des discussions.</a:t>
              </a:r>
            </a:p>
            <a:p>
              <a:pPr marL="0" indent="0">
                <a:buNone/>
              </a:pPr>
              <a:r>
                <a:rPr lang="fr-C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fr-CA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57300" lvl="2" indent="-342900">
                <a:buFont typeface="+mj-lt"/>
                <a:buAutoNum type="alphaUcPeriod" startAt="2"/>
              </a:pPr>
              <a:endParaRPr lang="fr-CA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F9170DF4-2F51-19C1-0E46-94C087445B03}"/>
              </a:ext>
            </a:extLst>
          </p:cNvPr>
          <p:cNvGrpSpPr/>
          <p:nvPr/>
        </p:nvGrpSpPr>
        <p:grpSpPr>
          <a:xfrm>
            <a:off x="165365" y="1548987"/>
            <a:ext cx="2168847" cy="5001614"/>
            <a:chOff x="165365" y="1548987"/>
            <a:chExt cx="2241397" cy="5001614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E8EF1964-8068-2913-7333-A14321D9F3A9}"/>
                </a:ext>
              </a:extLst>
            </p:cNvPr>
            <p:cNvGrpSpPr/>
            <p:nvPr/>
          </p:nvGrpSpPr>
          <p:grpSpPr>
            <a:xfrm>
              <a:off x="165365" y="1742762"/>
              <a:ext cx="2241397" cy="4807839"/>
              <a:chOff x="192930" y="1822032"/>
              <a:chExt cx="2241397" cy="4807839"/>
            </a:xfrm>
          </p:grpSpPr>
          <p:pic>
            <p:nvPicPr>
              <p:cNvPr id="5" name="Graphique 4" descr="Chariot de courses avec un remplissage uni">
                <a:extLst>
                  <a:ext uri="{FF2B5EF4-FFF2-40B4-BE49-F238E27FC236}">
                    <a16:creationId xmlns:a16="http://schemas.microsoft.com/office/drawing/2014/main" id="{8F277CB3-116C-86F1-BEAA-73E7728FAF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44878" y="1822032"/>
                <a:ext cx="1130630" cy="1130630"/>
              </a:xfrm>
              <a:prstGeom prst="rect">
                <a:avLst/>
              </a:prstGeom>
            </p:spPr>
          </p:pic>
          <p:sp>
            <p:nvSpPr>
              <p:cNvPr id="8" name="Espace réservé du contenu 1">
                <a:extLst>
                  <a:ext uri="{FF2B5EF4-FFF2-40B4-BE49-F238E27FC236}">
                    <a16:creationId xmlns:a16="http://schemas.microsoft.com/office/drawing/2014/main" id="{D8346C35-7F99-7F28-554E-FE9D46F220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2930" y="3094411"/>
                <a:ext cx="2241397" cy="35354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CA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Marchands regroupés </a:t>
                </a:r>
              </a:p>
              <a:p>
                <a:pPr marL="0" indent="0">
                  <a:buNone/>
                </a:pPr>
                <a:endParaRPr lang="fr-CA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fr-CA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Affiliation</a:t>
                </a:r>
                <a:r>
                  <a:rPr lang="fr-CA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avec le dépôt Consignaction </a:t>
                </a:r>
                <a:r>
                  <a:rPr lang="fr-CA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AVANT le 1</a:t>
                </a:r>
                <a:r>
                  <a:rPr lang="fr-CA" sz="1400" b="1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er</a:t>
                </a:r>
                <a:r>
                  <a:rPr lang="fr-CA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mars 2025</a:t>
                </a:r>
              </a:p>
              <a:p>
                <a:pPr marL="0" indent="0">
                  <a:buNone/>
                </a:pPr>
                <a:r>
                  <a:rPr lang="fr-CA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Entente marchand / AQRCB à signer lorsque prête (processus de révision en cours)</a:t>
                </a:r>
              </a:p>
              <a:p>
                <a:pPr marL="0" indent="0">
                  <a:buNone/>
                </a:pPr>
                <a:r>
                  <a:rPr lang="fr-CA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Vous n’aurez plus à reprendre de contenants consignés à partir du 1</a:t>
                </a:r>
                <a:r>
                  <a:rPr lang="fr-CA" sz="14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er</a:t>
                </a:r>
                <a:r>
                  <a:rPr lang="fr-CA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mars 2025 (ou avant)</a:t>
                </a:r>
                <a:endParaRPr lang="fr-CA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65EF8A2F-0AC8-3309-D1B3-E0CD52C4C568}"/>
                </a:ext>
              </a:extLst>
            </p:cNvPr>
            <p:cNvSpPr/>
            <p:nvPr/>
          </p:nvSpPr>
          <p:spPr>
            <a:xfrm>
              <a:off x="583137" y="1548987"/>
              <a:ext cx="1483232" cy="1426785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889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600" dirty="0"/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A2C8DB01-9ABF-941E-A23F-A254409DD203}"/>
              </a:ext>
            </a:extLst>
          </p:cNvPr>
          <p:cNvGrpSpPr/>
          <p:nvPr/>
        </p:nvGrpSpPr>
        <p:grpSpPr>
          <a:xfrm>
            <a:off x="2553186" y="1546004"/>
            <a:ext cx="2446051" cy="4920090"/>
            <a:chOff x="2553186" y="1546004"/>
            <a:chExt cx="2446051" cy="4920090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BE4A080C-1D00-9725-09D0-B9BA75104798}"/>
                </a:ext>
              </a:extLst>
            </p:cNvPr>
            <p:cNvGrpSpPr/>
            <p:nvPr/>
          </p:nvGrpSpPr>
          <p:grpSpPr>
            <a:xfrm>
              <a:off x="2553186" y="1706197"/>
              <a:ext cx="2446051" cy="4759897"/>
              <a:chOff x="2906215" y="1707966"/>
              <a:chExt cx="2196861" cy="5080592"/>
            </a:xfrm>
          </p:grpSpPr>
          <p:pic>
            <p:nvPicPr>
              <p:cNvPr id="2" name="Graphique 1" descr="Chariot de courses avec un remplissage uni">
                <a:extLst>
                  <a:ext uri="{FF2B5EF4-FFF2-40B4-BE49-F238E27FC236}">
                    <a16:creationId xmlns:a16="http://schemas.microsoft.com/office/drawing/2014/main" id="{A97FFAE7-9343-053C-B980-37636A5B55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347630" y="1707966"/>
                <a:ext cx="1062829" cy="1206560"/>
              </a:xfrm>
              <a:prstGeom prst="rect">
                <a:avLst/>
              </a:prstGeom>
            </p:spPr>
          </p:pic>
          <p:sp>
            <p:nvSpPr>
              <p:cNvPr id="9" name="Espace réservé du contenu 1">
                <a:extLst>
                  <a:ext uri="{FF2B5EF4-FFF2-40B4-BE49-F238E27FC236}">
                    <a16:creationId xmlns:a16="http://schemas.microsoft.com/office/drawing/2014/main" id="{002EF0C4-1A88-F4E0-6156-DF9EFB2939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06215" y="3144240"/>
                <a:ext cx="2196861" cy="364431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fr-CA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Marchands temporaires</a:t>
                </a:r>
              </a:p>
              <a:p>
                <a:pPr marL="0" indent="0">
                  <a:buNone/>
                </a:pPr>
                <a:endParaRPr lang="fr-CA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fr-CA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Reprise</a:t>
                </a:r>
                <a:r>
                  <a:rPr lang="fr-CA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de contenants jusqu’à l’ouverture du dépôt Consignaction de votre rayon (phase 2, 3 ou 4)</a:t>
                </a:r>
              </a:p>
              <a:p>
                <a:pPr marL="0" indent="0">
                  <a:buNone/>
                </a:pPr>
                <a:r>
                  <a:rPr lang="fr-CA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Entente marchand / AQRCB à signer lorsque prête</a:t>
                </a:r>
              </a:p>
              <a:p>
                <a:pPr marL="0" indent="0">
                  <a:buNone/>
                </a:pPr>
                <a:r>
                  <a:rPr lang="fr-CA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Solutions à identifier</a:t>
                </a:r>
              </a:p>
              <a:p>
                <a:pPr marL="0" indent="0">
                  <a:buNone/>
                </a:pPr>
                <a:r>
                  <a:rPr lang="fr-CA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ENJEUX : hygiène et salubrité</a:t>
                </a:r>
              </a:p>
            </p:txBody>
          </p:sp>
        </p:grp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04229212-319F-5987-2E06-DFC133F77F64}"/>
                </a:ext>
              </a:extLst>
            </p:cNvPr>
            <p:cNvSpPr/>
            <p:nvPr/>
          </p:nvSpPr>
          <p:spPr>
            <a:xfrm>
              <a:off x="2932513" y="1546004"/>
              <a:ext cx="1421461" cy="1427713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8890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600" dirty="0"/>
            </a:p>
          </p:txBody>
        </p:sp>
      </p:grpSp>
      <p:sp>
        <p:nvSpPr>
          <p:cNvPr id="26" name="Ellipse 25">
            <a:extLst>
              <a:ext uri="{FF2B5EF4-FFF2-40B4-BE49-F238E27FC236}">
                <a16:creationId xmlns:a16="http://schemas.microsoft.com/office/drawing/2014/main" id="{98D6DBBB-F3DC-8946-E82A-71A429B2AE35}"/>
              </a:ext>
            </a:extLst>
          </p:cNvPr>
          <p:cNvSpPr/>
          <p:nvPr/>
        </p:nvSpPr>
        <p:spPr>
          <a:xfrm>
            <a:off x="5313267" y="1546004"/>
            <a:ext cx="1421461" cy="1364843"/>
          </a:xfrm>
          <a:prstGeom prst="ellipse">
            <a:avLst/>
          </a:prstGeom>
          <a:solidFill>
            <a:schemeClr val="bg1">
              <a:alpha val="0"/>
            </a:schemeClr>
          </a:solidFill>
          <a:ln w="889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2076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4D13E6-ECF9-C6C2-0F72-93B5E1E77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957FF5F-245E-06CB-5D7C-CCC074C62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>
                <a:solidFill>
                  <a:srgbClr val="FFFFFF"/>
                </a:solidFill>
              </a:rPr>
              <a:t>Arbre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décisionnel</a:t>
            </a:r>
            <a:r>
              <a:rPr lang="en-US" sz="3200" dirty="0">
                <a:solidFill>
                  <a:srgbClr val="FFFFFF"/>
                </a:solidFill>
              </a:rPr>
              <a:t> de </a:t>
            </a:r>
            <a:r>
              <a:rPr lang="en-US" sz="3200" dirty="0" err="1">
                <a:solidFill>
                  <a:srgbClr val="FFFFFF"/>
                </a:solidFill>
              </a:rPr>
              <a:t>l’AQRCB</a:t>
            </a:r>
            <a:endParaRPr lang="en-US" sz="3200" dirty="0">
              <a:solidFill>
                <a:srgbClr val="FFFFFF"/>
              </a:solidFill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2408C438-B5E4-C6EA-5294-AA5B785FB6BC}"/>
              </a:ext>
            </a:extLst>
          </p:cNvPr>
          <p:cNvGrpSpPr/>
          <p:nvPr/>
        </p:nvGrpSpPr>
        <p:grpSpPr>
          <a:xfrm>
            <a:off x="0" y="1923053"/>
            <a:ext cx="11262270" cy="4844226"/>
            <a:chOff x="74178" y="1933308"/>
            <a:chExt cx="11262270" cy="4844226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389A5FA3-AFF7-98CB-FF4B-4F7A6592B9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4158"/>
            <a:stretch/>
          </p:blipFill>
          <p:spPr>
            <a:xfrm>
              <a:off x="74178" y="1933308"/>
              <a:ext cx="11262270" cy="4844226"/>
            </a:xfrm>
            <a:prstGeom prst="rect">
              <a:avLst/>
            </a:prstGeom>
          </p:spPr>
        </p:pic>
        <p:pic>
          <p:nvPicPr>
            <p:cNvPr id="4" name="Graphique 3" descr="Chariot de courses avec un remplissage uni">
              <a:extLst>
                <a:ext uri="{FF2B5EF4-FFF2-40B4-BE49-F238E27FC236}">
                  <a16:creationId xmlns:a16="http://schemas.microsoft.com/office/drawing/2014/main" id="{2FCB30E6-A781-639A-4F04-1D39D1401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81009" y="2612583"/>
              <a:ext cx="816417" cy="816417"/>
            </a:xfrm>
            <a:prstGeom prst="rect">
              <a:avLst/>
            </a:prstGeom>
          </p:spPr>
        </p:pic>
        <p:pic>
          <p:nvPicPr>
            <p:cNvPr id="18" name="Graphique 17" descr="Chariot de courses avec un remplissage uni">
              <a:extLst>
                <a:ext uri="{FF2B5EF4-FFF2-40B4-BE49-F238E27FC236}">
                  <a16:creationId xmlns:a16="http://schemas.microsoft.com/office/drawing/2014/main" id="{8349823E-5858-5BCC-49C0-CD99E1378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81009" y="5323660"/>
              <a:ext cx="708963" cy="708963"/>
            </a:xfrm>
            <a:prstGeom prst="rect">
              <a:avLst/>
            </a:prstGeom>
          </p:spPr>
        </p:pic>
        <p:pic>
          <p:nvPicPr>
            <p:cNvPr id="22" name="Graphique 21" descr="Chariot de courses avec un remplissage uni">
              <a:extLst>
                <a:ext uri="{FF2B5EF4-FFF2-40B4-BE49-F238E27FC236}">
                  <a16:creationId xmlns:a16="http://schemas.microsoft.com/office/drawing/2014/main" id="{2A3A09EA-C41C-1D1A-DE75-2845E2A9F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971604" y="2612582"/>
              <a:ext cx="816583" cy="816417"/>
            </a:xfrm>
            <a:prstGeom prst="rect">
              <a:avLst/>
            </a:prstGeom>
          </p:spPr>
        </p:pic>
      </p:grpSp>
      <p:sp>
        <p:nvSpPr>
          <p:cNvPr id="24" name="Bulle narrative : rectangle à coins arrondis 23">
            <a:extLst>
              <a:ext uri="{FF2B5EF4-FFF2-40B4-BE49-F238E27FC236}">
                <a16:creationId xmlns:a16="http://schemas.microsoft.com/office/drawing/2014/main" id="{AA63B929-612C-1492-4340-E16F6030ACD1}"/>
              </a:ext>
            </a:extLst>
          </p:cNvPr>
          <p:cNvSpPr/>
          <p:nvPr/>
        </p:nvSpPr>
        <p:spPr>
          <a:xfrm>
            <a:off x="7763434" y="461423"/>
            <a:ext cx="4198547" cy="1689492"/>
          </a:xfrm>
          <a:prstGeom prst="wedgeRoundRectCallout">
            <a:avLst>
              <a:gd name="adj1" fmla="val -25011"/>
              <a:gd name="adj2" fmla="val 73326"/>
              <a:gd name="adj3" fmla="val 16667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fr-CA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Les détaillants ont clairement exprimé qu’ils ne sont pas d’accord à prioriser l’option vestibule sur la base de « l’espace intérieur ». </a:t>
            </a:r>
          </a:p>
          <a:p>
            <a:r>
              <a:rPr lang="fr-CA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AUCUN TEMPS -</a:t>
            </a:r>
            <a:r>
              <a:rPr lang="fr-CA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vous ne devez mettre vos activités à risque.</a:t>
            </a:r>
          </a:p>
        </p:txBody>
      </p:sp>
      <p:pic>
        <p:nvPicPr>
          <p:cNvPr id="26" name="Graphique 25" descr="Chariot de courses avec un remplissage uni">
            <a:extLst>
              <a:ext uri="{FF2B5EF4-FFF2-40B4-BE49-F238E27FC236}">
                <a16:creationId xmlns:a16="http://schemas.microsoft.com/office/drawing/2014/main" id="{24D4172F-3913-D1C1-C9E0-2DCE9056D60B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97426" y="5274559"/>
            <a:ext cx="758064" cy="758064"/>
          </a:xfrm>
          <a:prstGeom prst="rect">
            <a:avLst/>
          </a:prstGeom>
        </p:spPr>
      </p:pic>
      <p:sp>
        <p:nvSpPr>
          <p:cNvPr id="28" name="Ellipse 27">
            <a:extLst>
              <a:ext uri="{FF2B5EF4-FFF2-40B4-BE49-F238E27FC236}">
                <a16:creationId xmlns:a16="http://schemas.microsoft.com/office/drawing/2014/main" id="{12483D8D-E0A8-14E3-841A-78D1424F39C3}"/>
              </a:ext>
            </a:extLst>
          </p:cNvPr>
          <p:cNvSpPr/>
          <p:nvPr/>
        </p:nvSpPr>
        <p:spPr>
          <a:xfrm>
            <a:off x="1967696" y="5216206"/>
            <a:ext cx="829576" cy="816417"/>
          </a:xfrm>
          <a:prstGeom prst="ellipse">
            <a:avLst/>
          </a:prstGeom>
          <a:solidFill>
            <a:schemeClr val="bg1">
              <a:alpha val="0"/>
            </a:schemeClr>
          </a:solidFill>
          <a:ln w="889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A0E9FDA4-32D9-946C-0E44-57FF672235AA}"/>
              </a:ext>
            </a:extLst>
          </p:cNvPr>
          <p:cNvSpPr/>
          <p:nvPr/>
        </p:nvSpPr>
        <p:spPr>
          <a:xfrm>
            <a:off x="2833710" y="5211758"/>
            <a:ext cx="893007" cy="900842"/>
          </a:xfrm>
          <a:prstGeom prst="ellipse">
            <a:avLst/>
          </a:prstGeom>
          <a:solidFill>
            <a:schemeClr val="bg1">
              <a:alpha val="0"/>
            </a:schemeClr>
          </a:solidFill>
          <a:ln w="889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112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08BC20-7B92-CD84-91F2-83BFF8018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F0C03D-64E8-8AB4-F6AF-E9916AEB8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CB90F8-5871-77AD-E94E-0149C6F24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2C3B13-ADCF-E711-77F7-011459257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C79793-55A9-B76A-D779-D16288E25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4277FF-6384-F9C1-67DE-2813D2A49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D99E93D-EA60-BE4C-1726-CC8933E5C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9A393CA-E2C7-0D01-97DA-92F447FD5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 err="1">
                <a:solidFill>
                  <a:srgbClr val="FFFFFF"/>
                </a:solidFill>
              </a:rPr>
              <a:t>Scénarios</a:t>
            </a:r>
            <a:r>
              <a:rPr lang="en-US" sz="4000" kern="1200" dirty="0">
                <a:solidFill>
                  <a:srgbClr val="FFFFFF"/>
                </a:solidFill>
              </a:rPr>
              <a:t> de reprise pour les </a:t>
            </a:r>
            <a:r>
              <a:rPr lang="en-US" sz="4000" kern="1200" dirty="0" err="1">
                <a:solidFill>
                  <a:srgbClr val="FFFFFF"/>
                </a:solidFill>
              </a:rPr>
              <a:t>marchands</a:t>
            </a:r>
            <a:endParaRPr lang="en-US" sz="4000" kern="1200" dirty="0">
              <a:solidFill>
                <a:srgbClr val="FFFFFF"/>
              </a:solidFill>
            </a:endParaRP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126B5CB-3F59-6554-B782-AB3BEE0B2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Marchands participants « orphelins »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Un marchand est « orphelin » lorsqu’il est le seul qui a une obligation de reprise dans son rayon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Marchands participants « non-orphelins » (prochain webinaire)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Marchands temporaires (prochain webinaire)</a:t>
            </a:r>
          </a:p>
        </p:txBody>
      </p:sp>
    </p:spTree>
    <p:extLst>
      <p:ext uri="{BB962C8B-B14F-4D97-AF65-F5344CB8AC3E}">
        <p14:creationId xmlns:p14="http://schemas.microsoft.com/office/powerpoint/2010/main" val="1846445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08BC20-7B92-CD84-91F2-83BFF8018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9A393CA-E2C7-0D01-97DA-92F447FD5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16" y="586855"/>
            <a:ext cx="3463372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200" kern="1200" dirty="0" err="1">
                <a:solidFill>
                  <a:srgbClr val="FFFFFF"/>
                </a:solidFill>
              </a:rPr>
              <a:t>Scénarios</a:t>
            </a:r>
            <a:r>
              <a:rPr lang="en-US" sz="3200" kern="1200" dirty="0">
                <a:solidFill>
                  <a:srgbClr val="FFFFFF"/>
                </a:solidFill>
              </a:rPr>
              <a:t> de reprise pour les </a:t>
            </a:r>
            <a:r>
              <a:rPr lang="en-US" sz="3200" kern="1200" dirty="0" err="1">
                <a:solidFill>
                  <a:srgbClr val="FFFFFF"/>
                </a:solidFill>
              </a:rPr>
              <a:t>marchands</a:t>
            </a:r>
            <a:r>
              <a:rPr lang="en-US" sz="3200" kern="1200" dirty="0">
                <a:solidFill>
                  <a:srgbClr val="FFFFFF"/>
                </a:solidFill>
              </a:rPr>
              <a:t> participants « </a:t>
            </a:r>
            <a:r>
              <a:rPr lang="en-US" sz="3200" kern="1200" dirty="0" err="1">
                <a:solidFill>
                  <a:srgbClr val="FFFFFF"/>
                </a:solidFill>
              </a:rPr>
              <a:t>orphelins</a:t>
            </a:r>
            <a:r>
              <a:rPr lang="en-US" sz="3200" kern="1200" dirty="0">
                <a:solidFill>
                  <a:srgbClr val="FFFFFF"/>
                </a:solidFill>
              </a:rPr>
              <a:t> »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126B5CB-3F59-6554-B782-AB3BEE0B2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6472960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fr-CA" sz="1800" b="1" dirty="0">
                <a:latin typeface="Arial" panose="020B0604020202020204" pitchFamily="34" charset="0"/>
                <a:cs typeface="Arial" panose="020B0604020202020204" pitchFamily="34" charset="0"/>
              </a:rPr>
              <a:t>Groupe de travail sur les scénarios de retour AQRCB – détaillants </a:t>
            </a: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représentés par ADA, CCCD, </a:t>
            </a:r>
            <a:r>
              <a:rPr lang="fr-CA" sz="1800" dirty="0" err="1">
                <a:latin typeface="Arial" panose="020B0604020202020204" pitchFamily="34" charset="0"/>
                <a:cs typeface="Arial" panose="020B0604020202020204" pitchFamily="34" charset="0"/>
              </a:rPr>
              <a:t>Loblaws</a:t>
            </a: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, Métro, Sobeys</a:t>
            </a:r>
          </a:p>
          <a:p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Rencontres individuelles avec bannières pour discuter de cas concrets</a:t>
            </a:r>
          </a:p>
          <a:p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Environ 50 marchands participants « orphelins » étudiés</a:t>
            </a:r>
          </a:p>
          <a:p>
            <a:pPr lvl="1"/>
            <a:endParaRPr lang="fr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CA" sz="1800" b="1" dirty="0">
                <a:latin typeface="Arial" panose="020B0604020202020204" pitchFamily="34" charset="0"/>
                <a:cs typeface="Arial" panose="020B0604020202020204" pitchFamily="34" charset="0"/>
              </a:rPr>
              <a:t>Solutions de reprise extérieures priorisées et demandées pour éliminer les risques découlant de la cohabitation des activités d’alimentation avec celles de la consigne</a:t>
            </a:r>
          </a:p>
          <a:p>
            <a:pPr lvl="1"/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75 % des marchands étudiés ont des solutions extérieures. Les autres, sont à rediscuter</a:t>
            </a:r>
          </a:p>
        </p:txBody>
      </p:sp>
      <p:pic>
        <p:nvPicPr>
          <p:cNvPr id="6" name="Graphique 5" descr="Chariot de courses avec un remplissage uni">
            <a:extLst>
              <a:ext uri="{FF2B5EF4-FFF2-40B4-BE49-F238E27FC236}">
                <a16:creationId xmlns:a16="http://schemas.microsoft.com/office/drawing/2014/main" id="{5CDD7D36-4F3B-E463-08B6-828ACAF23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1082" y="5496709"/>
            <a:ext cx="1397642" cy="139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01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4D13E6-ECF9-C6C2-0F72-93B5E1E77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957FF5F-245E-06CB-5D7C-CCC074C62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CA" sz="3200" dirty="0">
                <a:solidFill>
                  <a:srgbClr val="FFFFFF"/>
                </a:solidFill>
              </a:rPr>
              <a:t>Scénarios de reprise pour les marchands participants « orphelins »</a:t>
            </a:r>
          </a:p>
        </p:txBody>
      </p:sp>
      <p:sp>
        <p:nvSpPr>
          <p:cNvPr id="18" name="Espace réservé du contenu 1">
            <a:extLst>
              <a:ext uri="{FF2B5EF4-FFF2-40B4-BE49-F238E27FC236}">
                <a16:creationId xmlns:a16="http://schemas.microsoft.com/office/drawing/2014/main" id="{5C881FE6-5943-58B3-9B18-8A0EF7B8C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326" y="2009256"/>
            <a:ext cx="5277672" cy="44286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1800" b="1" dirty="0">
                <a:latin typeface="Arial" panose="020B0604020202020204" pitchFamily="34" charset="0"/>
                <a:cs typeface="Arial" panose="020B0604020202020204" pitchFamily="34" charset="0"/>
              </a:rPr>
              <a:t>Nano ou mini kiosque </a:t>
            </a:r>
            <a:r>
              <a:rPr lang="fr-CA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Tomra</a:t>
            </a:r>
            <a:r>
              <a:rPr lang="fr-CA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acheté, installé et connecté par l’AQRCB</a:t>
            </a:r>
          </a:p>
          <a:p>
            <a:pPr>
              <a:buFontTx/>
              <a:buChar char="-"/>
            </a:pP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350k à 1,2 M de contenants</a:t>
            </a:r>
          </a:p>
          <a:p>
            <a:pPr>
              <a:buFontTx/>
              <a:buChar char="-"/>
            </a:pP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300 / 350 pi2 se surface au sol</a:t>
            </a:r>
          </a:p>
          <a:p>
            <a:pPr>
              <a:buFontTx/>
              <a:buChar char="-"/>
            </a:pP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1 ou 2 machines récupératrices</a:t>
            </a:r>
          </a:p>
          <a:p>
            <a:pPr marL="0" indent="0">
              <a:buNone/>
            </a:pPr>
            <a:endParaRPr lang="fr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sz="1800" b="1" dirty="0">
                <a:latin typeface="Arial" panose="020B0604020202020204" pitchFamily="34" charset="0"/>
                <a:cs typeface="Arial" panose="020B0604020202020204" pitchFamily="34" charset="0"/>
              </a:rPr>
              <a:t>Option envisagée pour env. 75 % des marchands participants orphelins étudiés</a:t>
            </a:r>
          </a:p>
          <a:p>
            <a:pPr marL="0" indent="0">
              <a:buNone/>
            </a:pPr>
            <a:r>
              <a:rPr lang="fr-CA" sz="1800" b="1" dirty="0">
                <a:latin typeface="Arial" panose="020B0604020202020204" pitchFamily="34" charset="0"/>
                <a:cs typeface="Arial" panose="020B0604020202020204" pitchFamily="34" charset="0"/>
              </a:rPr>
              <a:t>Il faut :</a:t>
            </a:r>
          </a:p>
          <a:p>
            <a:pPr>
              <a:buFontTx/>
              <a:buChar char="-"/>
            </a:pP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Avoir l’espace de stationnement requis</a:t>
            </a:r>
          </a:p>
          <a:p>
            <a:pPr>
              <a:buFontTx/>
              <a:buChar char="-"/>
            </a:pP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Avoir un « voisin » qui a l’espace requis et accepte de recevoir le kiosque</a:t>
            </a:r>
          </a:p>
          <a:p>
            <a:pPr>
              <a:buFontTx/>
              <a:buChar char="-"/>
            </a:pP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Avoir l’autorisation municipale, là où requis</a:t>
            </a:r>
          </a:p>
        </p:txBody>
      </p:sp>
      <p:pic>
        <p:nvPicPr>
          <p:cNvPr id="2" name="Image 1" descr="Une image contenant capture d’écran, bâtiment, conception&#10;&#10;Description générée automatiquement">
            <a:extLst>
              <a:ext uri="{FF2B5EF4-FFF2-40B4-BE49-F238E27FC236}">
                <a16:creationId xmlns:a16="http://schemas.microsoft.com/office/drawing/2014/main" id="{96AB1E7D-DBA6-2CB5-8881-68F6FF44D166}"/>
              </a:ext>
            </a:extLst>
          </p:cNvPr>
          <p:cNvPicPr>
            <a:picLocks noChangeAspect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2"/>
          <a:stretch>
            <a:fillRect/>
          </a:stretch>
        </p:blipFill>
        <p:spPr bwMode="auto">
          <a:xfrm>
            <a:off x="6676613" y="1948697"/>
            <a:ext cx="4934772" cy="32730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03639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4D13E6-ECF9-C6C2-0F72-93B5E1E77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957FF5F-245E-06CB-5D7C-CCC074C62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CA" sz="3200" dirty="0">
                <a:solidFill>
                  <a:srgbClr val="FFFFFF"/>
                </a:solidFill>
              </a:rPr>
              <a:t>Scénarios de reprise pour les marchands permanents « orphelins »</a:t>
            </a:r>
          </a:p>
        </p:txBody>
      </p:sp>
      <p:pic>
        <p:nvPicPr>
          <p:cNvPr id="4" name="Image 3" descr="Une image contenant capture d’écran, personne, distributeur de billets&#10;&#10;Description générée automatiquement">
            <a:extLst>
              <a:ext uri="{FF2B5EF4-FFF2-40B4-BE49-F238E27FC236}">
                <a16:creationId xmlns:a16="http://schemas.microsoft.com/office/drawing/2014/main" id="{0A646053-0F44-4972-9D94-CCCA17776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1280" y="1893211"/>
            <a:ext cx="3073011" cy="4734976"/>
          </a:xfrm>
          <a:prstGeom prst="rect">
            <a:avLst/>
          </a:prstGeom>
        </p:spPr>
      </p:pic>
      <p:pic>
        <p:nvPicPr>
          <p:cNvPr id="5" name="Image 4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9A08A18A-3A14-2ADD-A60F-1997E72303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742" r="52443" b="1836"/>
          <a:stretch/>
        </p:blipFill>
        <p:spPr>
          <a:xfrm>
            <a:off x="5277603" y="2019441"/>
            <a:ext cx="3643677" cy="4190515"/>
          </a:xfrm>
          <a:prstGeom prst="rect">
            <a:avLst/>
          </a:prstGeom>
        </p:spPr>
      </p:pic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00566728-56BB-171A-EFAD-F2A149F3FCFF}"/>
              </a:ext>
            </a:extLst>
          </p:cNvPr>
          <p:cNvSpPr txBox="1">
            <a:spLocks/>
          </p:cNvSpPr>
          <p:nvPr/>
        </p:nvSpPr>
        <p:spPr>
          <a:xfrm>
            <a:off x="420130" y="1819437"/>
            <a:ext cx="4659764" cy="4590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1800" b="1" dirty="0">
                <a:latin typeface="Arial" panose="020B0604020202020204" pitchFamily="34" charset="0"/>
                <a:cs typeface="Arial" panose="020B0604020202020204" pitchFamily="34" charset="0"/>
              </a:rPr>
              <a:t>Kiosque </a:t>
            </a:r>
            <a:r>
              <a:rPr lang="fr-CA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Tomra</a:t>
            </a:r>
            <a:r>
              <a:rPr lang="fr-CA" sz="1800" b="1" dirty="0">
                <a:latin typeface="Arial" panose="020B0604020202020204" pitchFamily="34" charset="0"/>
                <a:cs typeface="Arial" panose="020B0604020202020204" pitchFamily="34" charset="0"/>
              </a:rPr>
              <a:t> ou </a:t>
            </a:r>
            <a:r>
              <a:rPr lang="fr-CA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Machinex</a:t>
            </a:r>
            <a:r>
              <a:rPr lang="fr-CA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A" sz="1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acheté, installé et connecté</a:t>
            </a:r>
            <a:r>
              <a:rPr lang="fr-CA" sz="1800" b="1" dirty="0">
                <a:latin typeface="Arial" panose="020B0604020202020204" pitchFamily="34" charset="0"/>
                <a:cs typeface="Arial" panose="020B0604020202020204" pitchFamily="34" charset="0"/>
              </a:rPr>
              <a:t> par l’AQRCB</a:t>
            </a:r>
          </a:p>
          <a:p>
            <a:pPr>
              <a:buFontTx/>
              <a:buChar char="-"/>
            </a:pP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1,2 à 2,5 M de contenants consignés</a:t>
            </a:r>
          </a:p>
          <a:p>
            <a:pPr>
              <a:buFontTx/>
              <a:buChar char="-"/>
            </a:pP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700 / 750 pi</a:t>
            </a:r>
            <a:r>
              <a:rPr lang="fr-CA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 au sol</a:t>
            </a:r>
          </a:p>
          <a:p>
            <a:pPr>
              <a:buFontTx/>
              <a:buChar char="-"/>
            </a:pPr>
            <a:r>
              <a:rPr lang="fr-CA" sz="1800" dirty="0" err="1">
                <a:latin typeface="Arial" panose="020B0604020202020204" pitchFamily="34" charset="0"/>
                <a:cs typeface="Arial" panose="020B0604020202020204" pitchFamily="34" charset="0"/>
              </a:rPr>
              <a:t>Tomra</a:t>
            </a: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 : 4 cabinets </a:t>
            </a:r>
            <a:r>
              <a:rPr lang="fr-CA" sz="1800" dirty="0" err="1">
                <a:latin typeface="Arial" panose="020B0604020202020204" pitchFamily="34" charset="0"/>
                <a:cs typeface="Arial" panose="020B0604020202020204" pitchFamily="34" charset="0"/>
              </a:rPr>
              <a:t>Multipac</a:t>
            </a:r>
            <a:endParaRPr lang="fr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fr-CA" sz="1800" dirty="0" err="1">
                <a:latin typeface="Arial" panose="020B0604020202020204" pitchFamily="34" charset="0"/>
                <a:cs typeface="Arial" panose="020B0604020202020204" pitchFamily="34" charset="0"/>
              </a:rPr>
              <a:t>Machinex</a:t>
            </a: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 : 2 double façade</a:t>
            </a:r>
          </a:p>
          <a:p>
            <a:pPr marL="0" indent="0">
              <a:buNone/>
            </a:pPr>
            <a:endParaRPr lang="fr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Option envisagée pour les marchands qui ont le volume de contenants &gt; 1,2 M</a:t>
            </a:r>
          </a:p>
          <a:p>
            <a:pPr marL="0" indent="0">
              <a:buNone/>
            </a:pPr>
            <a:r>
              <a:rPr lang="fr-CA" sz="1800" b="1" dirty="0">
                <a:latin typeface="Arial" panose="020B0604020202020204" pitchFamily="34" charset="0"/>
                <a:cs typeface="Arial" panose="020B0604020202020204" pitchFamily="34" charset="0"/>
              </a:rPr>
              <a:t>Il faut :</a:t>
            </a:r>
          </a:p>
          <a:p>
            <a:pPr>
              <a:buFontTx/>
              <a:buChar char="-"/>
            </a:pP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Avoir l’espace de stationnement requis</a:t>
            </a:r>
          </a:p>
          <a:p>
            <a:pPr>
              <a:buFontTx/>
              <a:buChar char="-"/>
            </a:pP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Avoir un « voisin » qui a l’espace requis et accepte de recevoir le kiosque</a:t>
            </a:r>
          </a:p>
          <a:p>
            <a:pPr>
              <a:buFontTx/>
              <a:buChar char="-"/>
            </a:pP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Avoir l’autorisation municipale, là où requis</a:t>
            </a:r>
          </a:p>
          <a:p>
            <a:pPr marL="0" indent="0">
              <a:buNone/>
            </a:pPr>
            <a:endParaRPr lang="fr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fr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C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399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4D13E6-ECF9-C6C2-0F72-93B5E1E77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957FF5F-245E-06CB-5D7C-CCC074C62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CA" sz="3200" dirty="0">
                <a:solidFill>
                  <a:srgbClr val="FFFFFF"/>
                </a:solidFill>
              </a:rPr>
              <a:t>Scénarios de reprise pour les marchands permanents « orphelins »</a:t>
            </a: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00566728-56BB-171A-EFAD-F2A149F3FCFF}"/>
              </a:ext>
            </a:extLst>
          </p:cNvPr>
          <p:cNvSpPr txBox="1">
            <a:spLocks/>
          </p:cNvSpPr>
          <p:nvPr/>
        </p:nvSpPr>
        <p:spPr>
          <a:xfrm>
            <a:off x="818326" y="2019441"/>
            <a:ext cx="5010974" cy="27811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1800" b="1" dirty="0">
                <a:latin typeface="Arial" panose="020B0604020202020204" pitchFamily="34" charset="0"/>
                <a:cs typeface="Arial" panose="020B0604020202020204" pitchFamily="34" charset="0"/>
              </a:rPr>
              <a:t>Machine récupératrice dans les vestibules </a:t>
            </a:r>
            <a:r>
              <a:rPr lang="fr-CA" sz="1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remboursée par AQRCB</a:t>
            </a:r>
            <a:r>
              <a:rPr lang="fr-CA" sz="1800" b="1" dirty="0">
                <a:latin typeface="Arial" panose="020B0604020202020204" pitchFamily="34" charset="0"/>
                <a:cs typeface="Arial" panose="020B0604020202020204" pitchFamily="34" charset="0"/>
              </a:rPr>
              <a:t> et entreposage à l’extérieur </a:t>
            </a:r>
            <a:r>
              <a:rPr lang="fr-CA" sz="18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financé par l’AQRCB</a:t>
            </a:r>
          </a:p>
          <a:p>
            <a:pPr marL="0" indent="0">
              <a:buNone/>
            </a:pPr>
            <a:endParaRPr lang="fr-CA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sz="1800" b="1" dirty="0">
                <a:latin typeface="Arial" panose="020B0604020202020204" pitchFamily="34" charset="0"/>
                <a:cs typeface="Arial" panose="020B0604020202020204" pitchFamily="34" charset="0"/>
              </a:rPr>
              <a:t>Option PAS envisagée pour la majorité des marchands étudiés</a:t>
            </a:r>
          </a:p>
          <a:p>
            <a:pPr marL="0" indent="0">
              <a:buNone/>
            </a:pPr>
            <a:endParaRPr lang="fr-CA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sz="1800" b="1" dirty="0">
                <a:latin typeface="Arial" panose="020B0604020202020204" pitchFamily="34" charset="0"/>
                <a:cs typeface="Arial" panose="020B0604020202020204" pitchFamily="34" charset="0"/>
              </a:rPr>
              <a:t>Risques (hygiène, salubrité et SST) trop élevés avec les activités alimentaires</a:t>
            </a:r>
            <a:endParaRPr lang="fr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fr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CA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791FE85-2BE1-24DF-DEBD-BF9B59847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641" y="1760471"/>
            <a:ext cx="4633589" cy="252660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FFACFCF-151E-1BA2-57DD-041B4171C2D3}"/>
              </a:ext>
            </a:extLst>
          </p:cNvPr>
          <p:cNvSpPr txBox="1"/>
          <p:nvPr/>
        </p:nvSpPr>
        <p:spPr>
          <a:xfrm>
            <a:off x="818326" y="4794080"/>
            <a:ext cx="10703088" cy="19082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fr-CA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Pour une reprise en magasin et un entreposage à l’extérieur, il faut prévoir :</a:t>
            </a:r>
          </a:p>
          <a:p>
            <a:pPr marL="342900" lvl="0" indent="-342900" algn="just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fr-C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zone pour la machine </a:t>
            </a:r>
          </a:p>
          <a:p>
            <a:pPr marL="342900" lvl="0" indent="-342900" algn="just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fr-C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zone pour le service d’accueil</a:t>
            </a:r>
          </a:p>
          <a:p>
            <a:pPr marL="342900" lvl="0" indent="-342900" algn="just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fr-C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</a:t>
            </a:r>
            <a:r>
              <a:rPr lang="fr-CA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lang="fr-C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d’entreposage (env. 300 pi2</a:t>
            </a:r>
            <a:r>
              <a:rPr lang="fr-CA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(</a:t>
            </a:r>
            <a:r>
              <a:rPr lang="fr-C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structure peut être collée à votre bâtiment ou à proximité de votre bâtiment)</a:t>
            </a:r>
          </a:p>
          <a:p>
            <a:pPr marL="342900" lvl="0" indent="-342900" algn="just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fr-CA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espace dégagé pour transporter les bacs roulants vers l’annexe hors magasin</a:t>
            </a:r>
          </a:p>
        </p:txBody>
      </p:sp>
    </p:spTree>
    <p:extLst>
      <p:ext uri="{BB962C8B-B14F-4D97-AF65-F5344CB8AC3E}">
        <p14:creationId xmlns:p14="http://schemas.microsoft.com/office/powerpoint/2010/main" val="3489788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4D13E6-ECF9-C6C2-0F72-93B5E1E77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957FF5F-245E-06CB-5D7C-CCC074C62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CA" sz="3200" dirty="0">
                <a:solidFill>
                  <a:srgbClr val="FFFFFF"/>
                </a:solidFill>
              </a:rPr>
              <a:t>Scénarios de reprise pour les marchands permanents « orphelins »</a:t>
            </a: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00566728-56BB-171A-EFAD-F2A149F3FCFF}"/>
              </a:ext>
            </a:extLst>
          </p:cNvPr>
          <p:cNvSpPr txBox="1">
            <a:spLocks/>
          </p:cNvSpPr>
          <p:nvPr/>
        </p:nvSpPr>
        <p:spPr>
          <a:xfrm>
            <a:off x="818326" y="1849276"/>
            <a:ext cx="10173524" cy="760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Risques de cohabitation des activités d’alimentation avec celles de consigne en magasin</a:t>
            </a:r>
          </a:p>
          <a:p>
            <a:pPr lvl="1"/>
            <a:endParaRPr lang="fr-CA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FFACFCF-151E-1BA2-57DD-041B4171C2D3}"/>
              </a:ext>
            </a:extLst>
          </p:cNvPr>
          <p:cNvSpPr txBox="1"/>
          <p:nvPr/>
        </p:nvSpPr>
        <p:spPr>
          <a:xfrm>
            <a:off x="818326" y="2778026"/>
            <a:ext cx="10703088" cy="3447098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fr-CA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principaux risques sont liés à la reprise des nouveaux contenants de verre (vin) et de carton (lait) qui seront visés à compter du 1</a:t>
            </a:r>
            <a:r>
              <a:rPr lang="fr-CA" sz="1800" b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fr-CA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mars.</a:t>
            </a:r>
          </a:p>
          <a:p>
            <a:pPr algn="just">
              <a:spcBef>
                <a:spcPts val="300"/>
              </a:spcBef>
            </a:pPr>
            <a:endParaRPr lang="fr-CA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ts val="300"/>
              </a:spcBef>
              <a:buFont typeface="Arial" panose="020B0604020202020204" pitchFamily="34" charset="0"/>
              <a:buChar char="-"/>
            </a:pPr>
            <a:r>
              <a:rPr lang="fr-CA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Changement de bacs dans les gobeuses dans une zone non délimitée de votre magasin</a:t>
            </a:r>
          </a:p>
          <a:p>
            <a:pPr marL="342900" lvl="0" indent="-342900" algn="just">
              <a:spcBef>
                <a:spcPts val="300"/>
              </a:spcBef>
              <a:buFont typeface="Arial" panose="020B0604020202020204" pitchFamily="34" charset="0"/>
              <a:buChar char="-"/>
            </a:pPr>
            <a:r>
              <a:rPr lang="fr-CA" dirty="0">
                <a:latin typeface="Arial" panose="020B0604020202020204" pitchFamily="34" charset="0"/>
                <a:cs typeface="Times New Roman" panose="02020603050405020304" pitchFamily="18" charset="0"/>
              </a:rPr>
              <a:t>Hausse des infestations au niveau des gobeuses, telle la présence de blattes germaniques et les drosophiles</a:t>
            </a:r>
          </a:p>
          <a:p>
            <a:pPr marL="342900" lvl="0" indent="-342900" algn="just">
              <a:spcBef>
                <a:spcPts val="300"/>
              </a:spcBef>
              <a:buFont typeface="Arial" panose="020B0604020202020204" pitchFamily="34" charset="0"/>
              <a:buChar char="-"/>
            </a:pPr>
            <a:r>
              <a:rPr lang="fr-CA" dirty="0">
                <a:latin typeface="Arial" panose="020B0604020202020204" pitchFamily="34" charset="0"/>
                <a:cs typeface="Times New Roman" panose="02020603050405020304" pitchFamily="18" charset="0"/>
              </a:rPr>
              <a:t>Transport des bacs en magasin dans des zones où il y a des aliments non emballés </a:t>
            </a:r>
          </a:p>
          <a:p>
            <a:pPr marL="342900" lvl="0" indent="-342900" algn="just">
              <a:spcBef>
                <a:spcPts val="300"/>
              </a:spcBef>
              <a:buFont typeface="Arial" panose="020B0604020202020204" pitchFamily="34" charset="0"/>
              <a:buChar char="-"/>
            </a:pPr>
            <a:r>
              <a:rPr lang="fr-CA" dirty="0">
                <a:latin typeface="Arial" panose="020B0604020202020204" pitchFamily="34" charset="0"/>
                <a:cs typeface="Times New Roman" panose="02020603050405020304" pitchFamily="18" charset="0"/>
              </a:rPr>
              <a:t>Transbordement des bacs dans des « </a:t>
            </a:r>
            <a:r>
              <a:rPr lang="fr-CA" dirty="0" err="1">
                <a:latin typeface="Arial" panose="020B0604020202020204" pitchFamily="34" charset="0"/>
                <a:cs typeface="Times New Roman" panose="02020603050405020304" pitchFamily="18" charset="0"/>
              </a:rPr>
              <a:t>gailers</a:t>
            </a:r>
            <a:r>
              <a:rPr lang="fr-CA" dirty="0">
                <a:latin typeface="Arial" panose="020B0604020202020204" pitchFamily="34" charset="0"/>
                <a:cs typeface="Times New Roman" panose="02020603050405020304" pitchFamily="18" charset="0"/>
              </a:rPr>
              <a:t> » dans vos back-stores </a:t>
            </a:r>
          </a:p>
          <a:p>
            <a:pPr marL="342900" lvl="0" indent="-342900" algn="just">
              <a:spcBef>
                <a:spcPts val="300"/>
              </a:spcBef>
              <a:buFont typeface="Arial" panose="020B0604020202020204" pitchFamily="34" charset="0"/>
              <a:buChar char="-"/>
            </a:pPr>
            <a:r>
              <a:rPr lang="fr-CA" dirty="0">
                <a:latin typeface="Arial" panose="020B0604020202020204" pitchFamily="34" charset="0"/>
                <a:cs typeface="Times New Roman" panose="02020603050405020304" pitchFamily="18" charset="0"/>
              </a:rPr>
              <a:t>Reprise de « </a:t>
            </a:r>
            <a:r>
              <a:rPr lang="fr-CA" dirty="0" err="1">
                <a:latin typeface="Arial" panose="020B0604020202020204" pitchFamily="34" charset="0"/>
                <a:cs typeface="Times New Roman" panose="02020603050405020304" pitchFamily="18" charset="0"/>
              </a:rPr>
              <a:t>gailers</a:t>
            </a:r>
            <a:r>
              <a:rPr lang="fr-CA" dirty="0">
                <a:latin typeface="Arial" panose="020B0604020202020204" pitchFamily="34" charset="0"/>
                <a:cs typeface="Times New Roman" panose="02020603050405020304" pitchFamily="18" charset="0"/>
              </a:rPr>
              <a:t> » non nettoyés et non-décontaminés dans vos back-stores</a:t>
            </a:r>
          </a:p>
          <a:p>
            <a:pPr marL="342900" lvl="0" indent="-342900" algn="just">
              <a:spcBef>
                <a:spcPts val="300"/>
              </a:spcBef>
              <a:buFont typeface="Arial" panose="020B0604020202020204" pitchFamily="34" charset="0"/>
              <a:buChar char="-"/>
            </a:pPr>
            <a:r>
              <a:rPr lang="fr-CA" dirty="0">
                <a:latin typeface="Arial" panose="020B0604020202020204" pitchFamily="34" charset="0"/>
                <a:cs typeface="Times New Roman" panose="02020603050405020304" pitchFamily="18" charset="0"/>
              </a:rPr>
              <a:t>Risque des infestations dans vos back-stores</a:t>
            </a:r>
          </a:p>
          <a:p>
            <a:pPr marL="342900" lvl="0" indent="-342900" algn="just">
              <a:spcBef>
                <a:spcPts val="300"/>
              </a:spcBef>
              <a:buFont typeface="Arial" panose="020B0604020202020204" pitchFamily="34" charset="0"/>
              <a:buChar char="-"/>
            </a:pPr>
            <a:r>
              <a:rPr lang="fr-CA" dirty="0">
                <a:latin typeface="Arial" panose="020B0604020202020204" pitchFamily="34" charset="0"/>
                <a:cs typeface="Times New Roman" panose="02020603050405020304" pitchFamily="18" charset="0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227396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523DB3A-4DC1-F970-585E-108598FB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 err="1">
                <a:solidFill>
                  <a:srgbClr val="FFFFFF"/>
                </a:solidFill>
              </a:rPr>
              <a:t>Bienvenue</a:t>
            </a:r>
            <a:r>
              <a:rPr lang="en-US" sz="4000" kern="1200" dirty="0">
                <a:solidFill>
                  <a:srgbClr val="FFFFFF"/>
                </a:solidFill>
              </a:rPr>
              <a:t> à </a:t>
            </a:r>
            <a:r>
              <a:rPr lang="en-US" sz="4000" kern="1200" dirty="0" err="1">
                <a:solidFill>
                  <a:srgbClr val="FFFFFF"/>
                </a:solidFill>
              </a:rPr>
              <a:t>tous</a:t>
            </a:r>
            <a:r>
              <a:rPr lang="en-US" sz="4000" kern="1200" dirty="0">
                <a:solidFill>
                  <a:srgbClr val="FFFFFF"/>
                </a:solidFill>
              </a:rPr>
              <a:t> les </a:t>
            </a:r>
            <a:r>
              <a:rPr lang="en-US" sz="4000" kern="1200" dirty="0" err="1">
                <a:solidFill>
                  <a:srgbClr val="FFFFFF"/>
                </a:solidFill>
              </a:rPr>
              <a:t>détaillants</a:t>
            </a:r>
            <a:r>
              <a:rPr lang="en-US" sz="4000" kern="1200" dirty="0">
                <a:solidFill>
                  <a:srgbClr val="FFFFFF"/>
                </a:solidFill>
              </a:rPr>
              <a:t>!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ED62077-01CB-2DF3-A805-4919EE75C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0020" y="2441780"/>
            <a:ext cx="3887758" cy="8027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Le Webinaire est enregistré.</a:t>
            </a:r>
          </a:p>
        </p:txBody>
      </p:sp>
      <p:pic>
        <p:nvPicPr>
          <p:cNvPr id="7" name="Graphique 6" descr="Réunion en ligne avec un remplissage uni">
            <a:extLst>
              <a:ext uri="{FF2B5EF4-FFF2-40B4-BE49-F238E27FC236}">
                <a16:creationId xmlns:a16="http://schemas.microsoft.com/office/drawing/2014/main" id="{B5D6051E-4B86-9EF8-9BBF-10498358C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84588" y="2444938"/>
            <a:ext cx="767320" cy="914400"/>
          </a:xfrm>
          <a:prstGeom prst="rect">
            <a:avLst/>
          </a:prstGeom>
        </p:spPr>
      </p:pic>
      <p:sp>
        <p:nvSpPr>
          <p:cNvPr id="9" name="Espace réservé du contenu 1">
            <a:extLst>
              <a:ext uri="{FF2B5EF4-FFF2-40B4-BE49-F238E27FC236}">
                <a16:creationId xmlns:a16="http://schemas.microsoft.com/office/drawing/2014/main" id="{92F483D3-C93E-7C5A-9CD0-ABEABB0F7A67}"/>
              </a:ext>
            </a:extLst>
          </p:cNvPr>
          <p:cNvSpPr txBox="1">
            <a:spLocks/>
          </p:cNvSpPr>
          <p:nvPr/>
        </p:nvSpPr>
        <p:spPr>
          <a:xfrm>
            <a:off x="886078" y="1783923"/>
            <a:ext cx="5551244" cy="47795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La phase 2 de l’élargissement de la consigne arrive dans moins de 9 mois. Où nous en sommes? Quels sont les éléments discutés? </a:t>
            </a:r>
            <a:r>
              <a:rPr lang="fr-CA" sz="1600" b="1" dirty="0">
                <a:latin typeface="Arial" panose="020B0604020202020204" pitchFamily="34" charset="0"/>
                <a:cs typeface="Arial" panose="020B0604020202020204" pitchFamily="34" charset="0"/>
              </a:rPr>
              <a:t>La rencontre présente l’information disponible à ce jour.</a:t>
            </a:r>
            <a:endParaRPr lang="fr-C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just"/>
            <a:r>
              <a:rPr lang="fr-C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Obligations des détaillants au 1</a:t>
            </a:r>
            <a:r>
              <a:rPr lang="fr-CA" sz="160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</a:t>
            </a:r>
            <a:r>
              <a:rPr lang="fr-C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mars 2025 (rappel)</a:t>
            </a:r>
            <a:endParaRPr lang="fr-CA" sz="16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fr-C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Système de consigne prévu par l’AQRCB : Cartographie et Déploiement</a:t>
            </a:r>
            <a:endParaRPr lang="fr-CA" sz="16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fr-C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Scénarios de reprise pour les marchands « permanents » </a:t>
            </a:r>
            <a:endParaRPr lang="fr-CA" sz="16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fr-C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Modalités financières en discussion</a:t>
            </a:r>
            <a:endParaRPr lang="fr-CA" sz="16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fr-C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Ententes contractuelles en discussion</a:t>
            </a:r>
            <a:endParaRPr lang="fr-CA" sz="16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fr-CA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Suite des choses</a:t>
            </a:r>
            <a:endParaRPr lang="fr-CA" sz="16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Répondre à vos questions</a:t>
            </a:r>
          </a:p>
        </p:txBody>
      </p:sp>
      <p:sp>
        <p:nvSpPr>
          <p:cNvPr id="11" name="Espace réservé du contenu 1">
            <a:extLst>
              <a:ext uri="{FF2B5EF4-FFF2-40B4-BE49-F238E27FC236}">
                <a16:creationId xmlns:a16="http://schemas.microsoft.com/office/drawing/2014/main" id="{CE64A9D3-A53F-DEBD-F105-F1AAB70C9E5C}"/>
              </a:ext>
            </a:extLst>
          </p:cNvPr>
          <p:cNvSpPr txBox="1">
            <a:spLocks/>
          </p:cNvSpPr>
          <p:nvPr/>
        </p:nvSpPr>
        <p:spPr>
          <a:xfrm>
            <a:off x="8040019" y="4727685"/>
            <a:ext cx="3887757" cy="8027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r-CA" sz="1600" b="1" dirty="0">
                <a:latin typeface="Arial" panose="020B0604020202020204" pitchFamily="34" charset="0"/>
                <a:cs typeface="Arial" panose="020B0604020202020204" pitchFamily="34" charset="0"/>
              </a:rPr>
              <a:t>N’hésitez pas à poser vos questions au fur et à mesure</a:t>
            </a: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, en cliquant sur la boîte message en bas d’écran</a:t>
            </a:r>
          </a:p>
        </p:txBody>
      </p:sp>
      <p:pic>
        <p:nvPicPr>
          <p:cNvPr id="15" name="Graphique 14" descr="Partager avec un remplissage uni">
            <a:extLst>
              <a:ext uri="{FF2B5EF4-FFF2-40B4-BE49-F238E27FC236}">
                <a16:creationId xmlns:a16="http://schemas.microsoft.com/office/drawing/2014/main" id="{1092DBA7-FE87-24BD-E250-173ED1CC8D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84588" y="3422403"/>
            <a:ext cx="914400" cy="914400"/>
          </a:xfrm>
          <a:prstGeom prst="rect">
            <a:avLst/>
          </a:prstGeom>
        </p:spPr>
      </p:pic>
      <p:pic>
        <p:nvPicPr>
          <p:cNvPr id="19" name="Graphique 18" descr="Bulle de discussion avec un remplissage uni">
            <a:extLst>
              <a:ext uri="{FF2B5EF4-FFF2-40B4-BE49-F238E27FC236}">
                <a16:creationId xmlns:a16="http://schemas.microsoft.com/office/drawing/2014/main" id="{AF704A4B-799E-AA1B-4DA6-BECB7ECBDD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71554" y="4598106"/>
            <a:ext cx="1092312" cy="1092312"/>
          </a:xfrm>
          <a:prstGeom prst="rect">
            <a:avLst/>
          </a:prstGeom>
        </p:spPr>
      </p:pic>
      <p:sp>
        <p:nvSpPr>
          <p:cNvPr id="21" name="Espace réservé du contenu 1">
            <a:extLst>
              <a:ext uri="{FF2B5EF4-FFF2-40B4-BE49-F238E27FC236}">
                <a16:creationId xmlns:a16="http://schemas.microsoft.com/office/drawing/2014/main" id="{5CB24A04-877C-DF6B-4F42-597EA9367AB1}"/>
              </a:ext>
            </a:extLst>
          </p:cNvPr>
          <p:cNvSpPr txBox="1">
            <a:spLocks/>
          </p:cNvSpPr>
          <p:nvPr/>
        </p:nvSpPr>
        <p:spPr>
          <a:xfrm>
            <a:off x="8040019" y="3575598"/>
            <a:ext cx="3887757" cy="682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r-CA" sz="1600" dirty="0">
                <a:latin typeface="Arial" panose="020B0604020202020204" pitchFamily="34" charset="0"/>
                <a:cs typeface="Arial" panose="020B0604020202020204" pitchFamily="34" charset="0"/>
              </a:rPr>
              <a:t>Du contenu sera partagé suivant la rencontre.</a:t>
            </a:r>
          </a:p>
        </p:txBody>
      </p:sp>
    </p:spTree>
    <p:extLst>
      <p:ext uri="{BB962C8B-B14F-4D97-AF65-F5344CB8AC3E}">
        <p14:creationId xmlns:p14="http://schemas.microsoft.com/office/powerpoint/2010/main" val="3994301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08BC20-7B92-CD84-91F2-83BFF8018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9A393CA-E2C7-0D01-97DA-92F447FD5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16" y="586855"/>
            <a:ext cx="3463372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200" kern="1200" dirty="0" err="1">
                <a:solidFill>
                  <a:srgbClr val="FFFFFF"/>
                </a:solidFill>
              </a:rPr>
              <a:t>Scénarios</a:t>
            </a:r>
            <a:r>
              <a:rPr lang="en-US" sz="3200" kern="1200" dirty="0">
                <a:solidFill>
                  <a:srgbClr val="FFFFFF"/>
                </a:solidFill>
              </a:rPr>
              <a:t> de reprise pour les </a:t>
            </a:r>
            <a:r>
              <a:rPr lang="en-US" sz="3200" kern="1200" dirty="0" err="1">
                <a:solidFill>
                  <a:srgbClr val="FFFFFF"/>
                </a:solidFill>
              </a:rPr>
              <a:t>marchands</a:t>
            </a:r>
            <a:r>
              <a:rPr lang="en-US" sz="3200" kern="1200" dirty="0">
                <a:solidFill>
                  <a:srgbClr val="FFFFFF"/>
                </a:solidFill>
              </a:rPr>
              <a:t> participants « non </a:t>
            </a:r>
            <a:r>
              <a:rPr lang="en-US" sz="3200" kern="1200" dirty="0" err="1">
                <a:solidFill>
                  <a:srgbClr val="FFFFFF"/>
                </a:solidFill>
              </a:rPr>
              <a:t>orphelins</a:t>
            </a:r>
            <a:r>
              <a:rPr lang="en-US" sz="3200" kern="1200" dirty="0">
                <a:solidFill>
                  <a:srgbClr val="FFFFFF"/>
                </a:solidFill>
              </a:rPr>
              <a:t> »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126B5CB-3F59-6554-B782-AB3BEE0B2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9022" y="867844"/>
            <a:ext cx="6295539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CA" sz="1800" b="1" dirty="0">
                <a:latin typeface="Arial" panose="020B0604020202020204" pitchFamily="34" charset="0"/>
                <a:cs typeface="Arial" panose="020B0604020202020204" pitchFamily="34" charset="0"/>
              </a:rPr>
              <a:t>Affiliation à discuter en groupe de travail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Rencontres à prévoir avec les représentants des bannières non alimentaires pour évaluer les options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fr-C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CA" sz="1800" b="1" dirty="0">
                <a:latin typeface="Arial" panose="020B0604020202020204" pitchFamily="34" charset="0"/>
                <a:cs typeface="Arial" panose="020B0604020202020204" pitchFamily="34" charset="0"/>
              </a:rPr>
              <a:t>Enjeux et principe à considérer </a:t>
            </a: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Concurrence entre marchands d’alimentation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Équité entre marchands alimentaires et non alimentaires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Localisation du lieu de retour par rapport aux marchands de l’affiliation</a:t>
            </a:r>
          </a:p>
          <a:p>
            <a:pPr marL="457200" lvl="1" indent="0">
              <a:lnSpc>
                <a:spcPct val="100000"/>
              </a:lnSpc>
              <a:spcBef>
                <a:spcPts val="300"/>
              </a:spcBef>
              <a:buNone/>
            </a:pPr>
            <a:endParaRPr lang="fr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CA" sz="1800" b="1" dirty="0">
                <a:latin typeface="Arial" panose="020B0604020202020204" pitchFamily="34" charset="0"/>
                <a:cs typeface="Arial" panose="020B0604020202020204" pitchFamily="34" charset="0"/>
              </a:rPr>
              <a:t>Solutions possibles : 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Kiosque déployé dans un lieu neutre (non alimentaire) 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Machine ou kiosque chez un gestionnaire neutre (OBNL)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75EB4081-477E-3299-02CB-68E222F33CF2}"/>
              </a:ext>
            </a:extLst>
          </p:cNvPr>
          <p:cNvGrpSpPr/>
          <p:nvPr/>
        </p:nvGrpSpPr>
        <p:grpSpPr>
          <a:xfrm>
            <a:off x="2723843" y="5682473"/>
            <a:ext cx="2627965" cy="1153468"/>
            <a:chOff x="1531943" y="5022376"/>
            <a:chExt cx="3468519" cy="1738098"/>
          </a:xfrm>
        </p:grpSpPr>
        <p:pic>
          <p:nvPicPr>
            <p:cNvPr id="6" name="Graphique 5" descr="Chariot de courses avec un remplissage uni">
              <a:extLst>
                <a:ext uri="{FF2B5EF4-FFF2-40B4-BE49-F238E27FC236}">
                  <a16:creationId xmlns:a16="http://schemas.microsoft.com/office/drawing/2014/main" id="{5CDD7D36-4F3B-E463-08B6-828ACAF23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62364" y="5022376"/>
              <a:ext cx="1738098" cy="1738098"/>
            </a:xfrm>
            <a:prstGeom prst="rect">
              <a:avLst/>
            </a:prstGeom>
          </p:spPr>
        </p:pic>
        <p:pic>
          <p:nvPicPr>
            <p:cNvPr id="7" name="Graphique 6" descr="Chariot de courses avec un remplissage uni">
              <a:extLst>
                <a:ext uri="{FF2B5EF4-FFF2-40B4-BE49-F238E27FC236}">
                  <a16:creationId xmlns:a16="http://schemas.microsoft.com/office/drawing/2014/main" id="{370E8E96-E12D-382A-4CEE-B07732623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31943" y="5022376"/>
              <a:ext cx="1738098" cy="1738098"/>
            </a:xfrm>
            <a:prstGeom prst="rect">
              <a:avLst/>
            </a:prstGeom>
          </p:spPr>
        </p:pic>
      </p:grpSp>
      <p:sp>
        <p:nvSpPr>
          <p:cNvPr id="5" name="Bulle narrative : rectangle à coins arrondis 4">
            <a:extLst>
              <a:ext uri="{FF2B5EF4-FFF2-40B4-BE49-F238E27FC236}">
                <a16:creationId xmlns:a16="http://schemas.microsoft.com/office/drawing/2014/main" id="{4C4E498B-9319-764C-B957-55EBB06A4C27}"/>
              </a:ext>
            </a:extLst>
          </p:cNvPr>
          <p:cNvSpPr/>
          <p:nvPr/>
        </p:nvSpPr>
        <p:spPr>
          <a:xfrm>
            <a:off x="9088143" y="111949"/>
            <a:ext cx="2333016" cy="1101048"/>
          </a:xfrm>
          <a:prstGeom prst="wedgeRoundRectCallout">
            <a:avLst>
              <a:gd name="adj1" fmla="val -59442"/>
              <a:gd name="adj2" fmla="val 4266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Sera l’objet d’un prochain webinaire</a:t>
            </a:r>
          </a:p>
        </p:txBody>
      </p:sp>
    </p:spTree>
    <p:extLst>
      <p:ext uri="{BB962C8B-B14F-4D97-AF65-F5344CB8AC3E}">
        <p14:creationId xmlns:p14="http://schemas.microsoft.com/office/powerpoint/2010/main" val="2243023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08BC20-7B92-CD84-91F2-83BFF8018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9A393CA-E2C7-0D01-97DA-92F447FD5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457201"/>
            <a:ext cx="2844800" cy="35888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400" dirty="0" err="1">
                <a:solidFill>
                  <a:srgbClr val="FFFFFF"/>
                </a:solidFill>
              </a:rPr>
              <a:t>Scénarios</a:t>
            </a:r>
            <a:r>
              <a:rPr lang="en-US" sz="3400" dirty="0">
                <a:solidFill>
                  <a:srgbClr val="FFFFFF"/>
                </a:solidFill>
              </a:rPr>
              <a:t> de reprise pour les </a:t>
            </a:r>
            <a:r>
              <a:rPr lang="en-US" sz="3400" dirty="0" err="1">
                <a:solidFill>
                  <a:srgbClr val="FFFFFF"/>
                </a:solidFill>
              </a:rPr>
              <a:t>marchands</a:t>
            </a:r>
            <a:r>
              <a:rPr lang="en-US" sz="3400" dirty="0">
                <a:solidFill>
                  <a:srgbClr val="FFFFFF"/>
                </a:solidFill>
              </a:rPr>
              <a:t> </a:t>
            </a:r>
            <a:r>
              <a:rPr lang="en-US" sz="3400" dirty="0" err="1">
                <a:solidFill>
                  <a:srgbClr val="FFFFFF"/>
                </a:solidFill>
              </a:rPr>
              <a:t>transitoires</a:t>
            </a:r>
            <a:endParaRPr lang="en-US" sz="3400" dirty="0">
              <a:solidFill>
                <a:srgbClr val="FFFFFF"/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0510FA6-926A-748D-D86E-D95AC10C7C64}"/>
              </a:ext>
            </a:extLst>
          </p:cNvPr>
          <p:cNvGrpSpPr/>
          <p:nvPr/>
        </p:nvGrpSpPr>
        <p:grpSpPr>
          <a:xfrm>
            <a:off x="3245418" y="5470386"/>
            <a:ext cx="1584812" cy="1495244"/>
            <a:chOff x="2961513" y="4939356"/>
            <a:chExt cx="2079653" cy="2083755"/>
          </a:xfrm>
        </p:grpSpPr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FA012CA4-4DBC-793C-E493-D79611E0158F}"/>
                </a:ext>
              </a:extLst>
            </p:cNvPr>
            <p:cNvSpPr/>
            <p:nvPr/>
          </p:nvSpPr>
          <p:spPr>
            <a:xfrm>
              <a:off x="2961513" y="4939356"/>
              <a:ext cx="2079653" cy="2032431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8890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9" name="Graphique 8" descr="Chariot de courses avec un remplissage uni">
              <a:extLst>
                <a:ext uri="{FF2B5EF4-FFF2-40B4-BE49-F238E27FC236}">
                  <a16:creationId xmlns:a16="http://schemas.microsoft.com/office/drawing/2014/main" id="{5B5C3589-06A4-882B-7A49-0C604F80F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053630" y="5097839"/>
              <a:ext cx="1925272" cy="1925272"/>
            </a:xfrm>
            <a:prstGeom prst="rect">
              <a:avLst/>
            </a:prstGeom>
          </p:spPr>
        </p:pic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BACECEF5-3D28-F91A-4670-D5B2E5BD4418}"/>
              </a:ext>
            </a:extLst>
          </p:cNvPr>
          <p:cNvSpPr txBox="1"/>
          <p:nvPr/>
        </p:nvSpPr>
        <p:spPr>
          <a:xfrm>
            <a:off x="4814528" y="564943"/>
            <a:ext cx="6327055" cy="6132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fr-CA" sz="1800" b="1" dirty="0">
                <a:latin typeface="Arial" panose="020B0604020202020204" pitchFamily="34" charset="0"/>
                <a:cs typeface="Arial" panose="020B0604020202020204" pitchFamily="34" charset="0"/>
              </a:rPr>
              <a:t>Discussion comm</a:t>
            </a:r>
            <a:r>
              <a:rPr lang="fr-CA" b="1" dirty="0">
                <a:latin typeface="Arial" panose="020B0604020202020204" pitchFamily="34" charset="0"/>
                <a:cs typeface="Arial" panose="020B0604020202020204" pitchFamily="34" charset="0"/>
              </a:rPr>
              <a:t>encée et non complétée </a:t>
            </a: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en Groupe de travail sur les scénarios de reprise</a:t>
            </a:r>
          </a:p>
          <a:p>
            <a:pPr>
              <a:spcBef>
                <a:spcPts val="300"/>
              </a:spcBef>
            </a:pPr>
            <a:endParaRPr lang="fr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Option AQRCB = Statu quo</a:t>
            </a:r>
          </a:p>
          <a:p>
            <a:pPr>
              <a:spcBef>
                <a:spcPts val="300"/>
              </a:spcBef>
            </a:pPr>
            <a:endParaRPr lang="fr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fr-CA" b="1" dirty="0">
                <a:latin typeface="Arial" panose="020B0604020202020204" pitchFamily="34" charset="0"/>
                <a:cs typeface="Arial" panose="020B0604020202020204" pitchFamily="34" charset="0"/>
              </a:rPr>
              <a:t>Enjeux des détaillants :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Risques de cohabitation entre les activités alimentaires et de consigne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Manque d’espace pour recevoir et entreposer le double de contenants consignés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Pression sur les marchands alimentaires vs les non alimentaires (équité)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fr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</a:pPr>
            <a:r>
              <a:rPr lang="fr-CA" sz="1800" b="1" dirty="0">
                <a:latin typeface="Arial" panose="020B0604020202020204" pitchFamily="34" charset="0"/>
                <a:cs typeface="Arial" panose="020B0604020202020204" pitchFamily="34" charset="0"/>
              </a:rPr>
              <a:t>Solutions en discussion : 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Mode « hybride » :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Aluminium et plastique à l’intérieur (statu quo)</a:t>
            </a:r>
          </a:p>
          <a:p>
            <a:pPr marL="742950" lvl="1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Nouvelles matières hors magasin (structure et lieu à déterminer)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CA" dirty="0">
                <a:latin typeface="Arial" panose="020B0604020202020204" pitchFamily="34" charset="0"/>
                <a:cs typeface="Arial" panose="020B0604020202020204" pitchFamily="34" charset="0"/>
              </a:rPr>
              <a:t>Kiosque temporaire en lieu neutre là où les volumes seront élevés et la phase de déploiement éloignée </a:t>
            </a:r>
          </a:p>
        </p:txBody>
      </p:sp>
      <p:sp>
        <p:nvSpPr>
          <p:cNvPr id="15" name="Bulle narrative : rectangle à coins arrondis 14">
            <a:extLst>
              <a:ext uri="{FF2B5EF4-FFF2-40B4-BE49-F238E27FC236}">
                <a16:creationId xmlns:a16="http://schemas.microsoft.com/office/drawing/2014/main" id="{21823F32-C4FF-C8E7-0767-4CF9EAFC2B0B}"/>
              </a:ext>
            </a:extLst>
          </p:cNvPr>
          <p:cNvSpPr/>
          <p:nvPr/>
        </p:nvSpPr>
        <p:spPr>
          <a:xfrm>
            <a:off x="9858984" y="1150588"/>
            <a:ext cx="2333016" cy="1101048"/>
          </a:xfrm>
          <a:prstGeom prst="wedgeRoundRectCallout">
            <a:avLst>
              <a:gd name="adj1" fmla="val -62880"/>
              <a:gd name="adj2" fmla="val -4038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Sera l’objet d’un prochain webinaire</a:t>
            </a:r>
          </a:p>
        </p:txBody>
      </p:sp>
    </p:spTree>
    <p:extLst>
      <p:ext uri="{BB962C8B-B14F-4D97-AF65-F5344CB8AC3E}">
        <p14:creationId xmlns:p14="http://schemas.microsoft.com/office/powerpoint/2010/main" val="2792945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08BC20-7B92-CD84-91F2-83BFF8018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F0C03D-64E8-8AB4-F6AF-E9916AEB8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CB90F8-5871-77AD-E94E-0149C6F24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2C3B13-ADCF-E711-77F7-011459257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C79793-55A9-B76A-D779-D16288E25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4277FF-6384-F9C1-67DE-2813D2A49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D99E93D-EA60-BE4C-1726-CC8933E5C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9A393CA-E2C7-0D01-97DA-92F447FD5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 err="1">
                <a:solidFill>
                  <a:srgbClr val="FFFFFF"/>
                </a:solidFill>
              </a:rPr>
              <a:t>Modalités</a:t>
            </a:r>
            <a:r>
              <a:rPr lang="en-US" sz="4000" kern="1200" dirty="0">
                <a:solidFill>
                  <a:srgbClr val="FFFFFF"/>
                </a:solidFill>
              </a:rPr>
              <a:t> </a:t>
            </a:r>
            <a:r>
              <a:rPr lang="en-US" sz="4000" kern="1200" dirty="0" err="1">
                <a:solidFill>
                  <a:srgbClr val="FFFFFF"/>
                </a:solidFill>
              </a:rPr>
              <a:t>financières</a:t>
            </a:r>
            <a:r>
              <a:rPr lang="en-US" sz="4000" kern="1200" dirty="0">
                <a:solidFill>
                  <a:srgbClr val="FFFFFF"/>
                </a:solidFill>
              </a:rPr>
              <a:t> et ententes </a:t>
            </a:r>
            <a:r>
              <a:rPr lang="en-US" sz="4000" kern="1200" dirty="0" err="1">
                <a:solidFill>
                  <a:srgbClr val="FFFFFF"/>
                </a:solidFill>
              </a:rPr>
              <a:t>contractuelles</a:t>
            </a:r>
            <a:endParaRPr lang="en-US" sz="4000" kern="1200" dirty="0">
              <a:solidFill>
                <a:srgbClr val="FFFFFF"/>
              </a:solidFill>
            </a:endParaRP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126B5CB-3F59-6554-B782-AB3BEE0B2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Vision de l’AQRCB sur frais capitalisables vs les frais d’opérations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Prime de manutention transitoire (1</a:t>
            </a:r>
            <a:r>
              <a:rPr lang="fr-CA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 novembre 2023-28 février 2024)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Ententes contractuelles AQRCB-Détaillants</a:t>
            </a:r>
          </a:p>
        </p:txBody>
      </p:sp>
    </p:spTree>
    <p:extLst>
      <p:ext uri="{BB962C8B-B14F-4D97-AF65-F5344CB8AC3E}">
        <p14:creationId xmlns:p14="http://schemas.microsoft.com/office/powerpoint/2010/main" val="3341963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4D13E6-ECF9-C6C2-0F72-93B5E1E77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957FF5F-245E-06CB-5D7C-CCC074C62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CA" sz="3200" dirty="0">
                <a:solidFill>
                  <a:srgbClr val="FFFFFF"/>
                </a:solidFill>
              </a:rPr>
              <a:t>Modalités financières présentées par l’AQRCB le 6 juin au Comité de transition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A061ECA0-D0E5-3846-B32E-B71B24588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713" y="1825625"/>
            <a:ext cx="10481633" cy="4784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fr-CA" sz="2000" b="1" dirty="0">
                <a:solidFill>
                  <a:srgbClr val="58585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Pour les marchands permanents </a:t>
            </a:r>
            <a:r>
              <a:rPr lang="fr-CA" sz="2000" dirty="0">
                <a:solidFill>
                  <a:srgbClr val="58585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qui auront une entente avec AQRCB et dont la solution aura été approuvée :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endParaRPr lang="fr-CA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CA" sz="1800" b="1" dirty="0">
                <a:solidFill>
                  <a:srgbClr val="58585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CAPEX </a:t>
            </a:r>
          </a:p>
          <a:p>
            <a:pPr marL="685800" lvl="3" eaLnBrk="0" fontAlgn="base" hangingPunct="0">
              <a:lnSpc>
                <a:spcPct val="100000"/>
              </a:lnSpc>
              <a:spcBef>
                <a:spcPts val="300"/>
              </a:spcBef>
              <a:buClr>
                <a:srgbClr val="002060"/>
              </a:buClr>
            </a:pPr>
            <a:r>
              <a:rPr lang="fr-CA" dirty="0">
                <a:solidFill>
                  <a:srgbClr val="58585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AQRCB procède à l’achat, l’installation et la connexion des équipements convenus </a:t>
            </a:r>
          </a:p>
          <a:p>
            <a:pPr marL="685800" lvl="3" eaLnBrk="0" fontAlgn="base" hangingPunct="0">
              <a:lnSpc>
                <a:spcPct val="100000"/>
              </a:lnSpc>
              <a:spcBef>
                <a:spcPts val="300"/>
              </a:spcBef>
              <a:buClr>
                <a:srgbClr val="002060"/>
              </a:buClr>
            </a:pPr>
            <a:r>
              <a:rPr lang="fr-CA" dirty="0">
                <a:solidFill>
                  <a:srgbClr val="58585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AQRCB rembourse les améliorations locatives jugées nécessaires </a:t>
            </a:r>
          </a:p>
          <a:p>
            <a:pPr marL="685800" lvl="3" eaLnBrk="0" fontAlgn="base" hangingPunct="0">
              <a:lnSpc>
                <a:spcPct val="100000"/>
              </a:lnSpc>
              <a:spcBef>
                <a:spcPts val="300"/>
              </a:spcBef>
              <a:buClr>
                <a:srgbClr val="002060"/>
              </a:buClr>
            </a:pPr>
            <a:r>
              <a:rPr lang="fr-CA" dirty="0">
                <a:solidFill>
                  <a:srgbClr val="58585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AQRCB fournit les outils nécessaires à la manutention (bacs, lève-bacs, etc.)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endParaRPr lang="fr-CA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CA" sz="1800" b="1" dirty="0">
                <a:solidFill>
                  <a:srgbClr val="58585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OPEX</a:t>
            </a:r>
          </a:p>
          <a:p>
            <a:pPr marL="685800" lvl="3" eaLnBrk="0" fontAlgn="base" hangingPunct="0">
              <a:lnSpc>
                <a:spcPct val="100000"/>
              </a:lnSpc>
              <a:spcBef>
                <a:spcPts val="300"/>
              </a:spcBef>
              <a:buClr>
                <a:srgbClr val="002060"/>
              </a:buClr>
            </a:pPr>
            <a:r>
              <a:rPr lang="fr-CA" dirty="0">
                <a:solidFill>
                  <a:srgbClr val="58585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AQRCB rembourse les frais d’opération par une prime de manutention couvrant :</a:t>
            </a:r>
          </a:p>
          <a:p>
            <a:pPr marL="1143000" lvl="4" eaLnBrk="0" fontAlgn="base" hangingPunct="0">
              <a:lnSpc>
                <a:spcPct val="100000"/>
              </a:lnSpc>
              <a:spcBef>
                <a:spcPts val="300"/>
              </a:spcBef>
              <a:buClr>
                <a:srgbClr val="002060"/>
              </a:buClr>
            </a:pPr>
            <a:r>
              <a:rPr lang="fr-CA" dirty="0">
                <a:solidFill>
                  <a:srgbClr val="58585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La gestion opérationnelle et financière des lieux de retour</a:t>
            </a:r>
          </a:p>
          <a:p>
            <a:pPr marL="1143000" lvl="4" eaLnBrk="0" fontAlgn="base" hangingPunct="0">
              <a:lnSpc>
                <a:spcPct val="100000"/>
              </a:lnSpc>
              <a:spcBef>
                <a:spcPts val="300"/>
              </a:spcBef>
              <a:buClr>
                <a:srgbClr val="002060"/>
              </a:buClr>
            </a:pPr>
            <a:r>
              <a:rPr lang="fr-CA" dirty="0">
                <a:solidFill>
                  <a:srgbClr val="58585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L’entretien des appareils installés dans un lieu de retour</a:t>
            </a:r>
          </a:p>
          <a:p>
            <a:pPr marL="1143000" lvl="4" eaLnBrk="0" fontAlgn="base" hangingPunct="0">
              <a:lnSpc>
                <a:spcPct val="100000"/>
              </a:lnSpc>
              <a:spcBef>
                <a:spcPts val="300"/>
              </a:spcBef>
              <a:buClr>
                <a:srgbClr val="002060"/>
              </a:buClr>
            </a:pPr>
            <a:r>
              <a:rPr lang="fr-CA" dirty="0">
                <a:solidFill>
                  <a:srgbClr val="58585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La formation du personnel chargé du service à la clientèle</a:t>
            </a:r>
          </a:p>
          <a:p>
            <a:pPr marL="685800" lvl="3" eaLnBrk="0" fontAlgn="base" hangingPunct="0">
              <a:lnSpc>
                <a:spcPct val="100000"/>
              </a:lnSpc>
              <a:spcBef>
                <a:spcPts val="300"/>
              </a:spcBef>
              <a:buClr>
                <a:srgbClr val="002060"/>
              </a:buClr>
            </a:pPr>
            <a:r>
              <a:rPr lang="fr-CA" dirty="0">
                <a:solidFill>
                  <a:srgbClr val="58585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La prime de manutention post-2025 sera adaptée à chaque scénario de retour et sera convenue par un processus conjoint (non débuté)</a:t>
            </a:r>
          </a:p>
        </p:txBody>
      </p:sp>
      <p:sp>
        <p:nvSpPr>
          <p:cNvPr id="17" name="Bulle narrative : rectangle à coins arrondis 16">
            <a:extLst>
              <a:ext uri="{FF2B5EF4-FFF2-40B4-BE49-F238E27FC236}">
                <a16:creationId xmlns:a16="http://schemas.microsoft.com/office/drawing/2014/main" id="{F375387C-128E-94A3-7CFA-1502D1E54F24}"/>
              </a:ext>
            </a:extLst>
          </p:cNvPr>
          <p:cNvSpPr/>
          <p:nvPr/>
        </p:nvSpPr>
        <p:spPr>
          <a:xfrm>
            <a:off x="9378778" y="3250729"/>
            <a:ext cx="2706130" cy="1159455"/>
          </a:xfrm>
          <a:prstGeom prst="wedgeRoundRectCallout">
            <a:avLst>
              <a:gd name="adj1" fmla="val -59847"/>
              <a:gd name="adj2" fmla="val -26173"/>
              <a:gd name="adj3" fmla="val 16667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dirty="0">
                <a:solidFill>
                  <a:sysClr val="windowText" lastClr="000000"/>
                </a:solidFill>
              </a:rPr>
              <a:t>NOUVEAU</a:t>
            </a:r>
            <a:r>
              <a:rPr lang="fr-CA" sz="1600" dirty="0">
                <a:solidFill>
                  <a:sysClr val="windowText" lastClr="000000"/>
                </a:solidFill>
              </a:rPr>
              <a:t> : Clarification requise sur certains points (permis, justification améliorations locatives, etc.) </a:t>
            </a:r>
          </a:p>
        </p:txBody>
      </p:sp>
    </p:spTree>
    <p:extLst>
      <p:ext uri="{BB962C8B-B14F-4D97-AF65-F5344CB8AC3E}">
        <p14:creationId xmlns:p14="http://schemas.microsoft.com/office/powerpoint/2010/main" val="3264252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4D13E6-ECF9-C6C2-0F72-93B5E1E77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957FF5F-245E-06CB-5D7C-CCC074C62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z="3200" dirty="0">
                <a:solidFill>
                  <a:srgbClr val="FFFFFF"/>
                </a:solidFill>
              </a:rPr>
              <a:t>Modalités financières – pour la période de transition (1</a:t>
            </a:r>
            <a:r>
              <a:rPr lang="fr-CA" sz="3200" baseline="30000" dirty="0">
                <a:solidFill>
                  <a:srgbClr val="FFFFFF"/>
                </a:solidFill>
              </a:rPr>
              <a:t>re</a:t>
            </a:r>
            <a:r>
              <a:rPr lang="fr-CA" sz="3200" dirty="0">
                <a:solidFill>
                  <a:srgbClr val="FFFFFF"/>
                </a:solidFill>
              </a:rPr>
              <a:t> phase)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A061ECA0-D0E5-3846-B32E-B71B24588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006283" cy="517370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Prime de manutention pour la période de transition </a:t>
            </a: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(1</a:t>
            </a:r>
            <a:r>
              <a:rPr lang="fr-CA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CA" sz="1800" dirty="0">
                <a:latin typeface="Arial" panose="020B0604020202020204" pitchFamily="34" charset="0"/>
                <a:cs typeface="Arial" panose="020B0604020202020204" pitchFamily="34" charset="0"/>
              </a:rPr>
              <a:t> novembre 2023 au 28 février 2024)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fr-CA" sz="1800" b="1" dirty="0">
                <a:solidFill>
                  <a:srgbClr val="58585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Étude réalisée par </a:t>
            </a:r>
            <a:r>
              <a:rPr lang="fr-CA" sz="1800" b="1" dirty="0" err="1">
                <a:solidFill>
                  <a:srgbClr val="58585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AppEco</a:t>
            </a:r>
            <a:r>
              <a:rPr lang="fr-CA" sz="1800" b="1" dirty="0">
                <a:solidFill>
                  <a:srgbClr val="58585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de janvier à avril 2024 </a:t>
            </a:r>
          </a:p>
          <a:p>
            <a:pPr marL="685800" lvl="3" eaLnBrk="0" fontAlgn="base" hangingPunct="0">
              <a:lnSpc>
                <a:spcPct val="120000"/>
              </a:lnSpc>
              <a:spcBef>
                <a:spcPts val="300"/>
              </a:spcBef>
              <a:buClr>
                <a:srgbClr val="002060"/>
              </a:buClr>
            </a:pPr>
            <a:r>
              <a:rPr lang="fr-CA" dirty="0">
                <a:solidFill>
                  <a:srgbClr val="58585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4 catégories de magasins analysées </a:t>
            </a:r>
          </a:p>
          <a:p>
            <a:pPr marL="685800" lvl="3" eaLnBrk="0" fontAlgn="base" hangingPunct="0">
              <a:lnSpc>
                <a:spcPct val="120000"/>
              </a:lnSpc>
              <a:spcBef>
                <a:spcPts val="300"/>
              </a:spcBef>
              <a:buClr>
                <a:srgbClr val="002060"/>
              </a:buClr>
            </a:pPr>
            <a:r>
              <a:rPr lang="fr-CA" dirty="0">
                <a:solidFill>
                  <a:srgbClr val="58585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Visites terrain réalisées auprès de 16 marchands (Richelieu, Tradition, IGA, Maxi, Métro +, Super C)</a:t>
            </a:r>
          </a:p>
          <a:p>
            <a:pPr marL="685800" lvl="3" eaLnBrk="0" fontAlgn="base" hangingPunct="0">
              <a:lnSpc>
                <a:spcPct val="120000"/>
              </a:lnSpc>
              <a:spcBef>
                <a:spcPts val="300"/>
              </a:spcBef>
              <a:buClr>
                <a:srgbClr val="002060"/>
              </a:buClr>
            </a:pPr>
            <a:r>
              <a:rPr lang="fr-CA" dirty="0">
                <a:solidFill>
                  <a:srgbClr val="58585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Données collectées couvrant la période du 1 novembre 2023 au 31 janvier 2024 </a:t>
            </a:r>
          </a:p>
          <a:p>
            <a:pPr marL="685800" lvl="3" eaLnBrk="0" fontAlgn="base" hangingPunct="0">
              <a:lnSpc>
                <a:spcPct val="120000"/>
              </a:lnSpc>
              <a:spcBef>
                <a:spcPts val="300"/>
              </a:spcBef>
              <a:buClr>
                <a:srgbClr val="002060"/>
              </a:buClr>
            </a:pPr>
            <a:r>
              <a:rPr lang="fr-CA" dirty="0">
                <a:solidFill>
                  <a:srgbClr val="58585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Analyse économique produite par le consultant</a:t>
            </a:r>
          </a:p>
          <a:p>
            <a:pPr marL="228600" lvl="1" eaLnBrk="0" fontAlgn="base" hangingPunct="0">
              <a:lnSpc>
                <a:spcPct val="120000"/>
              </a:lnSpc>
              <a:spcBef>
                <a:spcPts val="300"/>
              </a:spcBef>
              <a:buClr>
                <a:srgbClr val="002060"/>
              </a:buClr>
            </a:pPr>
            <a:r>
              <a:rPr lang="fr-CA" sz="1800" b="1" dirty="0">
                <a:solidFill>
                  <a:srgbClr val="58585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Comité de suivi de l’étude impliquant des représentants des détaillants (ADAQ, CCCD, Métro) </a:t>
            </a:r>
          </a:p>
          <a:p>
            <a:pPr marL="685800" lvl="3" eaLnBrk="0" fontAlgn="base" hangingPunct="0">
              <a:lnSpc>
                <a:spcPct val="120000"/>
              </a:lnSpc>
              <a:spcBef>
                <a:spcPts val="300"/>
              </a:spcBef>
              <a:buClr>
                <a:srgbClr val="002060"/>
              </a:buClr>
            </a:pPr>
            <a:r>
              <a:rPr lang="fr-CA" dirty="0">
                <a:solidFill>
                  <a:srgbClr val="58585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Une dizaine de rencontres sans compter les échanges</a:t>
            </a:r>
          </a:p>
          <a:p>
            <a:pPr marL="228600" lvl="1" eaLnBrk="0" fontAlgn="base" hangingPunct="0">
              <a:lnSpc>
                <a:spcPct val="120000"/>
              </a:lnSpc>
              <a:spcBef>
                <a:spcPts val="300"/>
              </a:spcBef>
              <a:buClr>
                <a:srgbClr val="002060"/>
              </a:buClr>
            </a:pPr>
            <a:r>
              <a:rPr lang="fr-CA" sz="1800" b="1" dirty="0">
                <a:solidFill>
                  <a:srgbClr val="58585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Résultats préliminaires : Tous les coûts n’ont pas été considérés</a:t>
            </a:r>
          </a:p>
          <a:p>
            <a:pPr marL="685800" lvl="3" eaLnBrk="0" fontAlgn="base" hangingPunct="0">
              <a:lnSpc>
                <a:spcPct val="120000"/>
              </a:lnSpc>
              <a:spcBef>
                <a:spcPts val="300"/>
              </a:spcBef>
              <a:buClr>
                <a:srgbClr val="002060"/>
              </a:buClr>
            </a:pPr>
            <a:r>
              <a:rPr lang="fr-CA" dirty="0">
                <a:solidFill>
                  <a:srgbClr val="58585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Prime entre 2 et 3,5 ₵/contenant (selon la taille du marchands et l’équipement)</a:t>
            </a:r>
          </a:p>
          <a:p>
            <a:pPr marL="685800" lvl="3" eaLnBrk="0" fontAlgn="base" hangingPunct="0">
              <a:lnSpc>
                <a:spcPct val="120000"/>
              </a:lnSpc>
              <a:spcBef>
                <a:spcPts val="300"/>
              </a:spcBef>
              <a:buClr>
                <a:srgbClr val="002060"/>
              </a:buClr>
            </a:pPr>
            <a:r>
              <a:rPr lang="fr-CA" dirty="0">
                <a:solidFill>
                  <a:srgbClr val="58585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Moyenne pondérée calculée à 2, 23 ₵ /contenant</a:t>
            </a:r>
          </a:p>
        </p:txBody>
      </p:sp>
      <p:sp>
        <p:nvSpPr>
          <p:cNvPr id="4" name="Bulle narrative : rectangle à coins arrondis 3">
            <a:extLst>
              <a:ext uri="{FF2B5EF4-FFF2-40B4-BE49-F238E27FC236}">
                <a16:creationId xmlns:a16="http://schemas.microsoft.com/office/drawing/2014/main" id="{DDCE232C-E076-CFAA-A08E-522B5277DF69}"/>
              </a:ext>
            </a:extLst>
          </p:cNvPr>
          <p:cNvSpPr/>
          <p:nvPr/>
        </p:nvSpPr>
        <p:spPr>
          <a:xfrm>
            <a:off x="8828567" y="141331"/>
            <a:ext cx="3015916" cy="1372614"/>
          </a:xfrm>
          <a:prstGeom prst="wedgeRoundRectCallout">
            <a:avLst>
              <a:gd name="adj1" fmla="val -66095"/>
              <a:gd name="adj2" fmla="val 57319"/>
              <a:gd name="adj3" fmla="val 16667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ysClr val="windowText" lastClr="000000"/>
                </a:solidFill>
              </a:rPr>
              <a:t>Résultats finaux de </a:t>
            </a:r>
            <a:r>
              <a:rPr lang="fr-CA" dirty="0">
                <a:solidFill>
                  <a:sysClr val="windowText" lastClr="000000"/>
                </a:solidFill>
              </a:rPr>
              <a:t>l’Étude sur les coûts de reprise des contenants consignés (prime) </a:t>
            </a:r>
            <a:r>
              <a:rPr lang="fr-CA" b="1" dirty="0">
                <a:solidFill>
                  <a:sysClr val="windowText" lastClr="000000"/>
                </a:solidFill>
              </a:rPr>
              <a:t>n’ont pas été reçus</a:t>
            </a:r>
            <a:endParaRPr lang="fr-CA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04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4D13E6-ECF9-C6C2-0F72-93B5E1E77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957FF5F-245E-06CB-5D7C-CCC074C62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z="3200" dirty="0">
                <a:solidFill>
                  <a:srgbClr val="FFFFFF"/>
                </a:solidFill>
              </a:rPr>
              <a:t>Ententes opérationnelles</a:t>
            </a:r>
          </a:p>
        </p:txBody>
      </p:sp>
      <p:sp>
        <p:nvSpPr>
          <p:cNvPr id="7" name="Espace réservé du contenu 9">
            <a:extLst>
              <a:ext uri="{FF2B5EF4-FFF2-40B4-BE49-F238E27FC236}">
                <a16:creationId xmlns:a16="http://schemas.microsoft.com/office/drawing/2014/main" id="{5717CA2D-4CC9-81FD-C46B-4AC149E20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713" y="2211329"/>
            <a:ext cx="8893466" cy="4269682"/>
          </a:xfrm>
        </p:spPr>
        <p:txBody>
          <a:bodyPr>
            <a:noAutofit/>
          </a:bodyPr>
          <a:lstStyle/>
          <a:p>
            <a:pPr marL="228600" lvl="1" eaLnBrk="0" fontAlgn="base" hangingPunct="0">
              <a:lnSpc>
                <a:spcPct val="120000"/>
              </a:lnSpc>
              <a:spcBef>
                <a:spcPts val="300"/>
              </a:spcBef>
              <a:buClr>
                <a:srgbClr val="002060"/>
              </a:buClr>
            </a:pPr>
            <a:r>
              <a:rPr lang="fr-CA" sz="1800" b="1" dirty="0">
                <a:solidFill>
                  <a:srgbClr val="58585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Entente de détaillants – dépôt géré par l’AQRCB </a:t>
            </a:r>
            <a:r>
              <a:rPr lang="fr-CA" sz="1800" dirty="0">
                <a:solidFill>
                  <a:srgbClr val="58585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(sur le modèle du contrat détaillants – AQRCB) incluant : </a:t>
            </a:r>
          </a:p>
          <a:p>
            <a:pPr marL="685800" lvl="3" eaLnBrk="0" fontAlgn="base" hangingPunct="0">
              <a:lnSpc>
                <a:spcPct val="120000"/>
              </a:lnSpc>
              <a:spcBef>
                <a:spcPts val="300"/>
              </a:spcBef>
              <a:buClr>
                <a:srgbClr val="002060"/>
              </a:buClr>
            </a:pPr>
            <a:r>
              <a:rPr lang="fr-CA" dirty="0">
                <a:solidFill>
                  <a:srgbClr val="58585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Objectif de l’entente</a:t>
            </a:r>
          </a:p>
          <a:p>
            <a:pPr marL="685800" lvl="3" eaLnBrk="0" fontAlgn="base" hangingPunct="0">
              <a:lnSpc>
                <a:spcPct val="120000"/>
              </a:lnSpc>
              <a:spcBef>
                <a:spcPts val="300"/>
              </a:spcBef>
              <a:buClr>
                <a:srgbClr val="002060"/>
              </a:buClr>
            </a:pPr>
            <a:r>
              <a:rPr lang="fr-CA" dirty="0">
                <a:solidFill>
                  <a:srgbClr val="58585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Responsabilité de l’AQRCB </a:t>
            </a:r>
          </a:p>
          <a:p>
            <a:pPr marL="685800" lvl="3" eaLnBrk="0" fontAlgn="base" hangingPunct="0">
              <a:lnSpc>
                <a:spcPct val="120000"/>
              </a:lnSpc>
              <a:spcBef>
                <a:spcPts val="300"/>
              </a:spcBef>
              <a:buClr>
                <a:srgbClr val="002060"/>
              </a:buClr>
            </a:pPr>
            <a:r>
              <a:rPr lang="fr-CA" dirty="0">
                <a:solidFill>
                  <a:srgbClr val="58585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Engagement des détaillants regroupés (dans le rayon réglementaire)</a:t>
            </a:r>
          </a:p>
          <a:p>
            <a:pPr marL="685800" lvl="3" eaLnBrk="0" fontAlgn="base" hangingPunct="0">
              <a:lnSpc>
                <a:spcPct val="120000"/>
              </a:lnSpc>
              <a:spcBef>
                <a:spcPts val="300"/>
              </a:spcBef>
              <a:buClr>
                <a:srgbClr val="002060"/>
              </a:buClr>
            </a:pPr>
            <a:r>
              <a:rPr lang="fr-CA" dirty="0">
                <a:solidFill>
                  <a:srgbClr val="58585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Obligation des détaillants</a:t>
            </a:r>
          </a:p>
          <a:p>
            <a:pPr marL="228600" lvl="1" eaLnBrk="0" fontAlgn="base" hangingPunct="0">
              <a:lnSpc>
                <a:spcPct val="120000"/>
              </a:lnSpc>
              <a:spcBef>
                <a:spcPts val="300"/>
              </a:spcBef>
              <a:buClr>
                <a:srgbClr val="002060"/>
              </a:buClr>
            </a:pPr>
            <a:r>
              <a:rPr lang="fr-CA" sz="1800" b="1" dirty="0">
                <a:solidFill>
                  <a:srgbClr val="58585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Contrat de rachat de d’équipements</a:t>
            </a:r>
            <a:r>
              <a:rPr lang="fr-CA" sz="1800" dirty="0">
                <a:solidFill>
                  <a:srgbClr val="58585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incluant : </a:t>
            </a:r>
          </a:p>
          <a:p>
            <a:pPr marL="685800" lvl="3" eaLnBrk="0" fontAlgn="base" hangingPunct="0">
              <a:lnSpc>
                <a:spcPct val="120000"/>
              </a:lnSpc>
              <a:spcBef>
                <a:spcPts val="300"/>
              </a:spcBef>
              <a:buClr>
                <a:srgbClr val="002060"/>
              </a:buClr>
            </a:pPr>
            <a:r>
              <a:rPr lang="fr-CA" dirty="0">
                <a:solidFill>
                  <a:srgbClr val="58585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Promesse d’achat</a:t>
            </a:r>
          </a:p>
          <a:p>
            <a:pPr marL="685800" lvl="3" eaLnBrk="0" fontAlgn="base" hangingPunct="0">
              <a:lnSpc>
                <a:spcPct val="120000"/>
              </a:lnSpc>
              <a:spcBef>
                <a:spcPts val="300"/>
              </a:spcBef>
              <a:buClr>
                <a:srgbClr val="002060"/>
              </a:buClr>
            </a:pPr>
            <a:r>
              <a:rPr lang="fr-CA" dirty="0">
                <a:solidFill>
                  <a:srgbClr val="58585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Conditions de vente</a:t>
            </a:r>
          </a:p>
          <a:p>
            <a:pPr marL="685800" lvl="3" eaLnBrk="0" fontAlgn="base" hangingPunct="0">
              <a:lnSpc>
                <a:spcPct val="120000"/>
              </a:lnSpc>
              <a:spcBef>
                <a:spcPts val="300"/>
              </a:spcBef>
              <a:buClr>
                <a:srgbClr val="002060"/>
              </a:buClr>
            </a:pPr>
            <a:r>
              <a:rPr lang="fr-CA" dirty="0">
                <a:solidFill>
                  <a:srgbClr val="58585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Transfert de garanties et contrat de services</a:t>
            </a:r>
          </a:p>
          <a:p>
            <a:pPr marL="685800" lvl="3" eaLnBrk="0" fontAlgn="base" hangingPunct="0">
              <a:lnSpc>
                <a:spcPct val="120000"/>
              </a:lnSpc>
              <a:spcBef>
                <a:spcPts val="300"/>
              </a:spcBef>
              <a:buClr>
                <a:srgbClr val="002060"/>
              </a:buClr>
            </a:pPr>
            <a:r>
              <a:rPr lang="fr-CA" dirty="0">
                <a:solidFill>
                  <a:srgbClr val="58585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Droit de reprise et de déplacement </a:t>
            </a:r>
          </a:p>
          <a:p>
            <a:pPr marL="914400" lvl="2" indent="0">
              <a:lnSpc>
                <a:spcPct val="107000"/>
              </a:lnSpc>
              <a:spcBef>
                <a:spcPts val="300"/>
              </a:spcBef>
              <a:buNone/>
            </a:pPr>
            <a:endParaRPr lang="fr-CA" sz="1600" kern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Bulle narrative : rectangle à coins arrondis 8">
            <a:extLst>
              <a:ext uri="{FF2B5EF4-FFF2-40B4-BE49-F238E27FC236}">
                <a16:creationId xmlns:a16="http://schemas.microsoft.com/office/drawing/2014/main" id="{179DC4F5-7324-FEC5-BF97-885E920C9EE1}"/>
              </a:ext>
            </a:extLst>
          </p:cNvPr>
          <p:cNvSpPr/>
          <p:nvPr/>
        </p:nvSpPr>
        <p:spPr>
          <a:xfrm>
            <a:off x="8828567" y="248038"/>
            <a:ext cx="3066576" cy="1963291"/>
          </a:xfrm>
          <a:prstGeom prst="wedgeRoundRectCallout">
            <a:avLst>
              <a:gd name="adj1" fmla="val -63729"/>
              <a:gd name="adj2" fmla="val -12204"/>
              <a:gd name="adj3" fmla="val 16667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CA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fr-CA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Ententes analysées et commentées par les conseillers juridiques des grandes bannières. </a:t>
            </a:r>
          </a:p>
          <a:p>
            <a:endParaRPr lang="fr-CA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fr-CA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Nous en sommes à la 3</a:t>
            </a:r>
            <a:r>
              <a:rPr lang="fr-CA" sz="1600" baseline="3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fr-CA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version.</a:t>
            </a:r>
          </a:p>
          <a:p>
            <a:endParaRPr lang="fr-CA" sz="1600" baseline="30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02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C42E8A-A135-6861-993E-8A2DA010D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40A9F15-48CC-148D-02F2-068EBE686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824" y="735106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solidFill>
                  <a:srgbClr val="FFFFFF"/>
                </a:solidFill>
              </a:rPr>
              <a:t>Prochaines</a:t>
            </a:r>
            <a:r>
              <a:rPr lang="en-US" sz="4800" dirty="0">
                <a:solidFill>
                  <a:srgbClr val="FFFFFF"/>
                </a:solidFill>
              </a:rPr>
              <a:t> étapes</a:t>
            </a:r>
          </a:p>
        </p:txBody>
      </p:sp>
    </p:spTree>
    <p:extLst>
      <p:ext uri="{BB962C8B-B14F-4D97-AF65-F5344CB8AC3E}">
        <p14:creationId xmlns:p14="http://schemas.microsoft.com/office/powerpoint/2010/main" val="3950470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BE593C-E113-8A38-2DC7-D204AFE17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1A7C396-6556-CE3E-1CBE-26891D970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57647A-D260-15DF-BCE9-BAE712FF9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4A740C-813E-DB07-4611-8AB4692EF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A7069A-6104-5343-5C85-B10293264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739ED-A544-8CCB-CE3E-3A1713B9A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682A0C3-9351-6AE8-F9EC-5562346C9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18B2B9-D0C6-712E-886A-36DB54EC8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B70DC7E-E4A3-B2A5-0018-A1DE3EB54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fr-CA" sz="3600" dirty="0">
                <a:solidFill>
                  <a:srgbClr val="FFFFFF"/>
                </a:solidFill>
              </a:rPr>
              <a:t>Prochaines rencontres</a:t>
            </a:r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556C8170-B960-882C-592D-51A3B36DB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2741" y="883527"/>
            <a:ext cx="7601288" cy="582619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fr-CA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de transition :</a:t>
            </a:r>
            <a:endParaRPr lang="fr-CA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fr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Opérations :</a:t>
            </a:r>
          </a:p>
          <a:p>
            <a:pPr lvl="2">
              <a:lnSpc>
                <a:spcPct val="120000"/>
              </a:lnSpc>
              <a:spcBef>
                <a:spcPts val="300"/>
              </a:spcBef>
            </a:pPr>
            <a:r>
              <a:rPr lang="fr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juin: Déploiement et opérations</a:t>
            </a:r>
          </a:p>
          <a:p>
            <a:pPr lvl="2">
              <a:lnSpc>
                <a:spcPct val="120000"/>
              </a:lnSpc>
              <a:spcBef>
                <a:spcPts val="300"/>
              </a:spcBef>
            </a:pPr>
            <a:r>
              <a:rPr lang="fr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septembre : Ententes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fr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</a:t>
            </a:r>
          </a:p>
          <a:p>
            <a:pPr lvl="2">
              <a:lnSpc>
                <a:spcPct val="120000"/>
              </a:lnSpc>
              <a:spcBef>
                <a:spcPts val="300"/>
              </a:spcBef>
            </a:pPr>
            <a:r>
              <a:rPr lang="fr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août</a:t>
            </a:r>
          </a:p>
          <a:p>
            <a:pPr marL="914400" lvl="2" indent="0">
              <a:lnSpc>
                <a:spcPct val="120000"/>
              </a:lnSpc>
              <a:spcBef>
                <a:spcPts val="300"/>
              </a:spcBef>
              <a:buNone/>
            </a:pPr>
            <a:endParaRPr lang="fr-CA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fr-CA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Groupe de travail AQRCB – Bannières :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fr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 une base régulière</a:t>
            </a:r>
          </a:p>
          <a:p>
            <a:pPr marL="457200" lvl="1" indent="0">
              <a:lnSpc>
                <a:spcPct val="120000"/>
              </a:lnSpc>
              <a:spcBef>
                <a:spcPts val="300"/>
              </a:spcBef>
              <a:buNone/>
            </a:pPr>
            <a:endParaRPr lang="fr-CA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fr-CA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Rencontres Ministre / AQRCB / Associations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fr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toutes les 2 semaines</a:t>
            </a:r>
            <a:endParaRPr lang="fr-CA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lnSpc>
                <a:spcPct val="120000"/>
              </a:lnSpc>
              <a:spcBef>
                <a:spcPts val="300"/>
              </a:spcBef>
              <a:buNone/>
            </a:pPr>
            <a:endParaRPr lang="fr-CA" sz="1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fr-CA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Webinaires Associations / marchands : 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fr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Dès que nouveautés pour les marchands temporaires et autres solutions</a:t>
            </a:r>
          </a:p>
        </p:txBody>
      </p:sp>
    </p:spTree>
    <p:extLst>
      <p:ext uri="{BB962C8B-B14F-4D97-AF65-F5344CB8AC3E}">
        <p14:creationId xmlns:p14="http://schemas.microsoft.com/office/powerpoint/2010/main" val="2565470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FAB036-A73C-DC93-BB7D-D9928E32D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EC302EC-1A23-31F6-B064-D07748ED5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09A02E1-2D12-DB7F-9B89-4357C6C810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FD5590-4C35-3217-6135-E01A6C947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E4A1937-4263-F4D0-3626-FF2506DAB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042D99-5E01-B167-AC72-32C865AA5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C33FEAA-A22B-3F0D-6D84-16F5AEC96E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58F3A5-244E-A4D3-CAAA-B83B4BBE3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6353AA1-A705-0BF1-F928-982095496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fr-CA" sz="4000" dirty="0">
                <a:solidFill>
                  <a:srgbClr val="FFFFFF"/>
                </a:solidFill>
              </a:rPr>
              <a:t>Prochaines démarches des détaillants</a:t>
            </a:r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E9B1F252-97A5-0288-4766-2637D4E3A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4548" y="802639"/>
            <a:ext cx="7108332" cy="604522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buClr>
                <a:srgbClr val="1F497D"/>
              </a:buClr>
            </a:pPr>
            <a:r>
              <a:rPr lang="fr-CA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Tous</a:t>
            </a:r>
            <a:r>
              <a:rPr lang="fr-CA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Clr>
                <a:srgbClr val="1F497D"/>
              </a:buClr>
              <a:buFont typeface="Wingdings" panose="05000000000000000000" pitchFamily="2" charset="2"/>
              <a:buChar char="q"/>
            </a:pPr>
            <a:r>
              <a:rPr lang="fr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Vérifiez votre classification dans la cartographie pour déterminer le type de démarches requises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Clr>
                <a:srgbClr val="1F497D"/>
              </a:buClr>
              <a:buFont typeface="Wingdings" panose="05000000000000000000" pitchFamily="2" charset="2"/>
              <a:buChar char="q"/>
            </a:pPr>
            <a:r>
              <a:rPr lang="fr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Connaissez le volume actuel de contenants repris par votre commerce</a:t>
            </a:r>
          </a:p>
          <a:p>
            <a:pPr>
              <a:lnSpc>
                <a:spcPct val="120000"/>
              </a:lnSpc>
              <a:spcBef>
                <a:spcPts val="300"/>
              </a:spcBef>
              <a:buClr>
                <a:srgbClr val="1F497D"/>
              </a:buClr>
            </a:pPr>
            <a:r>
              <a:rPr lang="fr-CA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Marchands participants : 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Clr>
                <a:srgbClr val="1F497D"/>
              </a:buClr>
              <a:buFont typeface="Wingdings" panose="05000000000000000000" pitchFamily="2" charset="2"/>
              <a:buChar char="q"/>
            </a:pPr>
            <a:r>
              <a:rPr lang="fr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l’option kiosque est privilégiée : Validez que vous avez de l’espace dans votre stationnement (nano, mini ou régulier selon la quantité de contenants attendue) 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Clr>
                <a:srgbClr val="1F497D"/>
              </a:buClr>
              <a:buFont typeface="Wingdings" panose="05000000000000000000" pitchFamily="2" charset="2"/>
              <a:buChar char="q"/>
            </a:pPr>
            <a:r>
              <a:rPr lang="fr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l’option vestibule + structure entreposage extérieur est envisagée : Confirmez que vous pouvez gérer vos risques en magasin et que vous avez l’espace dans le stationnement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Clr>
                <a:srgbClr val="1F497D"/>
              </a:buClr>
              <a:buFont typeface="Wingdings" panose="05000000000000000000" pitchFamily="2" charset="2"/>
              <a:buChar char="q"/>
            </a:pPr>
            <a:r>
              <a:rPr lang="fr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vous êtes plusieurs marchands avec des obligations dans votre rayon : Identifiez des lieux « neutres » et évaluez les possibilités d’affiliations</a:t>
            </a:r>
          </a:p>
          <a:p>
            <a:pPr>
              <a:lnSpc>
                <a:spcPct val="120000"/>
              </a:lnSpc>
              <a:spcBef>
                <a:spcPts val="300"/>
              </a:spcBef>
              <a:buClr>
                <a:srgbClr val="1F497D"/>
              </a:buClr>
            </a:pPr>
            <a:r>
              <a:rPr lang="fr-CA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Marchands temporaires :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Clr>
                <a:srgbClr val="1F497D"/>
              </a:buClr>
              <a:buFont typeface="Wingdings" panose="05000000000000000000" pitchFamily="2" charset="2"/>
              <a:buChar char="q"/>
            </a:pPr>
            <a:r>
              <a:rPr lang="fr-CA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Évaluez vos espaces (vestibules, magasins, stationnement)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buClr>
                <a:srgbClr val="1F497D"/>
              </a:buClr>
              <a:buFont typeface="Wingdings" panose="05000000000000000000" pitchFamily="2" charset="2"/>
              <a:buChar char="q"/>
            </a:pPr>
            <a:r>
              <a:rPr lang="fr-CA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vous revient avec des solutions de reprises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3D7C2738-17E4-F919-7FE2-717CDBE224E3}"/>
              </a:ext>
            </a:extLst>
          </p:cNvPr>
          <p:cNvGrpSpPr/>
          <p:nvPr/>
        </p:nvGrpSpPr>
        <p:grpSpPr>
          <a:xfrm>
            <a:off x="652339" y="4886078"/>
            <a:ext cx="2733138" cy="911760"/>
            <a:chOff x="941918" y="4188471"/>
            <a:chExt cx="2733138" cy="911760"/>
          </a:xfrm>
        </p:grpSpPr>
        <p:pic>
          <p:nvPicPr>
            <p:cNvPr id="2" name="Graphique 1" descr="Chariot de courses avec un remplissage uni">
              <a:extLst>
                <a:ext uri="{FF2B5EF4-FFF2-40B4-BE49-F238E27FC236}">
                  <a16:creationId xmlns:a16="http://schemas.microsoft.com/office/drawing/2014/main" id="{635AB14D-5BF8-F3C2-6B66-DECF9FD44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79446" y="4204621"/>
              <a:ext cx="895610" cy="895610"/>
            </a:xfrm>
            <a:prstGeom prst="rect">
              <a:avLst/>
            </a:prstGeom>
          </p:spPr>
        </p:pic>
        <p:pic>
          <p:nvPicPr>
            <p:cNvPr id="4" name="Graphique 3" descr="Chariot de courses avec un remplissage uni">
              <a:extLst>
                <a:ext uri="{FF2B5EF4-FFF2-40B4-BE49-F238E27FC236}">
                  <a16:creationId xmlns:a16="http://schemas.microsoft.com/office/drawing/2014/main" id="{21FA507D-006A-C612-F377-4E82BAE18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1918" y="4188471"/>
              <a:ext cx="895610" cy="895610"/>
            </a:xfrm>
            <a:prstGeom prst="rect">
              <a:avLst/>
            </a:prstGeom>
          </p:spPr>
        </p:pic>
        <p:pic>
          <p:nvPicPr>
            <p:cNvPr id="7" name="Graphique 6" descr="Chariot de courses avec un remplissage uni">
              <a:extLst>
                <a:ext uri="{FF2B5EF4-FFF2-40B4-BE49-F238E27FC236}">
                  <a16:creationId xmlns:a16="http://schemas.microsoft.com/office/drawing/2014/main" id="{8633B104-CC9D-6A8B-D58F-DE10CA8DE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37528" y="4188471"/>
              <a:ext cx="895610" cy="8956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28540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988B53A-90BC-4185-D27F-DF3245B82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fr-CA" sz="4800" dirty="0">
                <a:solidFill>
                  <a:srgbClr val="FFFFFF"/>
                </a:solidFill>
                <a:latin typeface="Optima" panose="02000903070000020004" pitchFamily="2" charset="0"/>
              </a:rPr>
              <a:t>Période de questions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419510D-75B7-B2FD-9F28-F6F47966D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" y="5805055"/>
            <a:ext cx="829368" cy="916420"/>
          </a:xfrm>
          <a:prstGeom prst="rect">
            <a:avLst/>
          </a:prstGeom>
          <a:noFill/>
        </p:spPr>
      </p:pic>
      <p:pic>
        <p:nvPicPr>
          <p:cNvPr id="2" name="Image 1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C55752BD-7137-D852-D738-F6D870598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967" y="5477650"/>
            <a:ext cx="1748915" cy="780829"/>
          </a:xfrm>
          <a:prstGeom prst="rect">
            <a:avLst/>
          </a:prstGeom>
        </p:spPr>
      </p:pic>
      <p:pic>
        <p:nvPicPr>
          <p:cNvPr id="3" name="Image 2" descr="Une image contenant Police, texte, logo, Graphique&#10;&#10;Description générée automatiquement">
            <a:extLst>
              <a:ext uri="{FF2B5EF4-FFF2-40B4-BE49-F238E27FC236}">
                <a16:creationId xmlns:a16="http://schemas.microsoft.com/office/drawing/2014/main" id="{BABC5805-37FD-49F9-7F7A-8C47B252B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7083" y="5570621"/>
            <a:ext cx="3691716" cy="68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72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9703A46-1F54-D970-718E-A89EEF6E1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</a:rPr>
              <a:t>Rappel des obligations de reprise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7A76A34-FEE7-6B35-B858-F2BABBF34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Tous les contenants de boisson visés seront consignés au 1</a:t>
            </a:r>
            <a:r>
              <a:rPr lang="fr-CA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 mars 2025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Obligations en  fonction de la superficie de vente des magasins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Solutions de reprise en fonction de la présence de dépôts Consignaction et Consignaction+ de l’AQRCB :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Présence de lieu de retour ou non</a:t>
            </a: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Date d’ouverture du lieu de retour</a:t>
            </a:r>
          </a:p>
          <a:p>
            <a:pPr marL="457200" lvl="1" indent="0">
              <a:lnSpc>
                <a:spcPct val="100000"/>
              </a:lnSpc>
              <a:spcBef>
                <a:spcPts val="300"/>
              </a:spcBef>
              <a:buNone/>
            </a:pP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Sans négliger vos obligations de gestion des risques découlant de vos activités</a:t>
            </a:r>
          </a:p>
        </p:txBody>
      </p:sp>
    </p:spTree>
    <p:extLst>
      <p:ext uri="{BB962C8B-B14F-4D97-AF65-F5344CB8AC3E}">
        <p14:creationId xmlns:p14="http://schemas.microsoft.com/office/powerpoint/2010/main" val="12313002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988B53A-90BC-4185-D27F-DF3245B82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3890" y="735106"/>
            <a:ext cx="9804697" cy="2928470"/>
          </a:xfrm>
        </p:spPr>
        <p:txBody>
          <a:bodyPr anchor="b">
            <a:normAutofit/>
          </a:bodyPr>
          <a:lstStyle/>
          <a:p>
            <a:pPr algn="l"/>
            <a:r>
              <a:rPr lang="fr-CA" sz="4800" dirty="0">
                <a:solidFill>
                  <a:srgbClr val="FFFFFF"/>
                </a:solidFill>
                <a:latin typeface="Optima" panose="02000903070000020004" pitchFamily="2" charset="0"/>
              </a:rPr>
              <a:t>Merci de votre participation!</a:t>
            </a:r>
            <a:br>
              <a:rPr lang="fr-CA" sz="4800" dirty="0">
                <a:solidFill>
                  <a:srgbClr val="FFFFFF"/>
                </a:solidFill>
                <a:latin typeface="Optima" panose="02000903070000020004" pitchFamily="2" charset="0"/>
              </a:rPr>
            </a:br>
            <a:br>
              <a:rPr lang="fr-CA" sz="4800" dirty="0">
                <a:solidFill>
                  <a:srgbClr val="FFFFFF"/>
                </a:solidFill>
                <a:latin typeface="Optima" panose="02000903070000020004" pitchFamily="2" charset="0"/>
              </a:rPr>
            </a:br>
            <a:r>
              <a:rPr lang="fr-CA" sz="3200" dirty="0">
                <a:solidFill>
                  <a:srgbClr val="FFFFFF"/>
                </a:solidFill>
                <a:latin typeface="Optima" panose="02000903070000020004" pitchFamily="2" charset="0"/>
              </a:rPr>
              <a:t>Préparez-vous! Renseignez-vous! </a:t>
            </a:r>
            <a:endParaRPr lang="fr-CA" sz="4800" dirty="0">
              <a:solidFill>
                <a:srgbClr val="FFFFFF"/>
              </a:solidFill>
              <a:latin typeface="Optima" panose="02000903070000020004" pitchFamily="2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419510D-75B7-B2FD-9F28-F6F47966D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" y="5805055"/>
            <a:ext cx="829368" cy="916420"/>
          </a:xfrm>
          <a:prstGeom prst="rect">
            <a:avLst/>
          </a:prstGeom>
          <a:noFill/>
        </p:spPr>
      </p:pic>
      <p:pic>
        <p:nvPicPr>
          <p:cNvPr id="3" name="Image 2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6F6668AD-5B17-0836-5B03-F029D1C6B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7" y="5410930"/>
            <a:ext cx="1950154" cy="870675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58834B95-A801-4780-75E4-97BEBBD8DDAB}"/>
              </a:ext>
            </a:extLst>
          </p:cNvPr>
          <p:cNvSpPr txBox="1">
            <a:spLocks/>
          </p:cNvSpPr>
          <p:nvPr/>
        </p:nvSpPr>
        <p:spPr>
          <a:xfrm>
            <a:off x="4162773" y="4514734"/>
            <a:ext cx="2533029" cy="819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sz="1600" dirty="0">
                <a:solidFill>
                  <a:srgbClr val="002060"/>
                </a:solidFill>
                <a:latin typeface="Optima" panose="02000903070000020004" pitchFamily="2" charset="0"/>
              </a:rPr>
              <a:t>Une présentation de :</a:t>
            </a:r>
          </a:p>
        </p:txBody>
      </p:sp>
      <p:pic>
        <p:nvPicPr>
          <p:cNvPr id="5" name="Image 4" descr="Une image contenant Police, texte, logo, Graphique&#10;&#10;Description générée automatiquement">
            <a:extLst>
              <a:ext uri="{FF2B5EF4-FFF2-40B4-BE49-F238E27FC236}">
                <a16:creationId xmlns:a16="http://schemas.microsoft.com/office/drawing/2014/main" id="{F50C5FDB-9E80-58C9-D98B-F91ECC6B8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7083" y="5570621"/>
            <a:ext cx="3691716" cy="68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076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BE593C-E113-8A38-2DC7-D204AFE17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1A7C396-6556-CE3E-1CBE-26891D970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57647A-D260-15DF-BCE9-BAE712FF9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4A740C-813E-DB07-4611-8AB4692EF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7A7069A-6104-5343-5C85-B10293264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5739ED-A544-8CCB-CE3E-3A1713B9A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682A0C3-9351-6AE8-F9EC-5562346C9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18B2B9-D0C6-712E-886A-36DB54EC8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B70DC7E-E4A3-B2A5-0018-A1DE3EB54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fr-CA" sz="3600" dirty="0">
                <a:solidFill>
                  <a:srgbClr val="FFFFFF"/>
                </a:solidFill>
              </a:rPr>
              <a:t>Annexe</a:t>
            </a:r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556C8170-B960-882C-592D-51A3B36DB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053" y="3429000"/>
            <a:ext cx="7008975" cy="70986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CA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Specs</a:t>
            </a:r>
            <a:r>
              <a:rPr lang="fr-CA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kiosque</a:t>
            </a:r>
            <a:endParaRPr lang="fr-CA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endParaRPr lang="fr-CA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endParaRPr lang="fr-CA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5830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5BB810F-D7FA-BA4D-0738-CDDD886B1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378" y="877194"/>
            <a:ext cx="8678780" cy="5615681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5AEB83B9-3BF9-0214-9C0B-E4DDE7FBF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778" y="365125"/>
            <a:ext cx="10295021" cy="565317"/>
          </a:xfrm>
        </p:spPr>
        <p:txBody>
          <a:bodyPr/>
          <a:lstStyle/>
          <a:p>
            <a:r>
              <a:rPr lang="fr-CA" dirty="0"/>
              <a:t>Nano kiosque </a:t>
            </a:r>
            <a:r>
              <a:rPr lang="fr-CA" dirty="0" err="1"/>
              <a:t>Tomra</a:t>
            </a:r>
            <a:r>
              <a:rPr lang="fr-CA" dirty="0"/>
              <a:t> (1 gobeuse)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76F5D08-DB1A-D527-E1B3-11ADC6C715D3}"/>
              </a:ext>
            </a:extLst>
          </p:cNvPr>
          <p:cNvSpPr txBox="1"/>
          <p:nvPr/>
        </p:nvSpPr>
        <p:spPr>
          <a:xfrm>
            <a:off x="8791074" y="1120676"/>
            <a:ext cx="340092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CA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Superficie 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CA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Kiosque : </a:t>
            </a:r>
            <a:r>
              <a:rPr lang="fr-CA" dirty="0">
                <a:latin typeface="Aptos" panose="020B0004020202020204" pitchFamily="34" charset="0"/>
                <a:ea typeface="Times New Roman" panose="02020603050405020304" pitchFamily="18" charset="0"/>
              </a:rPr>
              <a:t>20 x 8 pi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CA" b="1" dirty="0">
                <a:latin typeface="Aptos" panose="020B0004020202020204" pitchFamily="34" charset="0"/>
                <a:ea typeface="Times New Roman" panose="02020603050405020304" pitchFamily="18" charset="0"/>
              </a:rPr>
              <a:t>Kiosque  total : 35 x 10,5</a:t>
            </a:r>
          </a:p>
          <a:p>
            <a:pPr marL="352425" lvl="1"/>
            <a:r>
              <a:rPr lang="fr-CA" b="1" dirty="0">
                <a:latin typeface="Aptos" panose="020B0004020202020204" pitchFamily="34" charset="0"/>
                <a:ea typeface="Times New Roman" panose="02020603050405020304" pitchFamily="18" charset="0"/>
              </a:rPr>
              <a:t>(+ rampe + « quai » + porte)</a:t>
            </a:r>
            <a:endParaRPr lang="fr-CA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CA" sz="18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lvl="0"/>
            <a:endParaRPr lang="fr-CA" dirty="0"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fr-CA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Électricité :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CA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Alimentation de 100A avec panneau électrique 120/108V 100A </a:t>
            </a:r>
          </a:p>
          <a:p>
            <a:pPr lvl="0"/>
            <a:endParaRPr lang="fr-CA" sz="18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fr-CA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Connectivité : 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fr-CA" dirty="0">
                <a:latin typeface="Aptos" panose="020B0004020202020204" pitchFamily="34" charset="0"/>
              </a:rPr>
              <a:t>Modem-cellulaire sur prise 120V</a:t>
            </a:r>
          </a:p>
        </p:txBody>
      </p:sp>
    </p:spTree>
    <p:extLst>
      <p:ext uri="{BB962C8B-B14F-4D97-AF65-F5344CB8AC3E}">
        <p14:creationId xmlns:p14="http://schemas.microsoft.com/office/powerpoint/2010/main" val="940454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6815291-5CF6-7063-9A8F-49FCC950F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5317"/>
          </a:xfrm>
        </p:spPr>
        <p:txBody>
          <a:bodyPr/>
          <a:lstStyle/>
          <a:p>
            <a:r>
              <a:rPr lang="fr-CA" dirty="0"/>
              <a:t>Mini kiosque </a:t>
            </a:r>
            <a:r>
              <a:rPr lang="fr-CA" dirty="0" err="1"/>
              <a:t>Tomra</a:t>
            </a:r>
            <a:r>
              <a:rPr lang="fr-CA" dirty="0"/>
              <a:t> (2 gobeuses)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B315CFE-4435-5D06-4681-727E7F552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2201"/>
            <a:ext cx="8937639" cy="578317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98C47FC-970D-E0E7-2394-7ACC11C4F17D}"/>
              </a:ext>
            </a:extLst>
          </p:cNvPr>
          <p:cNvSpPr txBox="1"/>
          <p:nvPr/>
        </p:nvSpPr>
        <p:spPr>
          <a:xfrm>
            <a:off x="8791074" y="930442"/>
            <a:ext cx="340092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r-CA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Superficie 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CA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Kiosque : </a:t>
            </a:r>
            <a:r>
              <a:rPr lang="fr-CA" dirty="0">
                <a:latin typeface="Aptos" panose="020B0004020202020204" pitchFamily="34" charset="0"/>
                <a:ea typeface="Times New Roman" panose="02020603050405020304" pitchFamily="18" charset="0"/>
              </a:rPr>
              <a:t>20 x 8 pi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CA" b="1" dirty="0">
                <a:latin typeface="Aptos" panose="020B0004020202020204" pitchFamily="34" charset="0"/>
                <a:ea typeface="Times New Roman" panose="02020603050405020304" pitchFamily="18" charset="0"/>
              </a:rPr>
              <a:t>Kiosque  total : 23 x 19,5</a:t>
            </a:r>
          </a:p>
          <a:p>
            <a:pPr marL="352425" lvl="1"/>
            <a:r>
              <a:rPr lang="fr-CA" b="1" dirty="0">
                <a:latin typeface="Aptos" panose="020B0004020202020204" pitchFamily="34" charset="0"/>
                <a:ea typeface="Times New Roman" panose="02020603050405020304" pitchFamily="18" charset="0"/>
              </a:rPr>
              <a:t>(+ rampe + « quai » + accès))</a:t>
            </a:r>
            <a:endParaRPr lang="fr-CA" sz="18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lvl="0"/>
            <a:endParaRPr lang="fr-CA" dirty="0"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fr-CA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Électricité :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fr-CA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Alimentation de 100A avec panneau électrique 120/108V 100A </a:t>
            </a:r>
          </a:p>
          <a:p>
            <a:pPr lvl="0"/>
            <a:endParaRPr lang="fr-CA" sz="1800" dirty="0"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lvl="0"/>
            <a:r>
              <a:rPr lang="fr-CA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Connectivité : 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fr-CA" dirty="0">
                <a:latin typeface="Aptos" panose="020B0004020202020204" pitchFamily="34" charset="0"/>
              </a:rPr>
              <a:t>Modem-cellulaire sur prise 120V</a:t>
            </a:r>
          </a:p>
        </p:txBody>
      </p:sp>
    </p:spTree>
    <p:extLst>
      <p:ext uri="{BB962C8B-B14F-4D97-AF65-F5344CB8AC3E}">
        <p14:creationId xmlns:p14="http://schemas.microsoft.com/office/powerpoint/2010/main" val="5868675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B694EF6-BC1F-FE49-006C-9822BED3C38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0515600" cy="930275"/>
          </a:xfrm>
        </p:spPr>
        <p:txBody>
          <a:bodyPr/>
          <a:lstStyle/>
          <a:p>
            <a:r>
              <a:rPr lang="fr-CA" sz="2800" dirty="0"/>
              <a:t>Kiosque </a:t>
            </a:r>
            <a:r>
              <a:rPr lang="fr-CA" sz="2800" dirty="0" err="1"/>
              <a:t>Tomra</a:t>
            </a:r>
            <a:r>
              <a:rPr lang="fr-CA" sz="2800" dirty="0"/>
              <a:t> : capacité &gt; 1 M à &lt; 2,5 M </a:t>
            </a:r>
            <a:r>
              <a:rPr lang="fr-CA" dirty="0"/>
              <a:t>de </a:t>
            </a:r>
            <a:r>
              <a:rPr lang="fr-CA" sz="2800" dirty="0"/>
              <a:t>contenants </a:t>
            </a:r>
            <a:endParaRPr lang="fr-CA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CD7CFBF-C0D1-C02C-42F3-FE030E50E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1295400"/>
            <a:ext cx="4194535" cy="5562600"/>
          </a:xfrm>
          <a:prstGeom prst="rect">
            <a:avLst/>
          </a:prstGeom>
        </p:spPr>
      </p:pic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710B9250-2570-022E-594B-1A89316798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153736"/>
              </p:ext>
            </p:extLst>
          </p:nvPr>
        </p:nvGraphicFramePr>
        <p:xfrm>
          <a:off x="5903495" y="1708575"/>
          <a:ext cx="6096000" cy="3450055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390273">
                  <a:extLst>
                    <a:ext uri="{9D8B030D-6E8A-4147-A177-3AD203B41FA5}">
                      <a16:colId xmlns:a16="http://schemas.microsoft.com/office/drawing/2014/main" val="3267895057"/>
                    </a:ext>
                  </a:extLst>
                </a:gridCol>
                <a:gridCol w="3705727">
                  <a:extLst>
                    <a:ext uri="{9D8B030D-6E8A-4147-A177-3AD203B41FA5}">
                      <a16:colId xmlns:a16="http://schemas.microsoft.com/office/drawing/2014/main" val="3469593417"/>
                    </a:ext>
                  </a:extLst>
                </a:gridCol>
              </a:tblGrid>
              <a:tr h="306816">
                <a:tc>
                  <a:txBody>
                    <a:bodyPr/>
                    <a:lstStyle/>
                    <a:p>
                      <a:pPr algn="just"/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Superficie totale</a:t>
                      </a:r>
                      <a:endParaRPr lang="fr-CA" sz="1600" dirty="0">
                        <a:solidFill>
                          <a:srgbClr val="58585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Estimée à 750 pi2</a:t>
                      </a:r>
                      <a:endParaRPr lang="fr-CA" sz="1600" dirty="0">
                        <a:solidFill>
                          <a:srgbClr val="58585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8094884"/>
                  </a:ext>
                </a:extLst>
              </a:tr>
              <a:tr h="306816">
                <a:tc>
                  <a:txBody>
                    <a:bodyPr/>
                    <a:lstStyle/>
                    <a:p>
                      <a:pPr algn="just"/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Superficie accueil</a:t>
                      </a:r>
                      <a:endParaRPr lang="fr-CA" sz="1600" dirty="0">
                        <a:solidFill>
                          <a:srgbClr val="58585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Env. 12 x 14</a:t>
                      </a:r>
                      <a:endParaRPr lang="fr-CA" sz="1600" dirty="0">
                        <a:solidFill>
                          <a:srgbClr val="58585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3526127"/>
                  </a:ext>
                </a:extLst>
              </a:tr>
              <a:tr h="340782">
                <a:tc>
                  <a:txBody>
                    <a:bodyPr/>
                    <a:lstStyle/>
                    <a:p>
                      <a:pPr algn="just"/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Superficie entreposage</a:t>
                      </a:r>
                      <a:endParaRPr lang="fr-CA" sz="1600" dirty="0">
                        <a:solidFill>
                          <a:srgbClr val="58585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Env. 40 x 14</a:t>
                      </a:r>
                      <a:endParaRPr lang="fr-CA" sz="1600" dirty="0">
                        <a:solidFill>
                          <a:srgbClr val="58585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4757961"/>
                  </a:ext>
                </a:extLst>
              </a:tr>
              <a:tr h="349861">
                <a:tc>
                  <a:txBody>
                    <a:bodyPr/>
                    <a:lstStyle/>
                    <a:p>
                      <a:pPr algn="just"/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 machines</a:t>
                      </a:r>
                      <a:endParaRPr lang="fr-CA" sz="1600" dirty="0">
                        <a:solidFill>
                          <a:srgbClr val="58585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cabinets </a:t>
                      </a:r>
                      <a:r>
                        <a:rPr lang="fr-CA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Multipac</a:t>
                      </a:r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6925869"/>
                  </a:ext>
                </a:extLst>
              </a:tr>
              <a:tr h="1090948">
                <a:tc>
                  <a:txBody>
                    <a:bodyPr/>
                    <a:lstStyle/>
                    <a:p>
                      <a:pPr algn="just"/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Alimentation électrique</a:t>
                      </a:r>
                      <a:endParaRPr lang="fr-CA" sz="1600" dirty="0">
                        <a:solidFill>
                          <a:srgbClr val="58585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CA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MultiPac</a:t>
                      </a:r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400 V AC, triphasé avec mise à la terre, 50 Hz, 16 A</a:t>
                      </a:r>
                    </a:p>
                    <a:p>
                      <a:pPr algn="just"/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TOMRA T9: 230 V AC, monophasé avec mise à la terre, 50 Hz, 10 A</a:t>
                      </a:r>
                      <a:endParaRPr lang="fr-CA" sz="1600" dirty="0">
                        <a:solidFill>
                          <a:srgbClr val="58585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7187895"/>
                  </a:ext>
                </a:extLst>
              </a:tr>
              <a:tr h="441201">
                <a:tc>
                  <a:txBody>
                    <a:bodyPr/>
                    <a:lstStyle/>
                    <a:p>
                      <a:pPr algn="just"/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Travaux requis</a:t>
                      </a:r>
                      <a:endParaRPr lang="fr-CA" sz="1600" dirty="0">
                        <a:solidFill>
                          <a:srgbClr val="58585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Terrain nivelé, Permis </a:t>
                      </a:r>
                      <a:endParaRPr lang="fr-CA" sz="1600" dirty="0">
                        <a:solidFill>
                          <a:srgbClr val="58585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2693623"/>
                  </a:ext>
                </a:extLst>
              </a:tr>
              <a:tr h="613631">
                <a:tc>
                  <a:txBody>
                    <a:bodyPr/>
                    <a:lstStyle/>
                    <a:p>
                      <a:pPr algn="just"/>
                      <a:r>
                        <a:rPr lang="fr-C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Connectivité</a:t>
                      </a:r>
                      <a:endParaRPr lang="fr-CA" sz="1600">
                        <a:solidFill>
                          <a:srgbClr val="58585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Interface informatique LAN (Ethernet TCP/IP), compatible POS</a:t>
                      </a:r>
                      <a:endParaRPr lang="fr-CA" sz="1600" dirty="0">
                        <a:solidFill>
                          <a:srgbClr val="58585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2983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8978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B694EF6-BC1F-FE49-006C-9822BED3C382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365125"/>
            <a:ext cx="11032958" cy="930275"/>
          </a:xfrm>
        </p:spPr>
        <p:txBody>
          <a:bodyPr/>
          <a:lstStyle/>
          <a:p>
            <a:r>
              <a:rPr lang="fr-CA" sz="2800" dirty="0"/>
              <a:t>Kiosque </a:t>
            </a:r>
            <a:r>
              <a:rPr lang="fr-CA" sz="2800" dirty="0" err="1"/>
              <a:t>Machinex</a:t>
            </a:r>
            <a:r>
              <a:rPr lang="fr-CA" sz="2800" dirty="0"/>
              <a:t> : capacité &gt; 1 M à &lt; 2,5 M </a:t>
            </a:r>
            <a:r>
              <a:rPr lang="fr-CA" dirty="0"/>
              <a:t>de </a:t>
            </a:r>
            <a:r>
              <a:rPr lang="fr-CA" sz="2800" dirty="0"/>
              <a:t>contenants </a:t>
            </a:r>
            <a:endParaRPr lang="fr-CA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7D4F7AE-EA3E-4478-9F2A-0D9EDAC821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742" r="52443" b="1836"/>
          <a:stretch/>
        </p:blipFill>
        <p:spPr>
          <a:xfrm>
            <a:off x="838200" y="1471124"/>
            <a:ext cx="4808621" cy="4761234"/>
          </a:xfrm>
          <a:prstGeom prst="rect">
            <a:avLst/>
          </a:prstGeom>
        </p:spPr>
      </p:pic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D471CBFB-1717-5784-A45B-541FBA8B0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970679"/>
              </p:ext>
            </p:extLst>
          </p:nvPr>
        </p:nvGraphicFramePr>
        <p:xfrm>
          <a:off x="6096000" y="1471124"/>
          <a:ext cx="5394325" cy="3129422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783473">
                  <a:extLst>
                    <a:ext uri="{9D8B030D-6E8A-4147-A177-3AD203B41FA5}">
                      <a16:colId xmlns:a16="http://schemas.microsoft.com/office/drawing/2014/main" val="994644027"/>
                    </a:ext>
                  </a:extLst>
                </a:gridCol>
                <a:gridCol w="2610852">
                  <a:extLst>
                    <a:ext uri="{9D8B030D-6E8A-4147-A177-3AD203B41FA5}">
                      <a16:colId xmlns:a16="http://schemas.microsoft.com/office/drawing/2014/main" val="3771585199"/>
                    </a:ext>
                  </a:extLst>
                </a:gridCol>
              </a:tblGrid>
              <a:tr h="568624">
                <a:tc>
                  <a:txBody>
                    <a:bodyPr/>
                    <a:lstStyle/>
                    <a:p>
                      <a:pPr algn="just"/>
                      <a:r>
                        <a:rPr lang="fr-C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Superficie totale</a:t>
                      </a:r>
                      <a:endParaRPr lang="fr-CA" sz="1600">
                        <a:solidFill>
                          <a:srgbClr val="58585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C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50’ x 14’ (700 pi2) – incluant rampes (17’X55’)</a:t>
                      </a:r>
                      <a:endParaRPr lang="fr-CA" sz="1600">
                        <a:solidFill>
                          <a:srgbClr val="58585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5080869"/>
                  </a:ext>
                </a:extLst>
              </a:tr>
              <a:tr h="284312">
                <a:tc>
                  <a:txBody>
                    <a:bodyPr/>
                    <a:lstStyle/>
                    <a:p>
                      <a:pPr algn="just"/>
                      <a:r>
                        <a:rPr lang="fr-C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Superficie accueil</a:t>
                      </a:r>
                      <a:endParaRPr lang="fr-CA" sz="1600">
                        <a:solidFill>
                          <a:srgbClr val="58585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C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12’ x 14’ (6 clients)</a:t>
                      </a:r>
                      <a:endParaRPr lang="fr-CA" sz="1600">
                        <a:solidFill>
                          <a:srgbClr val="58585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4621319"/>
                  </a:ext>
                </a:extLst>
              </a:tr>
              <a:tr h="284312">
                <a:tc>
                  <a:txBody>
                    <a:bodyPr/>
                    <a:lstStyle/>
                    <a:p>
                      <a:pPr algn="just"/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Superficie entreposage</a:t>
                      </a:r>
                      <a:endParaRPr lang="fr-CA" sz="1600" dirty="0">
                        <a:solidFill>
                          <a:srgbClr val="58585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Env. 38 x 14</a:t>
                      </a:r>
                      <a:endParaRPr lang="fr-CA" sz="1600" dirty="0">
                        <a:solidFill>
                          <a:srgbClr val="58585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7960364"/>
                  </a:ext>
                </a:extLst>
              </a:tr>
              <a:tr h="491073">
                <a:tc>
                  <a:txBody>
                    <a:bodyPr/>
                    <a:lstStyle/>
                    <a:p>
                      <a:pPr algn="just"/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de machines</a:t>
                      </a:r>
                      <a:endParaRPr lang="fr-CA" sz="1600" dirty="0">
                        <a:solidFill>
                          <a:srgbClr val="58585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(double façade)</a:t>
                      </a:r>
                      <a:endParaRPr lang="fr-CA" sz="1600" dirty="0">
                        <a:solidFill>
                          <a:srgbClr val="58585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0984331"/>
                  </a:ext>
                </a:extLst>
              </a:tr>
              <a:tr h="655071">
                <a:tc>
                  <a:txBody>
                    <a:bodyPr/>
                    <a:lstStyle/>
                    <a:p>
                      <a:pPr algn="just"/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Alimentation électrique</a:t>
                      </a:r>
                      <a:endParaRPr lang="fr-CA" sz="1600" dirty="0">
                        <a:solidFill>
                          <a:srgbClr val="58585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Prise électrique 230V triphasée (par machine)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315824"/>
                  </a:ext>
                </a:extLst>
              </a:tr>
              <a:tr h="561718">
                <a:tc>
                  <a:txBody>
                    <a:bodyPr/>
                    <a:lstStyle/>
                    <a:p>
                      <a:pPr algn="just"/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Travaux requis</a:t>
                      </a:r>
                      <a:endParaRPr lang="fr-CA" sz="1600" dirty="0">
                        <a:solidFill>
                          <a:srgbClr val="58585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Pieux, Permis</a:t>
                      </a:r>
                      <a:endParaRPr lang="fr-CA" sz="1600" dirty="0">
                        <a:solidFill>
                          <a:srgbClr val="58585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9312801"/>
                  </a:ext>
                </a:extLst>
              </a:tr>
              <a:tr h="284312">
                <a:tc>
                  <a:txBody>
                    <a:bodyPr/>
                    <a:lstStyle/>
                    <a:p>
                      <a:pPr algn="just"/>
                      <a:r>
                        <a:rPr lang="fr-CA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Connectivité</a:t>
                      </a:r>
                      <a:endParaRPr lang="fr-CA" sz="1600">
                        <a:solidFill>
                          <a:srgbClr val="58585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CA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 (Ethernet TCP/IP)</a:t>
                      </a:r>
                      <a:endParaRPr lang="fr-CA" sz="1600" dirty="0">
                        <a:solidFill>
                          <a:srgbClr val="585857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699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319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904F9-2951-7B3D-9BF0-1C28A4A9A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BBAFBAF-4D06-2705-DC4C-45854A063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sz="3200" dirty="0"/>
              <a:t>Rappel - Phase 2 de l’élargissement de la consigne : </a:t>
            </a:r>
            <a:br>
              <a:rPr lang="fr-CA" sz="3200" dirty="0"/>
            </a:br>
            <a:r>
              <a:rPr lang="fr-CA" sz="3200" dirty="0"/>
              <a:t>Ajout de 2,6 M de nouveaux contenants visés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01FAB31-9E44-BFC0-7540-890F6115560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885983" y="1690688"/>
            <a:ext cx="4905158" cy="4397012"/>
          </a:xfrm>
          <a:prstGeom prst="rect">
            <a:avLst/>
          </a:prstGeom>
        </p:spPr>
      </p:pic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1AC288F8-DCBC-902A-3BE7-D342CF442A2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342964" y="3465386"/>
            <a:ext cx="1030778" cy="83127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2416E9AB-5A06-5295-BFBD-042A577C6230}"/>
              </a:ext>
            </a:extLst>
          </p:cNvPr>
          <p:cNvGrpSpPr/>
          <p:nvPr/>
        </p:nvGrpSpPr>
        <p:grpSpPr>
          <a:xfrm>
            <a:off x="135226" y="2128058"/>
            <a:ext cx="11655915" cy="4584180"/>
            <a:chOff x="135226" y="2128058"/>
            <a:chExt cx="11655915" cy="4584180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0C3850C3-7BA6-1A5F-6C29-70E462F49D5E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35226" y="2128058"/>
              <a:ext cx="5207738" cy="2650833"/>
            </a:xfrm>
            <a:prstGeom prst="rect">
              <a:avLst/>
            </a:prstGeom>
          </p:spPr>
        </p:pic>
        <p:sp>
          <p:nvSpPr>
            <p:cNvPr id="12" name="Espace réservé du contenu 1">
              <a:extLst>
                <a:ext uri="{FF2B5EF4-FFF2-40B4-BE49-F238E27FC236}">
                  <a16:creationId xmlns:a16="http://schemas.microsoft.com/office/drawing/2014/main" id="{366B4534-906C-344E-B8F8-B17E1684523E}"/>
                </a:ext>
              </a:extLst>
            </p:cNvPr>
            <p:cNvSpPr txBox="1">
              <a:spLocks/>
            </p:cNvSpPr>
            <p:nvPr>
              <p:custDataLst>
                <p:tags r:id="rId4"/>
              </p:custDataLst>
            </p:nvPr>
          </p:nvSpPr>
          <p:spPr>
            <a:xfrm>
              <a:off x="7150467" y="5909533"/>
              <a:ext cx="4640674" cy="80270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fr-CA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5 milliards de contenants consignés  </a:t>
              </a:r>
            </a:p>
          </p:txBody>
        </p:sp>
        <p:sp>
          <p:nvSpPr>
            <p:cNvPr id="14" name="Espace réservé du contenu 1">
              <a:extLst>
                <a:ext uri="{FF2B5EF4-FFF2-40B4-BE49-F238E27FC236}">
                  <a16:creationId xmlns:a16="http://schemas.microsoft.com/office/drawing/2014/main" id="{9CA3A1C3-B7BA-9859-AAEF-AFEBBB13D081}"/>
                </a:ext>
              </a:extLst>
            </p:cNvPr>
            <p:cNvSpPr txBox="1">
              <a:spLocks/>
            </p:cNvSpPr>
            <p:nvPr>
              <p:custDataLst>
                <p:tags r:id="rId5"/>
              </p:custDataLst>
            </p:nvPr>
          </p:nvSpPr>
          <p:spPr>
            <a:xfrm>
              <a:off x="573270" y="5888644"/>
              <a:ext cx="4352363" cy="80270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fr-CA" sz="1800" b="1" dirty="0">
                  <a:latin typeface="Arial" panose="020B0604020202020204" pitchFamily="34" charset="0"/>
                  <a:cs typeface="Arial" panose="020B0604020202020204" pitchFamily="34" charset="0"/>
                </a:rPr>
                <a:t>2,4 milliards de contenants consignés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2363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284C866-DDDC-D8BF-072A-A032B7FD8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822" y="412888"/>
            <a:ext cx="9536301" cy="1035165"/>
          </a:xfrm>
        </p:spPr>
        <p:txBody>
          <a:bodyPr>
            <a:normAutofit fontScale="90000"/>
          </a:bodyPr>
          <a:lstStyle/>
          <a:p>
            <a:r>
              <a:rPr lang="fr-CA" dirty="0"/>
              <a:t>Obligations des détaillants dont la superficie de vente est </a:t>
            </a:r>
            <a:r>
              <a:rPr lang="fr-CA" b="1" dirty="0">
                <a:latin typeface="Arial" panose="020B0604020202020204" pitchFamily="34" charset="0"/>
                <a:cs typeface="Arial" panose="020B0604020202020204" pitchFamily="34" charset="0"/>
              </a:rPr>
              <a:t>≤</a:t>
            </a:r>
            <a:r>
              <a:rPr lang="fr-CA" altLang="fr-FR" dirty="0"/>
              <a:t> 375 m</a:t>
            </a:r>
            <a:r>
              <a:rPr lang="fr-CA" altLang="fr-FR" baseline="30000" dirty="0"/>
              <a:t>2</a:t>
            </a:r>
            <a:r>
              <a:rPr lang="fr-CA" altLang="fr-FR" dirty="0"/>
              <a:t> (4 036 pi</a:t>
            </a:r>
            <a:r>
              <a:rPr lang="fr-CA" altLang="fr-FR" baseline="30000" dirty="0"/>
              <a:t>2</a:t>
            </a:r>
            <a:r>
              <a:rPr lang="fr-CA" altLang="fr-FR" dirty="0"/>
              <a:t>) vs le système de lieux de retour de l’AQRCB </a:t>
            </a:r>
            <a:endParaRPr lang="fr-CA" dirty="0"/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FD783399-3A7B-115A-09F9-C85984D25EA9}"/>
              </a:ext>
            </a:extLst>
          </p:cNvPr>
          <p:cNvSpPr txBox="1">
            <a:spLocks/>
          </p:cNvSpPr>
          <p:nvPr/>
        </p:nvSpPr>
        <p:spPr>
          <a:xfrm>
            <a:off x="896832" y="1727420"/>
            <a:ext cx="10606292" cy="568314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ts val="300"/>
              </a:spcBef>
              <a:buNone/>
            </a:pPr>
            <a:r>
              <a:rPr lang="fr-CA" altLang="fr-FR" sz="1600" b="1" dirty="0">
                <a:solidFill>
                  <a:schemeClr val="bg1"/>
                </a:solidFill>
                <a:latin typeface="Optima" panose="02000903070000020004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AUCUNE Obligation de reprise des contenants consignés en vertu du règlement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4F8EE72-A03C-0E7B-D73A-0DE566DC95CE}"/>
              </a:ext>
            </a:extLst>
          </p:cNvPr>
          <p:cNvSpPr/>
          <p:nvPr/>
        </p:nvSpPr>
        <p:spPr>
          <a:xfrm>
            <a:off x="889959" y="650886"/>
            <a:ext cx="519569" cy="56831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fr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038DA8F-57CC-C45C-ED17-D71A58DF8807}"/>
              </a:ext>
            </a:extLst>
          </p:cNvPr>
          <p:cNvSpPr txBox="1"/>
          <p:nvPr/>
        </p:nvSpPr>
        <p:spPr>
          <a:xfrm>
            <a:off x="896832" y="2407821"/>
            <a:ext cx="10850176" cy="2377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58585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Si vous désirez continuer de reprendre, votre demande doit être acceptée par l’AQRCB</a:t>
            </a:r>
          </a:p>
          <a:p>
            <a:pPr marL="228600" indent="-228600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srgbClr val="58585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L’AQRCB compte sur des marchands volontaires pour compléter son réseau (entre 54 et 140 marchands)</a:t>
            </a:r>
          </a:p>
          <a:p>
            <a:pPr marL="228600" indent="-228600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srgbClr val="58585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Dans les discussions Détaillants / AQRCB - l’emphase est mise sur les marchands avec des obligations de reprise. </a:t>
            </a:r>
          </a:p>
          <a:p>
            <a:pPr marL="742950" lvl="1" indent="-285750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fr-CA" b="1" dirty="0">
                <a:solidFill>
                  <a:srgbClr val="58585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Les solutions discutées pour les marchands permanents pourraient toutefois être applicables à vous.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C95DD7F9-F748-B6FD-79D8-351B6DB1F487}"/>
              </a:ext>
            </a:extLst>
          </p:cNvPr>
          <p:cNvSpPr/>
          <p:nvPr/>
        </p:nvSpPr>
        <p:spPr>
          <a:xfrm>
            <a:off x="1409528" y="4833521"/>
            <a:ext cx="2346384" cy="18322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fr-CA" sz="1600" b="1" dirty="0">
                <a:latin typeface="Arial" panose="020B0604020202020204" pitchFamily="34" charset="0"/>
                <a:cs typeface="Arial" panose="020B0604020202020204" pitchFamily="34" charset="0"/>
              </a:rPr>
              <a:t>Votre commerce est </a:t>
            </a:r>
          </a:p>
          <a:p>
            <a:pPr marL="0" indent="0">
              <a:buNone/>
            </a:pPr>
            <a:r>
              <a:rPr lang="fr-CA" alt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≤ 375 m</a:t>
            </a:r>
            <a:r>
              <a:rPr lang="fr-CA" altLang="fr-FR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A" alt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(4 036 pi</a:t>
            </a:r>
            <a:r>
              <a:rPr lang="fr-CA" altLang="fr-FR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A" alt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fr-CA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(Dépanneurs, très petites épiceries, etc.)</a:t>
            </a:r>
          </a:p>
          <a:p>
            <a:pPr marL="0" indent="0">
              <a:buNone/>
            </a:pPr>
            <a:r>
              <a:rPr lang="fr-CA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fr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èche : droite 22">
            <a:extLst>
              <a:ext uri="{FF2B5EF4-FFF2-40B4-BE49-F238E27FC236}">
                <a16:creationId xmlns:a16="http://schemas.microsoft.com/office/drawing/2014/main" id="{1B1BFDDA-AFE2-75B8-C19C-24B463DC9772}"/>
              </a:ext>
            </a:extLst>
          </p:cNvPr>
          <p:cNvSpPr/>
          <p:nvPr/>
        </p:nvSpPr>
        <p:spPr>
          <a:xfrm>
            <a:off x="3936832" y="5410497"/>
            <a:ext cx="879894" cy="48308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5B44BA2-71C1-5724-D9E9-DF11012921C8}"/>
              </a:ext>
            </a:extLst>
          </p:cNvPr>
          <p:cNvSpPr txBox="1"/>
          <p:nvPr/>
        </p:nvSpPr>
        <p:spPr>
          <a:xfrm>
            <a:off x="7228724" y="5107589"/>
            <a:ext cx="4518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dirty="0"/>
              <a:t>Besoin de 54 </a:t>
            </a:r>
            <a:r>
              <a:rPr lang="fr-CA" b="1" dirty="0"/>
              <a:t>marchands volontaires  </a:t>
            </a:r>
            <a:r>
              <a:rPr lang="fr-CA" dirty="0"/>
              <a:t>par l’AQRCB pour compléter son réseau</a:t>
            </a:r>
          </a:p>
          <a:p>
            <a:endParaRPr lang="fr-CA" dirty="0"/>
          </a:p>
          <a:p>
            <a:r>
              <a:rPr lang="fr-CA" b="1" dirty="0"/>
              <a:t>150 marchands identifiés sur la carte</a:t>
            </a:r>
          </a:p>
        </p:txBody>
      </p:sp>
      <p:pic>
        <p:nvPicPr>
          <p:cNvPr id="26" name="Graphique 25" descr="Chariot de courses avec un remplissage uni">
            <a:extLst>
              <a:ext uri="{FF2B5EF4-FFF2-40B4-BE49-F238E27FC236}">
                <a16:creationId xmlns:a16="http://schemas.microsoft.com/office/drawing/2014/main" id="{728214E4-D624-0E1B-A06E-4E076698AB1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52173" y="5107589"/>
            <a:ext cx="895610" cy="89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4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284C866-DDDC-D8BF-072A-A032B7FD8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412888"/>
            <a:ext cx="9598123" cy="1035165"/>
          </a:xfrm>
        </p:spPr>
        <p:txBody>
          <a:bodyPr>
            <a:normAutofit fontScale="90000"/>
          </a:bodyPr>
          <a:lstStyle/>
          <a:p>
            <a:r>
              <a:rPr lang="fr-CA" dirty="0"/>
              <a:t>Obligations des détaillants dont la superficie de vente est </a:t>
            </a:r>
            <a:r>
              <a:rPr lang="fr-CA" altLang="fr-FR" dirty="0"/>
              <a:t>&gt; 375 m</a:t>
            </a:r>
            <a:r>
              <a:rPr lang="fr-CA" altLang="fr-FR" baseline="30000" dirty="0"/>
              <a:t>2</a:t>
            </a:r>
            <a:r>
              <a:rPr lang="fr-CA" altLang="fr-FR" dirty="0"/>
              <a:t> (4 036 pi</a:t>
            </a:r>
            <a:r>
              <a:rPr lang="fr-CA" altLang="fr-FR" baseline="30000" dirty="0"/>
              <a:t>2</a:t>
            </a:r>
            <a:r>
              <a:rPr lang="fr-CA" altLang="fr-FR" dirty="0"/>
              <a:t>) vs le système de lieux de retour de l’AQRCB  </a:t>
            </a:r>
            <a:endParaRPr lang="fr-CA" dirty="0"/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FD783399-3A7B-115A-09F9-C85984D25EA9}"/>
              </a:ext>
            </a:extLst>
          </p:cNvPr>
          <p:cNvSpPr txBox="1">
            <a:spLocks/>
          </p:cNvSpPr>
          <p:nvPr/>
        </p:nvSpPr>
        <p:spPr>
          <a:xfrm>
            <a:off x="896832" y="1727420"/>
            <a:ext cx="10606292" cy="61962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ts val="300"/>
              </a:spcBef>
              <a:buNone/>
            </a:pPr>
            <a:r>
              <a:rPr lang="fr-CA" altLang="fr-FR" sz="1600" b="1" dirty="0">
                <a:solidFill>
                  <a:schemeClr val="bg1"/>
                </a:solidFill>
                <a:latin typeface="Optima" panose="02000903070000020004" pitchFamily="2" charset="0"/>
                <a:ea typeface="MS Gothic" panose="020B0609070205080204" pitchFamily="49" charset="-128"/>
                <a:cs typeface="Times New Roman" panose="02020603050405020304" pitchFamily="18" charset="0"/>
              </a:rPr>
              <a:t>Obligation de reprise des contenants consignés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DBAF4AA7-B698-FDE4-20CC-D3088C47A590}"/>
              </a:ext>
            </a:extLst>
          </p:cNvPr>
          <p:cNvSpPr/>
          <p:nvPr/>
        </p:nvSpPr>
        <p:spPr>
          <a:xfrm>
            <a:off x="896832" y="667634"/>
            <a:ext cx="519569" cy="565346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endParaRPr lang="fr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038DA8F-57CC-C45C-ED17-D71A58DF8807}"/>
              </a:ext>
            </a:extLst>
          </p:cNvPr>
          <p:cNvSpPr txBox="1"/>
          <p:nvPr/>
        </p:nvSpPr>
        <p:spPr>
          <a:xfrm>
            <a:off x="896832" y="2455947"/>
            <a:ext cx="10850176" cy="131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fr-CA" dirty="0">
                <a:solidFill>
                  <a:srgbClr val="58585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Les détaillants peuvent reprendre les contenants de boissons consignés sur place ou dans un lieu distinct, seul ou en collaboration avec d’autres détaillants</a:t>
            </a:r>
          </a:p>
          <a:p>
            <a:pPr marL="228600" indent="-228600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srgbClr val="585857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Les solutions de reprise dépendent de la localisation des centres de retour (dépôts) Consignaction et Consignaction+ de l’AQRCB et de leur date d’ouverture prévue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DA3E1FD0-D44D-E02A-2EA5-AF8C7B5433D9}"/>
              </a:ext>
            </a:extLst>
          </p:cNvPr>
          <p:cNvSpPr/>
          <p:nvPr/>
        </p:nvSpPr>
        <p:spPr>
          <a:xfrm>
            <a:off x="896832" y="4015191"/>
            <a:ext cx="2353538" cy="2285751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fr-CA" sz="1600" b="1" dirty="0">
                <a:latin typeface="Arial" panose="020B0604020202020204" pitchFamily="34" charset="0"/>
                <a:cs typeface="Arial" panose="020B0604020202020204" pitchFamily="34" charset="0"/>
              </a:rPr>
              <a:t>Votre commerce est &gt; </a:t>
            </a:r>
            <a:r>
              <a:rPr lang="fr-CA" alt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375 m</a:t>
            </a:r>
            <a:r>
              <a:rPr lang="fr-CA" altLang="fr-FR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A" alt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fr-CA" alt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CA" altLang="fr-FR" sz="1600" dirty="0">
                <a:latin typeface="Arial" panose="020B0604020202020204" pitchFamily="34" charset="0"/>
                <a:cs typeface="Arial" panose="020B0604020202020204" pitchFamily="34" charset="0"/>
              </a:rPr>
              <a:t>(Épiceries, détaillants à bas prix, pharmacie, quincaillerie, etc.) 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DECA359B-2300-167F-8F67-B6B1BC72BA3B}"/>
              </a:ext>
            </a:extLst>
          </p:cNvPr>
          <p:cNvSpPr/>
          <p:nvPr/>
        </p:nvSpPr>
        <p:spPr>
          <a:xfrm>
            <a:off x="3552766" y="4916526"/>
            <a:ext cx="879894" cy="48308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5DBC66E-F665-0F09-57AD-62907371D258}"/>
              </a:ext>
            </a:extLst>
          </p:cNvPr>
          <p:cNvSpPr txBox="1"/>
          <p:nvPr/>
        </p:nvSpPr>
        <p:spPr>
          <a:xfrm>
            <a:off x="6644397" y="3945649"/>
            <a:ext cx="485872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b="1" dirty="0"/>
              <a:t>Marchands participants </a:t>
            </a:r>
            <a:r>
              <a:rPr lang="fr-CA" dirty="0"/>
              <a:t>(reprise prévue sur une base permanente)</a:t>
            </a:r>
          </a:p>
          <a:p>
            <a:endParaRPr lang="fr-CA" sz="2400" dirty="0"/>
          </a:p>
          <a:p>
            <a:r>
              <a:rPr lang="fr-CA" b="1" dirty="0"/>
              <a:t>Marchands temporaires </a:t>
            </a:r>
            <a:r>
              <a:rPr lang="fr-CA" dirty="0"/>
              <a:t>(reprise temporaire jusqu’à l’ouverture du dépôt Consignaction)</a:t>
            </a:r>
          </a:p>
          <a:p>
            <a:endParaRPr lang="fr-CA" sz="2400" dirty="0"/>
          </a:p>
          <a:p>
            <a:r>
              <a:rPr lang="fr-CA" b="1" dirty="0"/>
              <a:t>Marchands regroupés </a:t>
            </a:r>
            <a:r>
              <a:rPr lang="fr-CA" dirty="0"/>
              <a:t>(PAS DE REPRISE - affiliation avec AQRCB avant le 1</a:t>
            </a:r>
            <a:r>
              <a:rPr lang="fr-CA" baseline="30000" dirty="0"/>
              <a:t>er</a:t>
            </a:r>
            <a:r>
              <a:rPr lang="fr-CA" dirty="0"/>
              <a:t> mars pour le dépôt Consignaction dans votre rayon</a:t>
            </a:r>
          </a:p>
        </p:txBody>
      </p:sp>
      <p:pic>
        <p:nvPicPr>
          <p:cNvPr id="22" name="Graphique 21" descr="Chariot de courses avec un remplissage uni">
            <a:extLst>
              <a:ext uri="{FF2B5EF4-FFF2-40B4-BE49-F238E27FC236}">
                <a16:creationId xmlns:a16="http://schemas.microsoft.com/office/drawing/2014/main" id="{57EBB7F2-A2D6-A3C8-774F-B44E1B5B83D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9482" y="4860048"/>
            <a:ext cx="895610" cy="895610"/>
          </a:xfrm>
          <a:prstGeom prst="rect">
            <a:avLst/>
          </a:prstGeom>
        </p:spPr>
      </p:pic>
      <p:pic>
        <p:nvPicPr>
          <p:cNvPr id="4" name="Graphique 3" descr="Chariot de courses avec un remplissage uni">
            <a:extLst>
              <a:ext uri="{FF2B5EF4-FFF2-40B4-BE49-F238E27FC236}">
                <a16:creationId xmlns:a16="http://schemas.microsoft.com/office/drawing/2014/main" id="{1956A6B1-F640-BED0-EA14-41FE08803DF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9729" y="3907587"/>
            <a:ext cx="895610" cy="895610"/>
          </a:xfrm>
          <a:prstGeom prst="rect">
            <a:avLst/>
          </a:prstGeom>
        </p:spPr>
      </p:pic>
      <p:pic>
        <p:nvPicPr>
          <p:cNvPr id="11" name="Graphique 10" descr="Chariot de courses avec un remplissage uni">
            <a:extLst>
              <a:ext uri="{FF2B5EF4-FFF2-40B4-BE49-F238E27FC236}">
                <a16:creationId xmlns:a16="http://schemas.microsoft.com/office/drawing/2014/main" id="{4AB52856-B68B-1161-4F61-7A7BA5547D0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0753" y="5806913"/>
            <a:ext cx="895610" cy="895610"/>
          </a:xfrm>
          <a:prstGeom prst="rect">
            <a:avLst/>
          </a:prstGeom>
        </p:spPr>
      </p:pic>
      <p:pic>
        <p:nvPicPr>
          <p:cNvPr id="5" name="Graphique 4" descr="Chariot de courses avec un remplissage uni">
            <a:extLst>
              <a:ext uri="{FF2B5EF4-FFF2-40B4-BE49-F238E27FC236}">
                <a16:creationId xmlns:a16="http://schemas.microsoft.com/office/drawing/2014/main" id="{D88EA3BE-CC75-2CB0-6C3D-6BC252070071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75339" y="3907587"/>
            <a:ext cx="895610" cy="89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2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08BC20-7B92-CD84-91F2-83BFF8018B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F0C03D-64E8-8AB4-F6AF-E9916AEB8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CB90F8-5871-77AD-E94E-0149C6F24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A2C3B13-ADCF-E711-77F7-011459257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C79793-55A9-B76A-D779-D16288E25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4277FF-6384-F9C1-67DE-2813D2A49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D99E93D-EA60-BE4C-1726-CC8933E5C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9A393CA-E2C7-0D01-97DA-92F447FD5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</a:rPr>
              <a:t>Système de </a:t>
            </a:r>
            <a:r>
              <a:rPr lang="en-US" sz="4000" kern="1200" dirty="0" err="1">
                <a:solidFill>
                  <a:srgbClr val="FFFFFF"/>
                </a:solidFill>
              </a:rPr>
              <a:t>lieux</a:t>
            </a:r>
            <a:r>
              <a:rPr lang="en-US" sz="4000" kern="1200" dirty="0">
                <a:solidFill>
                  <a:srgbClr val="FFFFFF"/>
                </a:solidFill>
              </a:rPr>
              <a:t> de retour </a:t>
            </a:r>
            <a:r>
              <a:rPr lang="en-US" sz="4000" kern="1200" dirty="0" err="1">
                <a:solidFill>
                  <a:srgbClr val="FFFFFF"/>
                </a:solidFill>
              </a:rPr>
              <a:t>prévu</a:t>
            </a:r>
            <a:r>
              <a:rPr lang="en-US" sz="4000" kern="1200" dirty="0">
                <a:solidFill>
                  <a:srgbClr val="FFFFFF"/>
                </a:solidFill>
              </a:rPr>
              <a:t> par </a:t>
            </a:r>
            <a:r>
              <a:rPr lang="en-US" sz="4000" kern="1200" dirty="0" err="1">
                <a:solidFill>
                  <a:srgbClr val="FFFFFF"/>
                </a:solidFill>
              </a:rPr>
              <a:t>l’AQRCB</a:t>
            </a:r>
            <a:endParaRPr lang="en-US" sz="4000" kern="1200" dirty="0">
              <a:solidFill>
                <a:srgbClr val="FFFFFF"/>
              </a:solidFill>
            </a:endParaRP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126B5CB-3F59-6554-B782-AB3BEE0B2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Stratégie de déploiement du réseau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s’échelonnant sur plus de 2 ans (avril 2024 à juin 2026) qui mise sur :</a:t>
            </a:r>
          </a:p>
          <a:p>
            <a:pPr marL="0" indent="0">
              <a:buNone/>
            </a:pPr>
            <a:endParaRPr lang="fr-C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détaillants « permanents »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- reprise sur les lieux du magasin</a:t>
            </a:r>
          </a:p>
          <a:p>
            <a:pPr lvl="1">
              <a:lnSpc>
                <a:spcPct val="120000"/>
              </a:lnSpc>
              <a:spcBef>
                <a:spcPts val="300"/>
              </a:spcBef>
            </a:pP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détaillants « volontaires » </a:t>
            </a:r>
          </a:p>
          <a:p>
            <a:pPr lvl="1"/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dépôts Consignaction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et Consignaction+ déployés en phase</a:t>
            </a:r>
          </a:p>
          <a:p>
            <a:pPr lvl="1"/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détaillants temporaires 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qui s’affilient avec des dépôts et cessent de reprendre graduellement des contenants</a:t>
            </a:r>
          </a:p>
          <a:p>
            <a:pPr marL="457200" lvl="1" indent="0">
              <a:buNone/>
            </a:pPr>
            <a:endParaRPr lang="fr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CA" sz="2000" b="1" dirty="0">
                <a:latin typeface="Arial" panose="020B0604020202020204" pitchFamily="34" charset="0"/>
                <a:cs typeface="Arial" panose="020B0604020202020204" pitchFamily="34" charset="0"/>
              </a:rPr>
              <a:t>Cartographie</a:t>
            </a:r>
            <a:r>
              <a:rPr lang="fr-CA" sz="2000" dirty="0">
                <a:latin typeface="Arial" panose="020B0604020202020204" pitchFamily="34" charset="0"/>
                <a:cs typeface="Arial" panose="020B0604020202020204" pitchFamily="34" charset="0"/>
              </a:rPr>
              <a:t> appuyant la stratégie</a:t>
            </a:r>
          </a:p>
        </p:txBody>
      </p:sp>
    </p:spTree>
    <p:extLst>
      <p:ext uri="{BB962C8B-B14F-4D97-AF65-F5344CB8AC3E}">
        <p14:creationId xmlns:p14="http://schemas.microsoft.com/office/powerpoint/2010/main" val="2704357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4D13E6-ECF9-C6C2-0F72-93B5E1E77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957FF5F-245E-06CB-5D7C-CCC074C62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343" y="189781"/>
            <a:ext cx="7559513" cy="121745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Une </a:t>
            </a:r>
            <a:r>
              <a:rPr lang="en-US" sz="3200" dirty="0" err="1">
                <a:solidFill>
                  <a:srgbClr val="FFFFFF"/>
                </a:solidFill>
              </a:rPr>
              <a:t>stratégie</a:t>
            </a:r>
            <a:r>
              <a:rPr lang="en-US" sz="3200" dirty="0">
                <a:solidFill>
                  <a:srgbClr val="FFFFFF"/>
                </a:solidFill>
              </a:rPr>
              <a:t> de </a:t>
            </a:r>
            <a:r>
              <a:rPr lang="en-US" sz="3200" dirty="0" err="1">
                <a:solidFill>
                  <a:srgbClr val="FFFFFF"/>
                </a:solidFill>
              </a:rPr>
              <a:t>déploiement</a:t>
            </a:r>
            <a:r>
              <a:rPr lang="en-US" sz="3200" dirty="0">
                <a:solidFill>
                  <a:srgbClr val="FFFFFF"/>
                </a:solidFill>
              </a:rPr>
              <a:t> du </a:t>
            </a:r>
            <a:r>
              <a:rPr lang="en-US" sz="3200" dirty="0" err="1">
                <a:solidFill>
                  <a:srgbClr val="FFFFFF"/>
                </a:solidFill>
              </a:rPr>
              <a:t>réseau</a:t>
            </a:r>
            <a:r>
              <a:rPr lang="en-US" sz="3200" dirty="0">
                <a:solidFill>
                  <a:srgbClr val="FFFFFF"/>
                </a:solidFill>
              </a:rPr>
              <a:t> de </a:t>
            </a:r>
            <a:r>
              <a:rPr lang="en-US" sz="3200" dirty="0" err="1">
                <a:solidFill>
                  <a:srgbClr val="FFFFFF"/>
                </a:solidFill>
              </a:rPr>
              <a:t>l’AQRCB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en</a:t>
            </a:r>
            <a:r>
              <a:rPr lang="en-US" sz="3200" dirty="0">
                <a:solidFill>
                  <a:srgbClr val="FFFFFF"/>
                </a:solidFill>
              </a:rPr>
              <a:t> 4 phases sur 2 </a:t>
            </a:r>
            <a:r>
              <a:rPr lang="en-US" sz="3200" dirty="0" err="1">
                <a:solidFill>
                  <a:srgbClr val="FFFFFF"/>
                </a:solidFill>
              </a:rPr>
              <a:t>ans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2" name="Image 1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6632A0EE-0F3B-5240-1B78-7E7458225A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35"/>
          <a:stretch/>
        </p:blipFill>
        <p:spPr>
          <a:xfrm>
            <a:off x="1090425" y="1631525"/>
            <a:ext cx="10300357" cy="526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77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4D13E6-ECF9-C6C2-0F72-93B5E1E77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957FF5F-245E-06CB-5D7C-CCC074C62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z="3200">
                <a:solidFill>
                  <a:srgbClr val="FFFFFF"/>
                </a:solidFill>
              </a:rPr>
              <a:t>Cartographie : vue globale de déploiement du réseau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405FDEE-07D4-1A2B-482B-1DF846E52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319" y="1574310"/>
            <a:ext cx="9525195" cy="529825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9349B0D-25FC-64C1-2E23-F3DC613DFCFF}"/>
              </a:ext>
            </a:extLst>
          </p:cNvPr>
          <p:cNvSpPr txBox="1"/>
          <p:nvPr/>
        </p:nvSpPr>
        <p:spPr>
          <a:xfrm>
            <a:off x="7087340" y="1045188"/>
            <a:ext cx="56704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Stratégie de déploiement 16/04/2024 | </a:t>
            </a:r>
            <a:r>
              <a:rPr lang="fr-CA" b="1" dirty="0" err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CartoVista</a:t>
            </a:r>
            <a:endParaRPr lang="fr-C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3613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6811B4FB49EC49BBB84B9E88ADFFCA" ma:contentTypeVersion="14" ma:contentTypeDescription="Crée un document." ma:contentTypeScope="" ma:versionID="b6f647c6a974773369fc292438a9ee41">
  <xsd:schema xmlns:xsd="http://www.w3.org/2001/XMLSchema" xmlns:xs="http://www.w3.org/2001/XMLSchema" xmlns:p="http://schemas.microsoft.com/office/2006/metadata/properties" xmlns:ns2="e6a08097-00ed-4b14-840d-79bfe38a9347" xmlns:ns3="e2e2ca04-2ae4-4880-b195-b3306430d165" targetNamespace="http://schemas.microsoft.com/office/2006/metadata/properties" ma:root="true" ma:fieldsID="bd10acf7bc23ff53da4f2de99daf86bf" ns2:_="" ns3:_="">
    <xsd:import namespace="e6a08097-00ed-4b14-840d-79bfe38a9347"/>
    <xsd:import namespace="e2e2ca04-2ae4-4880-b195-b3306430d1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a08097-00ed-4b14-840d-79bfe38a93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2103c76c-a4a8-4e55-a224-4676b6c8eb0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e2ca04-2ae4-4880-b195-b3306430d16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a16f741-2a2a-40d3-8782-92082ad127aa}" ma:internalName="TaxCatchAll" ma:showField="CatchAllData" ma:web="e2e2ca04-2ae4-4880-b195-b3306430d1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6a08097-00ed-4b14-840d-79bfe38a9347">
      <Terms xmlns="http://schemas.microsoft.com/office/infopath/2007/PartnerControls"/>
    </lcf76f155ced4ddcb4097134ff3c332f>
    <TaxCatchAll xmlns="e2e2ca04-2ae4-4880-b195-b3306430d165" xsi:nil="true"/>
  </documentManagement>
</p:properties>
</file>

<file path=customXml/itemProps1.xml><?xml version="1.0" encoding="utf-8"?>
<ds:datastoreItem xmlns:ds="http://schemas.openxmlformats.org/officeDocument/2006/customXml" ds:itemID="{9F7CA2CF-7A20-4EBE-A0AD-F1306CC4AE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1F18EA-1434-4B88-A449-F477E65807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a08097-00ed-4b14-840d-79bfe38a9347"/>
    <ds:schemaRef ds:uri="e2e2ca04-2ae4-4880-b195-b3306430d1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4261D2-3253-4E1E-9E1E-8AB2A08B94AA}">
  <ds:schemaRefs>
    <ds:schemaRef ds:uri="http://purl.org/dc/elements/1.1/"/>
    <ds:schemaRef ds:uri="http://schemas.openxmlformats.org/package/2006/metadata/core-properties"/>
    <ds:schemaRef ds:uri="e6a08097-00ed-4b14-840d-79bfe38a9347"/>
    <ds:schemaRef ds:uri="http://purl.org/dc/terms/"/>
    <ds:schemaRef ds:uri="e2e2ca04-2ae4-4880-b195-b3306430d165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18f4335a-b0a7-40a5-8176-4c556fef6bf2}" enabled="1" method="Standard" siteId="{2a0c448d-4135-4bf7-8cc5-d257ade6207f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ppt</Template>
  <TotalTime>6334</TotalTime>
  <Words>2700</Words>
  <Application>Microsoft Office PowerPoint</Application>
  <PresentationFormat>Grand écran</PresentationFormat>
  <Paragraphs>357</Paragraphs>
  <Slides>35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4" baseType="lpstr">
      <vt:lpstr>Aptos</vt:lpstr>
      <vt:lpstr>Arial</vt:lpstr>
      <vt:lpstr>Calibri</vt:lpstr>
      <vt:lpstr>Calibri Light</vt:lpstr>
      <vt:lpstr>Courier New</vt:lpstr>
      <vt:lpstr>Optima</vt:lpstr>
      <vt:lpstr>Symbol</vt:lpstr>
      <vt:lpstr>Wingdings</vt:lpstr>
      <vt:lpstr>Thème Office</vt:lpstr>
      <vt:lpstr>Modernisation de la consigne : où en sommes-nous à 9 mois de l’élargissement?  État des discussions à ce jour et scénarios pour les marchands participants</vt:lpstr>
      <vt:lpstr>Bienvenue à tous les détaillants!</vt:lpstr>
      <vt:lpstr>Rappel des obligations de reprise</vt:lpstr>
      <vt:lpstr>Rappel - Phase 2 de l’élargissement de la consigne :  Ajout de 2,6 M de nouveaux contenants visés</vt:lpstr>
      <vt:lpstr>Obligations des détaillants dont la superficie de vente est ≤ 375 m2 (4 036 pi2) vs le système de lieux de retour de l’AQRCB </vt:lpstr>
      <vt:lpstr>Obligations des détaillants dont la superficie de vente est &gt; 375 m2 (4 036 pi2) vs le système de lieux de retour de l’AQRCB  </vt:lpstr>
      <vt:lpstr>Système de lieux de retour prévu par l’AQRCB</vt:lpstr>
      <vt:lpstr>Une stratégie de déploiement du réseau de l’AQRCB en 4 phases sur 2 ans</vt:lpstr>
      <vt:lpstr>Cartographie : vue globale de déploiement du réseau</vt:lpstr>
      <vt:lpstr>Cartographie et légende</vt:lpstr>
      <vt:lpstr>Cartographie – repérez votre commerce</vt:lpstr>
      <vt:lpstr>Cartographie : suivi selon votre situation</vt:lpstr>
      <vt:lpstr>Arbre décisionnel de l’AQRCB</vt:lpstr>
      <vt:lpstr>Scénarios de reprise pour les marchands</vt:lpstr>
      <vt:lpstr>Scénarios de reprise pour les marchands participants « orphelins »</vt:lpstr>
      <vt:lpstr>Scénarios de reprise pour les marchands participants « orphelins »</vt:lpstr>
      <vt:lpstr>Scénarios de reprise pour les marchands permanents « orphelins »</vt:lpstr>
      <vt:lpstr>Scénarios de reprise pour les marchands permanents « orphelins »</vt:lpstr>
      <vt:lpstr>Scénarios de reprise pour les marchands permanents « orphelins »</vt:lpstr>
      <vt:lpstr>Scénarios de reprise pour les marchands participants « non orphelins »</vt:lpstr>
      <vt:lpstr>Scénarios de reprise pour les marchands transitoires</vt:lpstr>
      <vt:lpstr>Modalités financières et ententes contractuelles</vt:lpstr>
      <vt:lpstr>Modalités financières présentées par l’AQRCB le 6 juin au Comité de transition</vt:lpstr>
      <vt:lpstr>Modalités financières – pour la période de transition (1re phase)</vt:lpstr>
      <vt:lpstr>Ententes opérationnelles</vt:lpstr>
      <vt:lpstr>Prochaines étapes</vt:lpstr>
      <vt:lpstr>Prochaines rencontres</vt:lpstr>
      <vt:lpstr>Prochaines démarches des détaillants</vt:lpstr>
      <vt:lpstr>Période de questions</vt:lpstr>
      <vt:lpstr>Merci de votre participation!  Préparez-vous! Renseignez-vous! </vt:lpstr>
      <vt:lpstr>Annexe</vt:lpstr>
      <vt:lpstr>Nano kiosque Tomra (1 gobeuse)</vt:lpstr>
      <vt:lpstr>Mini kiosque Tomra (2 gobeuses)</vt:lpstr>
      <vt:lpstr>Kiosque Tomra : capacité &gt; 1 M à &lt; 2,5 M de contenants </vt:lpstr>
      <vt:lpstr>Kiosque Machinex : capacité &gt; 1 M à &lt; 2,5 M de contenants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Regroupement pour la période de transition :  règles et outils</dc:title>
  <dc:creator>Marie Julie Bégin</dc:creator>
  <cp:lastModifiedBy>Samuel Bouchard Villeneuve</cp:lastModifiedBy>
  <cp:revision>10</cp:revision>
  <dcterms:created xsi:type="dcterms:W3CDTF">2023-09-08T14:32:40Z</dcterms:created>
  <dcterms:modified xsi:type="dcterms:W3CDTF">2024-06-14T13:28:05Z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0x010100086811B4FB49EC49BBB84B9E88ADFFCA</vt:lpwstr>
  </property>
  <property fmtid="{D5CDD505-2E9C-101B-9397-08002B2CF9AE}" pid="3" name="MediaServiceImageTags">
    <vt:lpwstr/>
  </property>
</Properties>
</file>