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12.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Masters/notesMaster1.xml" ContentType="application/vnd.openxmlformats-officedocument.presentationml.notesMaster+xml"/>
  <Override PartName="/ppt/theme/theme1.xml" ContentType="application/vnd.openxmlformats-officedocument.theme+xml"/>
  <Override PartName="/ppt/theme/theme4.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authors.xml" ContentType="application/vnd.ms-powerpoint.authors+xml"/>
  <Override PartName="/ppt/presProps.xml" ContentType="application/vnd.openxmlformats-officedocument.presentationml.presProps+xml"/>
  <Override PartName="/ppt/viewProps.xml" ContentType="application/vnd.openxmlformats-officedocument.presentationml.viewProps+xml"/>
  <Override PartName="/ppt/tableStyles.xml" ContentType="application/vnd.openxmlformats-officedocument.presentationml.tableStyle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tags/tag65.xml" ContentType="application/vnd.openxmlformats-officedocument.presentationml.tags+xml"/>
  <Override PartName="/ppt/tags/tag64.xml" ContentType="application/vnd.openxmlformats-officedocument.presentationml.tags+xml"/>
  <Override PartName="/ppt/tags/tag66.xml" ContentType="application/vnd.openxmlformats-officedocument.presentationml.tags+xml"/>
  <Override PartName="/ppt/tags/tag76.xml" ContentType="application/vnd.openxmlformats-officedocument.presentationml.tags+xml"/>
  <Override PartName="/ppt/tags/tag63.xml" ContentType="application/vnd.openxmlformats-officedocument.presentationml.tags+xml"/>
  <Override PartName="/ppt/tags/tag62.xml" ContentType="application/vnd.openxmlformats-officedocument.presentationml.tags+xml"/>
  <Override PartName="/ppt/tags/tag61.xml" ContentType="application/vnd.openxmlformats-officedocument.presentationml.tags+xml"/>
  <Override PartName="/ppt/tags/tag60.xml" ContentType="application/vnd.openxmlformats-officedocument.presentationml.tags+xml"/>
  <Override PartName="/ppt/tags/tag1.xml" ContentType="application/vnd.openxmlformats-officedocument.presentationml.tags+xml"/>
  <Override PartName="/ppt/tags/tag2.xml" ContentType="application/vnd.openxmlformats-officedocument.presentationml.tags+xml"/>
  <Override PartName="/ppt/tags/tag59.xml" ContentType="application/vnd.openxmlformats-officedocument.presentationml.tags+xml"/>
  <Override PartName="/ppt/tags/tag58.xml" ContentType="application/vnd.openxmlformats-officedocument.presentationml.tags+xml"/>
  <Override PartName="/ppt/tags/tag57.xml" ContentType="application/vnd.openxmlformats-officedocument.presentationml.tags+xml"/>
  <Override PartName="/ppt/tags/tag56.xml" ContentType="application/vnd.openxmlformats-officedocument.presentationml.tags+xml"/>
  <Override PartName="/ppt/tags/tag55.xml" ContentType="application/vnd.openxmlformats-officedocument.presentationml.tags+xml"/>
  <Override PartName="/ppt/tags/tag54.xml" ContentType="application/vnd.openxmlformats-officedocument.presentationml.tags+xml"/>
  <Override PartName="/ppt/tags/tag3.xml" ContentType="application/vnd.openxmlformats-officedocument.presentationml.tags+xml"/>
  <Override PartName="/ppt/tags/tag53.xml" ContentType="application/vnd.openxmlformats-officedocument.presentationml.tags+xml"/>
  <Override PartName="/ppt/tags/tag52.xml" ContentType="application/vnd.openxmlformats-officedocument.presentationml.tags+xml"/>
  <Override PartName="/ppt/tags/tag51.xml" ContentType="application/vnd.openxmlformats-officedocument.presentationml.tags+xml"/>
  <Override PartName="/ppt/tags/tag50.xml" ContentType="application/vnd.openxmlformats-officedocument.presentationml.tags+xml"/>
  <Override PartName="/ppt/tags/tag49.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48.xml" ContentType="application/vnd.openxmlformats-officedocument.presentationml.tags+xml"/>
  <Override PartName="/ppt/tags/tag47.xml" ContentType="application/vnd.openxmlformats-officedocument.presentationml.tags+xml"/>
  <Override PartName="/ppt/tags/tag46.xml" ContentType="application/vnd.openxmlformats-officedocument.presentationml.tags+xml"/>
  <Override PartName="/ppt/tags/tag45.xml" ContentType="application/vnd.openxmlformats-officedocument.presentationml.tags+xml"/>
  <Override PartName="/ppt/tags/tag8.xml" ContentType="application/vnd.openxmlformats-officedocument.presentationml.tags+xml"/>
  <Override PartName="/ppt/tags/tag77.xml" ContentType="application/vnd.openxmlformats-officedocument.presentationml.tags+xml"/>
  <Override PartName="/ppt/tags/tag69.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70.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67.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86.xml" ContentType="application/vnd.openxmlformats-officedocument.presentationml.tags+xml"/>
  <Override PartName="/ppt/tags/tag14.xml" ContentType="application/vnd.openxmlformats-officedocument.presentationml.tags+xml"/>
  <Override PartName="/ppt/tags/tag87.xml" ContentType="application/vnd.openxmlformats-officedocument.presentationml.tags+xml"/>
  <Override PartName="/ppt/tags/tag15.xml" ContentType="application/vnd.openxmlformats-officedocument.presentationml.tags+xml"/>
  <Override PartName="/ppt/tags/tag89.xml" ContentType="application/vnd.openxmlformats-officedocument.presentationml.tags+xml"/>
  <Override PartName="/ppt/tags/tag71.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72.xml" ContentType="application/vnd.openxmlformats-officedocument.presentationml.tags+xml"/>
  <Override PartName="/ppt/tags/tag92.xml" ContentType="application/vnd.openxmlformats-officedocument.presentationml.tags+xml"/>
  <Override PartName="/ppt/tags/tag73.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40.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74.xml" ContentType="application/vnd.openxmlformats-officedocument.presentationml.tags+xml"/>
  <Override PartName="/ppt/tags/tag99.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88.xml" ContentType="application/vnd.openxmlformats-officedocument.presentationml.tags+xml"/>
  <Override PartName="/ppt/tags/tag68.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75.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105.xml" ContentType="application/vnd.openxmlformats-officedocument.presentationml.tags+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2" r:id="rId1"/>
    <p:sldMasterId id="2147483677" r:id="rId2"/>
    <p:sldMasterId id="2147483686" r:id="rId3"/>
  </p:sldMasterIdLst>
  <p:notesMasterIdLst>
    <p:notesMasterId r:id="rId30"/>
  </p:notesMasterIdLst>
  <p:sldIdLst>
    <p:sldId id="257" r:id="rId4"/>
    <p:sldId id="280" r:id="rId5"/>
    <p:sldId id="3110" r:id="rId6"/>
    <p:sldId id="3085" r:id="rId7"/>
    <p:sldId id="2603" r:id="rId8"/>
    <p:sldId id="3101" r:id="rId9"/>
    <p:sldId id="2584" r:id="rId10"/>
    <p:sldId id="3102" r:id="rId11"/>
    <p:sldId id="430" r:id="rId12"/>
    <p:sldId id="317" r:id="rId13"/>
    <p:sldId id="3107" r:id="rId14"/>
    <p:sldId id="3189" r:id="rId15"/>
    <p:sldId id="3190" r:id="rId16"/>
    <p:sldId id="2586" r:id="rId17"/>
    <p:sldId id="3103" r:id="rId18"/>
    <p:sldId id="3108" r:id="rId19"/>
    <p:sldId id="3106" r:id="rId20"/>
    <p:sldId id="3192" r:id="rId21"/>
    <p:sldId id="307" r:id="rId22"/>
    <p:sldId id="2596" r:id="rId23"/>
    <p:sldId id="3105" r:id="rId24"/>
    <p:sldId id="3109" r:id="rId25"/>
    <p:sldId id="324" r:id="rId26"/>
    <p:sldId id="325" r:id="rId27"/>
    <p:sldId id="354" r:id="rId28"/>
    <p:sldId id="287" r:id="rId29"/>
  </p:sldIdLst>
  <p:sldSz cx="12192000" cy="6858000"/>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E0E3E519-706E-4635-5884-D12FDDDD15B3}" name="Pier-Luc Bédard" initials="PB" userId="S::pier-luc.bedard@cnesst.gouv.qc.ca::72a99ea8-b9f3-44ac-943a-e3fa7a039b0d" providerId="AD"/>
  <p188:author id="{0DB65565-A5AE-DF9A-4F01-969BE72FD49E}" name="Caroline Gauthier" initials="CG" userId="S::caroline.gauthier@cnesst.gouv.qc.ca::f2159b44-c4ca-45c9-a1ce-36ec1e07214c" providerId="AD"/>
</p188:authorLst>
</file>

<file path=ppt/presProps.xml><?xml version="1.0" encoding="utf-8"?>
<p:presentationPr xmlns:a="http://schemas.openxmlformats.org/drawingml/2006/main" xmlns:r="http://schemas.openxmlformats.org/officeDocument/2006/relationships" xmlns:p="http://schemas.openxmlformats.org/presentationml/2006/main">
  <p:clrMru>
    <a:srgbClr val="008A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912C8C85-51F0-491E-9774-3900AFEF0FD7}" styleName="Style léger 2 - Accentuation 6">
    <a:wholeTbl>
      <a:tcTxStyle>
        <a:fontRef idx="minor">
          <a:scrgbClr r="0" g="0" b="0"/>
        </a:fontRef>
        <a:schemeClr val="tx1"/>
      </a:tcTxStyle>
      <a:tcStyle>
        <a:tcBdr>
          <a:left>
            <a:lnRef idx="1">
              <a:schemeClr val="accent6"/>
            </a:lnRef>
          </a:left>
          <a:right>
            <a:lnRef idx="1">
              <a:schemeClr val="accent6"/>
            </a:lnRef>
          </a:right>
          <a:top>
            <a:lnRef idx="1">
              <a:schemeClr val="accent6"/>
            </a:lnRef>
          </a:top>
          <a:bottom>
            <a:lnRef idx="1">
              <a:schemeClr val="accent6"/>
            </a:lnRef>
          </a:bottom>
          <a:insideH>
            <a:ln>
              <a:noFill/>
            </a:ln>
          </a:insideH>
          <a:insideV>
            <a:ln>
              <a:noFill/>
            </a:ln>
          </a:insideV>
        </a:tcBdr>
        <a:fill>
          <a:noFill/>
        </a:fill>
      </a:tcStyle>
    </a:wholeTbl>
    <a:band1H>
      <a:tcStyle>
        <a:tcBdr>
          <a:top>
            <a:lnRef idx="1">
              <a:schemeClr val="accent6"/>
            </a:lnRef>
          </a:top>
          <a:bottom>
            <a:lnRef idx="1">
              <a:schemeClr val="accent6"/>
            </a:lnRef>
          </a:bottom>
        </a:tcBdr>
      </a:tcStyle>
    </a:band1H>
    <a:band1V>
      <a:tcStyle>
        <a:tcBdr>
          <a:left>
            <a:lnRef idx="1">
              <a:schemeClr val="accent6"/>
            </a:lnRef>
          </a:left>
          <a:right>
            <a:lnRef idx="1">
              <a:schemeClr val="accent6"/>
            </a:lnRef>
          </a:right>
        </a:tcBdr>
      </a:tcStyle>
    </a:band1V>
    <a:band2V>
      <a:tcStyle>
        <a:tcBdr>
          <a:left>
            <a:lnRef idx="1">
              <a:schemeClr val="accent6"/>
            </a:lnRef>
          </a:left>
          <a:right>
            <a:lnRef idx="1">
              <a:schemeClr val="accent6"/>
            </a:lnRef>
          </a:right>
        </a:tcBdr>
      </a:tcStyle>
    </a:band2V>
    <a:lastCol>
      <a:tcTxStyle b="on"/>
      <a:tcStyle>
        <a:tcBdr/>
      </a:tcStyle>
    </a:lastCol>
    <a:firstCol>
      <a:tcTxStyle b="on"/>
      <a:tcStyle>
        <a:tcBdr/>
      </a:tcStyle>
    </a:firstCol>
    <a:lastRow>
      <a:tcTxStyle b="on"/>
      <a:tcStyle>
        <a:tcBdr>
          <a:top>
            <a:ln w="50800" cmpd="dbl">
              <a:solidFill>
                <a:schemeClr val="accent6"/>
              </a:solidFill>
            </a:ln>
          </a:top>
        </a:tcBdr>
      </a:tcStyle>
    </a:lastRow>
    <a:firstRow>
      <a:tcTxStyle b="on">
        <a:fontRef idx="minor">
          <a:scrgbClr r="0" g="0" b="0"/>
        </a:fontRef>
        <a:schemeClr val="bg1"/>
      </a:tcTxStyle>
      <a:tcStyle>
        <a:tcBdr/>
        <a:fillRef idx="1">
          <a:schemeClr val="accent6"/>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9986" autoAdjust="0"/>
    <p:restoredTop sz="57447" autoAdjust="0"/>
  </p:normalViewPr>
  <p:slideViewPr>
    <p:cSldViewPr snapToGrid="0">
      <p:cViewPr varScale="1">
        <p:scale>
          <a:sx n="48" d="100"/>
          <a:sy n="48" d="100"/>
        </p:scale>
        <p:origin x="1800" y="43"/>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21" Type="http://schemas.openxmlformats.org/officeDocument/2006/relationships/slide" Target="slides/slide18.xml"/><Relationship Id="rId34" Type="http://schemas.openxmlformats.org/officeDocument/2006/relationships/tableStyles" Target="tableStyles.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theme" Target="theme/theme1.xml"/><Relationship Id="rId38" Type="http://schemas.openxmlformats.org/officeDocument/2006/relationships/customXml" Target="../customXml/item3.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slide" Target="slides/slide17.xml"/><Relationship Id="rId29" Type="http://schemas.openxmlformats.org/officeDocument/2006/relationships/slide" Target="slides/slide26.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viewProps" Target="viewProps.xml"/><Relationship Id="rId37" Type="http://schemas.openxmlformats.org/officeDocument/2006/relationships/customXml" Target="../customXml/item2.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customXml" Target="../customXml/item1.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presProps" Target="presProps.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notesMaster" Target="notesMasters/notesMaster1.xml"/><Relationship Id="rId35" Type="http://schemas.microsoft.com/office/2018/10/relationships/authors" Target="authors.xml"/><Relationship Id="rId8" Type="http://schemas.openxmlformats.org/officeDocument/2006/relationships/slide" Target="slides/slide5.xml"/><Relationship Id="rId3" Type="http://schemas.openxmlformats.org/officeDocument/2006/relationships/slideMaster" Target="slideMasters/slideMaster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CA"/>
          </a:p>
        </p:txBody>
      </p:sp>
      <p:sp>
        <p:nvSpPr>
          <p:cNvPr id="3" name="Espace réservé de la dat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EAD9FC9-BD9C-404C-9B0A-3AAC6C4EA1CE}" type="datetimeFigureOut">
              <a:rPr lang="fr-CA" smtClean="0"/>
              <a:t>2025-02-10</a:t>
            </a:fld>
            <a:endParaRPr lang="fr-CA"/>
          </a:p>
        </p:txBody>
      </p:sp>
      <p:sp>
        <p:nvSpPr>
          <p:cNvPr id="4" name="Espace réservé de l'image des diapositives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fr-CA"/>
          </a:p>
        </p:txBody>
      </p:sp>
      <p:sp>
        <p:nvSpPr>
          <p:cNvPr id="5" name="Espace réservé des not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CA"/>
          </a:p>
        </p:txBody>
      </p:sp>
      <p:sp>
        <p:nvSpPr>
          <p:cNvPr id="6" name="Espace réservé du pied de pa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r-CA"/>
          </a:p>
        </p:txBody>
      </p:sp>
      <p:sp>
        <p:nvSpPr>
          <p:cNvPr id="7" name="Espace réservé du numéro de diapositiv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4AD9499-8BD0-4921-A28E-B470B5A75398}" type="slidenum">
              <a:rPr lang="fr-CA" smtClean="0"/>
              <a:t>‹N°›</a:t>
            </a:fld>
            <a:endParaRPr lang="fr-CA"/>
          </a:p>
        </p:txBody>
      </p:sp>
    </p:spTree>
    <p:extLst>
      <p:ext uri="{BB962C8B-B14F-4D97-AF65-F5344CB8AC3E}">
        <p14:creationId xmlns:p14="http://schemas.microsoft.com/office/powerpoint/2010/main" val="38310379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3" Type="http://schemas.openxmlformats.org/officeDocument/2006/relationships/hyperlink" Target="https://www.cnesst.gouv.qc.ca/fr/conditions-travail/fin-demploi/licenciement-mise-pied-congediement-demission#congediement" TargetMode="External"/><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3" Type="http://schemas.openxmlformats.org/officeDocument/2006/relationships/hyperlink" Target="https://www.cnesst.gouv.qc.ca/fr/conditions-travail/conges/accidents-maladies/maladie-accident-non-lie-au-travail" TargetMode="External"/><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342900" lvl="0" indent="-342900">
              <a:buFont typeface="Symbol" panose="05050102010706020507" pitchFamily="18" charset="2"/>
              <a:buChar char=""/>
            </a:pPr>
            <a:r>
              <a:rPr lang="fr-CA" sz="1800" dirty="0">
                <a:effectLst/>
                <a:latin typeface="Calibri" panose="020F0502020204030204" pitchFamily="34" charset="0"/>
                <a:ea typeface="Times New Roman" panose="02020603050405020304" pitchFamily="18" charset="0"/>
              </a:rPr>
              <a:t>Durée : 60 minutes incluant la période questions </a:t>
            </a:r>
            <a:endParaRPr lang="fr-CA" sz="1800" dirty="0">
              <a:effectLst/>
              <a:latin typeface="Calibri" panose="020F0502020204030204" pitchFamily="34" charset="0"/>
              <a:ea typeface="Calibri" panose="020F0502020204030204" pitchFamily="34" charset="0"/>
            </a:endParaRPr>
          </a:p>
          <a:p>
            <a:pPr marL="342900" lvl="0" indent="-342900">
              <a:buFont typeface="Symbol" panose="05050102010706020507" pitchFamily="18" charset="2"/>
              <a:buChar char=""/>
            </a:pPr>
            <a:r>
              <a:rPr lang="fr-CA" sz="1800" dirty="0">
                <a:effectLst/>
                <a:latin typeface="Calibri" panose="020F0502020204030204" pitchFamily="34" charset="0"/>
                <a:ea typeface="Times New Roman" panose="02020603050405020304" pitchFamily="18" charset="0"/>
              </a:rPr>
              <a:t>Nombre de personnes visées : Environ 100 personnes </a:t>
            </a:r>
            <a:endParaRPr lang="fr-CA" sz="1800" dirty="0">
              <a:effectLst/>
              <a:latin typeface="Segoe UI" panose="020B0502040204020203" pitchFamily="34" charset="0"/>
            </a:endParaRPr>
          </a:p>
          <a:p>
            <a:endParaRPr lang="fr-CA" sz="1800" dirty="0">
              <a:effectLst/>
              <a:latin typeface="Segoe UI" panose="020B0502040204020203" pitchFamily="34" charset="0"/>
            </a:endParaRPr>
          </a:p>
          <a:p>
            <a:r>
              <a:rPr lang="fr-CA" sz="1800" kern="0" dirty="0">
                <a:effectLst/>
                <a:latin typeface="Calibri" panose="020F0502020204030204" pitchFamily="34" charset="0"/>
                <a:ea typeface="Times New Roman" panose="02020603050405020304" pitchFamily="18" charset="0"/>
              </a:rPr>
              <a:t>Thématique du sommet 2025 : Conformité réglementaire segmenter en différents volets, dont le vol interne </a:t>
            </a:r>
          </a:p>
          <a:p>
            <a:endParaRPr lang="fr-CA" sz="1800" dirty="0">
              <a:effectLst/>
              <a:latin typeface="Segoe UI" panose="020B0502040204020203" pitchFamily="34" charset="0"/>
            </a:endParaRPr>
          </a:p>
          <a:p>
            <a:r>
              <a:rPr lang="fr-CA" sz="1800" dirty="0">
                <a:effectLst/>
                <a:latin typeface="Segoe UI" panose="020B0502040204020203" pitchFamily="34" charset="0"/>
              </a:rPr>
              <a:t>Les relations entre un employeur et son personnel sont régis par de nombreuses dispositions législatives, dont la Loi sur les normes du travail (LNT) qui encadre les conditions de travail minimales au Québec. </a:t>
            </a:r>
            <a:br>
              <a:rPr lang="fr-CA" sz="1800" dirty="0">
                <a:effectLst/>
                <a:latin typeface="Segoe UI" panose="020B0502040204020203" pitchFamily="34" charset="0"/>
              </a:rPr>
            </a:br>
            <a:br>
              <a:rPr lang="fr-CA" sz="1800" dirty="0">
                <a:effectLst/>
                <a:latin typeface="Segoe UI" panose="020B0502040204020203" pitchFamily="34" charset="0"/>
              </a:rPr>
            </a:br>
            <a:r>
              <a:rPr lang="fr-CA" sz="1800" dirty="0">
                <a:effectLst/>
                <a:latin typeface="Segoe UI" panose="020B0502040204020203" pitchFamily="34" charset="0"/>
              </a:rPr>
              <a:t>Certaines situations délicates en entreprise peuvent parfois complexifier l’application de la loi. Pour vous aider à y voir plus clair, cette conférence vous permettra de comprendre les différentes obligations des employeurs et la façon de bien les appliquer dans votre milieu de travail. Vous aurez également la chance d’acquérir des notions de gestion préventive (le droit de gestion, les mesures disciplinaires et la gradation des sanctions, les pratiques interdites, la prévention du harcèlement psychologique).</a:t>
            </a:r>
            <a:endParaRPr lang="fr-CA" dirty="0"/>
          </a:p>
        </p:txBody>
      </p:sp>
      <p:sp>
        <p:nvSpPr>
          <p:cNvPr id="4" name="Espace réservé du numéro de diapositive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2E994FD4-1FA8-43DD-993B-5A2BB600EC79}" type="slidenum">
              <a:rPr kumimoji="0" lang="fr-CA"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a:t>
            </a:fld>
            <a:endParaRPr kumimoji="0" lang="fr-CA"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02482988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8687" lvl="0" indent="0">
              <a:lnSpc>
                <a:spcPct val="107000"/>
              </a:lnSpc>
              <a:spcAft>
                <a:spcPts val="815"/>
              </a:spcAft>
              <a:buFontTx/>
              <a:buNone/>
            </a:pPr>
            <a:endParaRPr lang="fr-CA" sz="900" b="1" dirty="0">
              <a:latin typeface="Roboto" panose="02000000000000000000" pitchFamily="2" charset="0"/>
              <a:ea typeface="Roboto" panose="02000000000000000000" pitchFamily="2" charset="0"/>
              <a:cs typeface="Roboto" panose="02000000000000000000" pitchFamily="2"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fr-CA" sz="1200" dirty="0">
                <a:effectLst/>
                <a:latin typeface="Segoe UI" panose="020B0502040204020203" pitchFamily="34" charset="0"/>
              </a:rPr>
              <a:t>Les relations entre un employeur et son personnel sont régis par de </a:t>
            </a:r>
            <a:r>
              <a:rPr lang="fr-CA" sz="1200" b="1" dirty="0">
                <a:effectLst/>
                <a:latin typeface="Segoe UI" panose="020B0502040204020203" pitchFamily="34" charset="0"/>
              </a:rPr>
              <a:t>nombreuses dispositions législatives, dont la Loi sur les normes du travail </a:t>
            </a:r>
            <a:r>
              <a:rPr lang="fr-CA" sz="1200" dirty="0">
                <a:effectLst/>
                <a:latin typeface="Segoe UI" panose="020B0502040204020203" pitchFamily="34" charset="0"/>
              </a:rPr>
              <a:t>(LNT) qui encadre les conditions de travail minimales au Québec. </a:t>
            </a:r>
            <a:br>
              <a:rPr lang="fr-CA" sz="1200" dirty="0">
                <a:effectLst/>
                <a:latin typeface="Segoe UI" panose="020B0502040204020203" pitchFamily="34" charset="0"/>
              </a:rPr>
            </a:br>
            <a:br>
              <a:rPr lang="fr-CA" sz="1200" dirty="0">
                <a:effectLst/>
                <a:latin typeface="Segoe UI" panose="020B0502040204020203" pitchFamily="34" charset="0"/>
              </a:rPr>
            </a:br>
            <a:r>
              <a:rPr lang="fr-CA" sz="1200" dirty="0">
                <a:effectLst/>
                <a:latin typeface="Segoe UI" panose="020B0502040204020203" pitchFamily="34" charset="0"/>
              </a:rPr>
              <a:t>Certaines situations délicates en entreprise peuvent parfois complexifier l’application de la loi. Pour vous aider à y voir plus clair, cette conférence vous permettra de comprendre les différentes </a:t>
            </a:r>
            <a:r>
              <a:rPr lang="fr-CA" sz="1200" b="1" dirty="0">
                <a:effectLst/>
                <a:latin typeface="Segoe UI" panose="020B0502040204020203" pitchFamily="34" charset="0"/>
              </a:rPr>
              <a:t>obligations des employeurs </a:t>
            </a:r>
            <a:r>
              <a:rPr lang="fr-CA" sz="1200" dirty="0">
                <a:effectLst/>
                <a:latin typeface="Segoe UI" panose="020B0502040204020203" pitchFamily="34" charset="0"/>
              </a:rPr>
              <a:t>et la façon de </a:t>
            </a:r>
            <a:r>
              <a:rPr lang="fr-CA" sz="1200" b="1" dirty="0">
                <a:effectLst/>
                <a:latin typeface="Segoe UI" panose="020B0502040204020203" pitchFamily="34" charset="0"/>
              </a:rPr>
              <a:t>bien les appliquer </a:t>
            </a:r>
            <a:r>
              <a:rPr lang="fr-CA" sz="1200" dirty="0">
                <a:effectLst/>
                <a:latin typeface="Segoe UI" panose="020B0502040204020203" pitchFamily="34" charset="0"/>
              </a:rPr>
              <a:t>dans votre milieu de travail. Vous aurez également la chance d’acquérir des </a:t>
            </a:r>
            <a:r>
              <a:rPr lang="fr-CA" sz="1200" b="1" dirty="0">
                <a:effectLst/>
                <a:latin typeface="Segoe UI" panose="020B0502040204020203" pitchFamily="34" charset="0"/>
              </a:rPr>
              <a:t>notions de gestion préventive</a:t>
            </a:r>
            <a:r>
              <a:rPr lang="fr-CA" sz="1200" dirty="0">
                <a:effectLst/>
                <a:latin typeface="Segoe UI" panose="020B0502040204020203" pitchFamily="34" charset="0"/>
              </a:rPr>
              <a:t> (le droit de gestion, les mesures disciplinaires et la gradation des sanctions, les pratiques interdites, la prévention du harcèlement psychologique).</a:t>
            </a:r>
            <a:endParaRPr lang="fr-CA" dirty="0"/>
          </a:p>
          <a:p>
            <a:pPr lvl="0" indent="0">
              <a:buFontTx/>
              <a:buNone/>
            </a:pPr>
            <a:endParaRPr lang="fr-CA" dirty="0">
              <a:effectLst/>
              <a:latin typeface="Calibri" panose="020F0502020204030204"/>
              <a:ea typeface="Calibri" panose="020F0502020204030204"/>
              <a:cs typeface="Calibri" panose="020F0502020204030204"/>
            </a:endParaRPr>
          </a:p>
          <a:p>
            <a:pPr lvl="0" indent="0">
              <a:buFontTx/>
              <a:buNone/>
            </a:pPr>
            <a:endParaRPr lang="fr-CA" dirty="0">
              <a:effectLst/>
              <a:latin typeface="Calibri" panose="020F0502020204030204"/>
              <a:ea typeface="Calibri" panose="020F0502020204030204"/>
              <a:cs typeface="Calibri" panose="020F0502020204030204"/>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fr-CA" sz="1800" dirty="0">
                <a:effectLst/>
                <a:latin typeface="Segoe UI" panose="020B0502040204020203" pitchFamily="34" charset="0"/>
              </a:rPr>
              <a:t>Plus précisément cette conférence portera sur … </a:t>
            </a:r>
            <a:br>
              <a:rPr lang="fr-CA" sz="1800" dirty="0">
                <a:effectLst/>
                <a:latin typeface="Segoe UI" panose="020B0502040204020203" pitchFamily="34" charset="0"/>
              </a:rPr>
            </a:br>
            <a:endParaRPr lang="fr-CA" dirty="0">
              <a:effectLst/>
              <a:latin typeface="Calibri" panose="020F0502020204030204"/>
              <a:ea typeface="Calibri" panose="020F0502020204030204"/>
              <a:cs typeface="Calibri" panose="020F0502020204030204"/>
            </a:endParaRPr>
          </a:p>
        </p:txBody>
      </p:sp>
      <p:sp>
        <p:nvSpPr>
          <p:cNvPr id="4" name="Espace réservé du numéro de diapositive 3"/>
          <p:cNvSpPr>
            <a:spLocks noGrp="1"/>
          </p:cNvSpPr>
          <p:nvPr>
            <p:ph type="sldNum" sz="quarter" idx="5"/>
          </p:nvPr>
        </p:nvSpPr>
        <p:spPr/>
        <p:txBody>
          <a:bodyPr/>
          <a:lstStyle/>
          <a:p>
            <a:fld id="{587B68FA-F1D3-1749-8AFA-236451611C6B}" type="slidenum">
              <a:rPr lang="fr-FR" smtClean="0"/>
              <a:t>2</a:t>
            </a:fld>
            <a:endParaRPr lang="fr-FR"/>
          </a:p>
        </p:txBody>
      </p:sp>
    </p:spTree>
    <p:extLst>
      <p:ext uri="{BB962C8B-B14F-4D97-AF65-F5344CB8AC3E}">
        <p14:creationId xmlns:p14="http://schemas.microsoft.com/office/powerpoint/2010/main" val="261503286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CA"/>
          </a:p>
        </p:txBody>
      </p:sp>
      <p:sp>
        <p:nvSpPr>
          <p:cNvPr id="4" name="Espace réservé du numéro de diapositive 3"/>
          <p:cNvSpPr>
            <a:spLocks noGrp="1"/>
          </p:cNvSpPr>
          <p:nvPr>
            <p:ph type="sldNum" sz="quarter" idx="5"/>
          </p:nvPr>
        </p:nvSpPr>
        <p:spPr/>
        <p:txBody>
          <a:bodyPr/>
          <a:lstStyle/>
          <a:p>
            <a:fld id="{82555031-6E8E-1E43-889E-E453EBD4965C}" type="slidenum">
              <a:rPr lang="fr-FR" smtClean="0"/>
              <a:t>3</a:t>
            </a:fld>
            <a:endParaRPr lang="fr-FR"/>
          </a:p>
        </p:txBody>
      </p:sp>
    </p:spTree>
    <p:extLst>
      <p:ext uri="{BB962C8B-B14F-4D97-AF65-F5344CB8AC3E}">
        <p14:creationId xmlns:p14="http://schemas.microsoft.com/office/powerpoint/2010/main" val="82163976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CA" sz="1200" b="0" i="0" u="none" strike="noStrike" kern="1200" cap="none" spc="0" normalizeH="0" baseline="0" noProof="0">
                <a:ln>
                  <a:noFill/>
                </a:ln>
                <a:solidFill>
                  <a:prstClr val="black"/>
                </a:solidFill>
                <a:effectLst/>
                <a:uLnTx/>
                <a:uFillTx/>
                <a:latin typeface="Arial" charset="0"/>
                <a:ea typeface="MS PGothic" panose="020B0600070205080204" pitchFamily="34" charset="-128"/>
                <a:cs typeface="ＭＳ Ｐゴシック" charset="-128"/>
              </a:rPr>
              <a:t>La </a:t>
            </a:r>
            <a:r>
              <a:rPr kumimoji="0" lang="fr-CA" sz="1200" b="0" i="0" u="none" strike="noStrike" kern="1200" cap="none" spc="0" normalizeH="0" baseline="0" noProof="0">
                <a:ln>
                  <a:noFill/>
                </a:ln>
                <a:solidFill>
                  <a:prstClr val="black"/>
                </a:solidFill>
                <a:effectLst/>
                <a:uLnTx/>
                <a:uFillTx/>
                <a:latin typeface="Calibri" panose="020F0502020204030204"/>
                <a:ea typeface="+mn-ea"/>
                <a:cs typeface="+mn-cs"/>
              </a:rPr>
              <a:t>CNESST</a:t>
            </a:r>
            <a:r>
              <a:rPr kumimoji="0" lang="fr-CA" sz="1200" b="0" i="0" u="none" strike="noStrike" kern="1200" cap="none" spc="0" normalizeH="0" baseline="0" noProof="0">
                <a:ln>
                  <a:noFill/>
                </a:ln>
                <a:solidFill>
                  <a:prstClr val="black"/>
                </a:solidFill>
                <a:effectLst/>
                <a:uLnTx/>
                <a:uFillTx/>
                <a:latin typeface="Arial" charset="0"/>
                <a:ea typeface="MS PGothic" panose="020B0600070205080204" pitchFamily="34" charset="-128"/>
                <a:cs typeface="ＭＳ Ｐゴシック" charset="-128"/>
              </a:rPr>
              <a:t> qu’est-ce que c’est?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CA" sz="1200" b="0" i="0" u="none" strike="noStrike" kern="1200" cap="none" spc="0" normalizeH="0" baseline="0" noProof="0">
              <a:ln>
                <a:noFill/>
              </a:ln>
              <a:solidFill>
                <a:prstClr val="black"/>
              </a:solidFill>
              <a:effectLst/>
              <a:uLnTx/>
              <a:uFillTx/>
              <a:latin typeface="Arial" charset="0"/>
              <a:ea typeface="MS PGothic" panose="020B0600070205080204" pitchFamily="34" charset="-128"/>
              <a:cs typeface="ＭＳ Ｐゴシック" charset="-128"/>
            </a:endParaRPr>
          </a:p>
          <a:p>
            <a:pPr>
              <a:defRPr/>
            </a:pPr>
            <a:r>
              <a:rPr kumimoji="0" lang="fr-CA" sz="1200" b="0" i="0" u="none" strike="noStrike" kern="1200" cap="none" spc="0" normalizeH="0" baseline="0" noProof="0">
                <a:ln>
                  <a:noFill/>
                </a:ln>
                <a:solidFill>
                  <a:prstClr val="black"/>
                </a:solidFill>
                <a:effectLst/>
                <a:uLnTx/>
                <a:uFillTx/>
                <a:latin typeface="Arial"/>
                <a:ea typeface="MS PGothic"/>
                <a:cs typeface="Arial"/>
              </a:rPr>
              <a:t>C’est l'organisme auquel le gouvernement du Québec a </a:t>
            </a:r>
            <a:r>
              <a:rPr lang="fr-CA">
                <a:solidFill>
                  <a:prstClr val="black"/>
                </a:solidFill>
                <a:latin typeface="Arial"/>
                <a:ea typeface="MS PGothic"/>
                <a:cs typeface="Arial"/>
              </a:rPr>
              <a:t>confié</a:t>
            </a:r>
            <a:r>
              <a:rPr lang="fr-CA">
                <a:solidFill>
                  <a:srgbClr val="000000"/>
                </a:solidFill>
                <a:latin typeface="Arial"/>
                <a:ea typeface="MS PGothic"/>
                <a:cs typeface="Arial"/>
              </a:rPr>
              <a:t> </a:t>
            </a:r>
            <a:r>
              <a:rPr lang="fr-CA">
                <a:solidFill>
                  <a:prstClr val="black"/>
                </a:solidFill>
                <a:latin typeface="Arial"/>
                <a:ea typeface="MS PGothic"/>
                <a:cs typeface="Arial"/>
              </a:rPr>
              <a:t>la</a:t>
            </a:r>
            <a:r>
              <a:rPr kumimoji="0" lang="fr-CA" sz="1200" b="0" i="0" u="none" strike="noStrike" kern="1200" cap="none" spc="0" normalizeH="0" baseline="0" noProof="0">
                <a:ln>
                  <a:noFill/>
                </a:ln>
                <a:solidFill>
                  <a:prstClr val="black"/>
                </a:solidFill>
                <a:effectLst/>
                <a:uLnTx/>
                <a:uFillTx/>
                <a:latin typeface="Arial"/>
                <a:ea typeface="MS PGothic"/>
                <a:cs typeface="Arial"/>
              </a:rPr>
              <a:t> promotion des droits et des obligations en matière de travail</a:t>
            </a:r>
            <a:r>
              <a:rPr lang="fr-CA">
                <a:solidFill>
                  <a:prstClr val="black"/>
                </a:solidFill>
                <a:latin typeface="Arial"/>
                <a:ea typeface="MS PGothic"/>
                <a:cs typeface="Arial"/>
              </a:rPr>
              <a:t>, ainsi que l’administration du régime de santé et de sécurité du travail.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CA" sz="1200" b="0" i="0" u="none" strike="noStrike" kern="1200" cap="none" spc="0" normalizeH="0" baseline="0" noProof="0">
              <a:ln>
                <a:noFill/>
              </a:ln>
              <a:solidFill>
                <a:prstClr val="black"/>
              </a:solidFill>
              <a:effectLst/>
              <a:uLnTx/>
              <a:uFillTx/>
              <a:latin typeface="Arial" charset="0"/>
              <a:ea typeface="MS PGothic" panose="020B0600070205080204" pitchFamily="34" charset="-128"/>
              <a:cs typeface="ＭＳ Ｐゴシック" charset="-128"/>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fr-CA">
                <a:solidFill>
                  <a:prstClr val="black"/>
                </a:solidFill>
                <a:latin typeface="Arial"/>
                <a:ea typeface="MS PGothic"/>
                <a:cs typeface="Arial"/>
              </a:rPr>
              <a:t>Elle</a:t>
            </a:r>
            <a:r>
              <a:rPr kumimoji="0" lang="fr-CA" sz="1200" b="0" i="0" u="none" strike="noStrike" kern="1200" cap="none" spc="0" normalizeH="0" baseline="0" noProof="0">
                <a:ln>
                  <a:noFill/>
                </a:ln>
                <a:solidFill>
                  <a:prstClr val="black"/>
                </a:solidFill>
                <a:effectLst/>
                <a:uLnTx/>
                <a:uFillTx/>
                <a:latin typeface="Arial"/>
                <a:ea typeface="MS PGothic"/>
                <a:cs typeface="Arial"/>
              </a:rPr>
              <a:t> regroupe les normes du travail, l’équité salariale et la santé et sécurité du travail.</a:t>
            </a:r>
            <a:endParaRPr lang="fr-CA" sz="1200" b="0" i="0" u="none" strike="noStrike" kern="1200" cap="none" spc="0" normalizeH="0" baseline="0" noProof="0">
              <a:ln>
                <a:noFill/>
              </a:ln>
              <a:solidFill>
                <a:prstClr val="black"/>
              </a:solidFill>
              <a:effectLst/>
              <a:uLnTx/>
              <a:uFillTx/>
              <a:latin typeface="Arial"/>
              <a:ea typeface="MS PGothic"/>
              <a:cs typeface="Arial"/>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CA" sz="1200" b="0" i="0" u="none" strike="noStrike" kern="1200" cap="none" spc="0" normalizeH="0" baseline="0" noProof="0">
              <a:ln>
                <a:noFill/>
              </a:ln>
              <a:solidFill>
                <a:prstClr val="black"/>
              </a:solidFill>
              <a:effectLst/>
              <a:uLnTx/>
              <a:uFillTx/>
              <a:latin typeface="Arial" charset="0"/>
              <a:ea typeface="MS PGothic" panose="020B0600070205080204" pitchFamily="34" charset="-128"/>
              <a:cs typeface="ＭＳ Ｐゴシック" charset="-128"/>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fr-CA" sz="1200" b="0" i="0" u="none" strike="noStrike" kern="1200" cap="none" spc="0" normalizeH="0" baseline="0" noProof="0">
                <a:ln>
                  <a:noFill/>
                </a:ln>
                <a:solidFill>
                  <a:prstClr val="black"/>
                </a:solidFill>
                <a:effectLst/>
                <a:uLnTx/>
                <a:uFillTx/>
                <a:latin typeface="Arial" charset="0"/>
                <a:ea typeface="MS PGothic" panose="020B0600070205080204" pitchFamily="34" charset="-128"/>
                <a:cs typeface="ＭＳ Ｐゴシック" charset="-128"/>
              </a:rPr>
              <a:t>On est là pour assurer le respect de toutes ces dispositions</a:t>
            </a:r>
            <a:r>
              <a:rPr lang="fr-CA">
                <a:solidFill>
                  <a:prstClr val="black"/>
                </a:solidFill>
                <a:latin typeface="Arial" charset="0"/>
                <a:ea typeface="MS PGothic" panose="020B0600070205080204" pitchFamily="34" charset="-128"/>
              </a:rPr>
              <a:t> auprès des personnes salariées et des employeurs québécois.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CA" sz="1200" b="0" i="0" u="none" strike="noStrike" kern="1200" cap="none" spc="0" normalizeH="0" baseline="0" noProof="0">
              <a:ln>
                <a:noFill/>
              </a:ln>
              <a:solidFill>
                <a:prstClr val="black"/>
              </a:solidFill>
              <a:effectLst/>
              <a:uLnTx/>
              <a:uFillTx/>
              <a:latin typeface="Arial" charset="0"/>
              <a:ea typeface="MS PGothic" panose="020B0600070205080204" pitchFamily="34" charset="-128"/>
              <a:cs typeface="ＭＳ Ｐゴシック" charset="-128"/>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fr-CA" sz="1200" b="0" i="0" u="none" strike="noStrike" kern="1200" cap="none" spc="0" normalizeH="0" baseline="0" noProof="0">
                <a:ln>
                  <a:noFill/>
                </a:ln>
                <a:solidFill>
                  <a:prstClr val="black"/>
                </a:solidFill>
                <a:effectLst/>
                <a:uLnTx/>
                <a:uFillTx/>
                <a:latin typeface="Arial" charset="0"/>
                <a:ea typeface="MS PGothic" panose="020B0600070205080204" pitchFamily="34" charset="-128"/>
                <a:cs typeface="ＭＳ Ｐゴシック" charset="-128"/>
              </a:rPr>
              <a:t>Notre mission c’est :  </a:t>
            </a:r>
            <a:endParaRPr kumimoji="0" lang="fr-CA" sz="1200" b="0" i="0" u="none" strike="noStrike" kern="1200" cap="none" spc="0" normalizeH="0" baseline="0" noProof="0">
              <a:ln>
                <a:noFill/>
              </a:ln>
              <a:solidFill>
                <a:prstClr val="black"/>
              </a:solidFill>
              <a:effectLst/>
              <a:uLnTx/>
              <a:uFillTx/>
              <a:latin typeface="Arial" charset="0"/>
              <a:ea typeface="MS PGothic" panose="020B0600070205080204" pitchFamily="34" charset="-128"/>
              <a:cs typeface="+mn-cs"/>
            </a:endParaRPr>
          </a:p>
          <a:p>
            <a:pPr marL="423863"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fr-CA">
                <a:solidFill>
                  <a:prstClr val="black"/>
                </a:solidFill>
                <a:latin typeface="Arial" charset="0"/>
                <a:ea typeface="MS PGothic" panose="020B0600070205080204" pitchFamily="34" charset="-128"/>
              </a:rPr>
              <a:t>De favoriser les relations de travail justes et équilibrées</a:t>
            </a:r>
          </a:p>
          <a:p>
            <a:pPr marL="423863"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fr-CA">
                <a:solidFill>
                  <a:prstClr val="black"/>
                </a:solidFill>
                <a:latin typeface="Arial" charset="0"/>
                <a:ea typeface="MS PGothic" panose="020B0600070205080204" pitchFamily="34" charset="-128"/>
              </a:rPr>
              <a:t>de prendre en charge tout ce qui touche la santé et de la sécurité dans les milieux de travail, indemniser les victimes de lésions professionnelles et de veiller à leur réadaptation</a:t>
            </a:r>
          </a:p>
          <a:p>
            <a:pPr marL="423863"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fr-CA">
                <a:solidFill>
                  <a:prstClr val="black"/>
                </a:solidFill>
                <a:latin typeface="Arial" charset="0"/>
                <a:ea typeface="MS PGothic" panose="020B0600070205080204" pitchFamily="34" charset="-128"/>
              </a:rPr>
              <a:t>D’assurer l’implantation et le maintien de l’équité salariale</a:t>
            </a:r>
          </a:p>
        </p:txBody>
      </p:sp>
      <p:sp>
        <p:nvSpPr>
          <p:cNvPr id="4" name="Espace réservé du numéro de diapositive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21E9BF3E-0B31-4D6B-8879-DCA037953CEF}" type="slidenum">
              <a:rPr kumimoji="0" lang="fr-CA"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4</a:t>
            </a:fld>
            <a:endParaRPr kumimoji="0" lang="fr-CA"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50450555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CA" sz="1200" b="0" i="0" u="none" strike="noStrike" kern="1200" cap="none" spc="0" normalizeH="0" baseline="0" noProof="0" dirty="0">
                <a:ln>
                  <a:noFill/>
                </a:ln>
                <a:solidFill>
                  <a:prstClr val="black"/>
                </a:solidFill>
                <a:effectLst/>
                <a:uLnTx/>
                <a:uFillTx/>
                <a:latin typeface="Calibri" panose="020F0502020204030204"/>
                <a:ea typeface="+mn-ea"/>
                <a:cs typeface="+mn-cs"/>
              </a:rPr>
              <a:t>Le rôle du secteur Normes du travail, c’est de </a:t>
            </a:r>
            <a:r>
              <a:rPr kumimoji="0" lang="fr-CA" sz="1200" b="1" i="0" u="none" strike="noStrike" kern="1200" cap="none" spc="0" normalizeH="0" baseline="0" noProof="0" dirty="0">
                <a:ln>
                  <a:noFill/>
                </a:ln>
                <a:solidFill>
                  <a:prstClr val="black"/>
                </a:solidFill>
                <a:effectLst/>
                <a:uLnTx/>
                <a:uFillTx/>
                <a:latin typeface="Calibri" panose="020F0502020204030204"/>
                <a:ea typeface="+mn-ea"/>
                <a:cs typeface="+mn-cs"/>
              </a:rPr>
              <a:t>favoriser des conditions de travail justes et équilibrées.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CA" sz="12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fr-CA" sz="1200" b="0" i="0" u="none" strike="noStrike" kern="1200" cap="none" spc="0" normalizeH="0" baseline="0" noProof="0" dirty="0">
                <a:ln>
                  <a:noFill/>
                </a:ln>
                <a:solidFill>
                  <a:prstClr val="black"/>
                </a:solidFill>
                <a:effectLst/>
                <a:uLnTx/>
                <a:uFillTx/>
                <a:latin typeface="Calibri" panose="020F0502020204030204"/>
                <a:ea typeface="+mn-ea"/>
                <a:cs typeface="+mn-cs"/>
              </a:rPr>
              <a:t>Plus précisément, c’est :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CA" sz="12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r-CA" sz="1200" b="1" i="0" u="none" strike="noStrike" kern="1200" cap="none" spc="0" normalizeH="0" baseline="0" noProof="0" dirty="0">
                <a:ln>
                  <a:noFill/>
                </a:ln>
                <a:solidFill>
                  <a:prstClr val="black"/>
                </a:solidFill>
                <a:effectLst/>
                <a:uLnTx/>
                <a:uFillTx/>
                <a:latin typeface="Calibri" panose="020F0502020204030204"/>
                <a:ea typeface="+mn-ea"/>
                <a:cs typeface="+mn-cs"/>
              </a:rPr>
              <a:t>Informer et renseigner </a:t>
            </a:r>
            <a:r>
              <a:rPr kumimoji="0" lang="fr-CA" altLang="fr-FR" sz="1200" b="0" i="0" u="none" strike="noStrike" kern="1200" cap="none" spc="0" normalizeH="0" baseline="0" noProof="0" dirty="0">
                <a:ln>
                  <a:noFill/>
                </a:ln>
                <a:solidFill>
                  <a:prstClr val="black"/>
                </a:solidFill>
                <a:effectLst/>
                <a:uLnTx/>
                <a:uFillTx/>
                <a:latin typeface="Calibri" panose="020F0502020204030204"/>
                <a:ea typeface="+mn-ea"/>
                <a:cs typeface="Arial" panose="020B0604020202020204" pitchFamily="34" charset="0"/>
              </a:rPr>
              <a:t>les travailleurs et les travailleuses et les employeurs sur leurs droits et obligations. On le fait par l’entremise de notre </a:t>
            </a:r>
            <a:r>
              <a:rPr kumimoji="0" lang="fr-CA" altLang="fr-FR" sz="1200" b="1" i="0" u="none" strike="noStrike" kern="1200" cap="none" spc="0" normalizeH="0" baseline="0" noProof="0" dirty="0">
                <a:ln>
                  <a:noFill/>
                </a:ln>
                <a:solidFill>
                  <a:prstClr val="black"/>
                </a:solidFill>
                <a:effectLst/>
                <a:uLnTx/>
                <a:uFillTx/>
                <a:latin typeface="Calibri" panose="020F0502020204030204"/>
                <a:ea typeface="+mn-ea"/>
                <a:cs typeface="Arial" panose="020B0604020202020204" pitchFamily="34" charset="0"/>
              </a:rPr>
              <a:t>Centre de relations clients</a:t>
            </a:r>
            <a:r>
              <a:rPr kumimoji="0" lang="fr-CA" altLang="fr-FR" sz="1200" b="0" i="0" u="none" strike="noStrike" kern="1200" cap="none" spc="0" normalizeH="0" baseline="0" noProof="0" dirty="0">
                <a:ln>
                  <a:noFill/>
                </a:ln>
                <a:solidFill>
                  <a:prstClr val="black"/>
                </a:solidFill>
                <a:effectLst/>
                <a:uLnTx/>
                <a:uFillTx/>
                <a:latin typeface="Calibri" panose="020F0502020204030204"/>
                <a:ea typeface="+mn-ea"/>
                <a:cs typeface="Arial" panose="020B0604020202020204" pitchFamily="34" charset="0"/>
              </a:rPr>
              <a:t>, du site internet et dans des activités comme celle d’aujourd’hui.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fr-CA" sz="1200" b="0" i="0" u="none" strike="noStrike" kern="1200" cap="none" spc="0" normalizeH="0" baseline="0" noProof="0" dirty="0">
              <a:ln>
                <a:noFill/>
              </a:ln>
              <a:solidFill>
                <a:prstClr val="black"/>
              </a:solidFill>
              <a:effectLst/>
              <a:uLnTx/>
              <a:uFillTx/>
              <a:latin typeface="Calibri" panose="020F0502020204030204"/>
              <a:ea typeface="+mn-ea"/>
              <a:cs typeface="Arial" panose="020B0604020202020204" pitchFamily="34" charset="0"/>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r-CA" sz="1200" b="1" i="0" u="none" strike="noStrike" kern="1200" cap="none" spc="0" normalizeH="0" baseline="0" noProof="0" dirty="0">
                <a:ln>
                  <a:noFill/>
                </a:ln>
                <a:solidFill>
                  <a:prstClr val="black"/>
                </a:solidFill>
                <a:effectLst/>
                <a:uLnTx/>
                <a:uFillTx/>
                <a:latin typeface="Calibri" panose="020F0502020204030204"/>
                <a:ea typeface="+mn-ea"/>
                <a:cs typeface="Arial" panose="020B0604020202020204" pitchFamily="34" charset="0"/>
              </a:rPr>
              <a:t>Recevoir et traiter</a:t>
            </a:r>
            <a:r>
              <a:rPr kumimoji="0" lang="fr-CA" sz="1200" b="0" i="0" u="none" strike="noStrike" kern="1200" cap="none" spc="0" normalizeH="0" baseline="0" noProof="0" dirty="0">
                <a:ln>
                  <a:noFill/>
                </a:ln>
                <a:solidFill>
                  <a:prstClr val="black"/>
                </a:solidFill>
                <a:effectLst/>
                <a:uLnTx/>
                <a:uFillTx/>
                <a:latin typeface="Calibri" panose="020F0502020204030204"/>
                <a:ea typeface="+mn-ea"/>
                <a:cs typeface="Arial" panose="020B0604020202020204" pitchFamily="34" charset="0"/>
              </a:rPr>
              <a:t> </a:t>
            </a:r>
            <a:r>
              <a:rPr kumimoji="0" lang="fr-CA" altLang="fr-FR" sz="1200" b="1" i="0" u="none" strike="noStrike" kern="1200" cap="none" spc="0" normalizeH="0" baseline="0" noProof="0" dirty="0">
                <a:ln>
                  <a:noFill/>
                </a:ln>
                <a:solidFill>
                  <a:srgbClr val="008A00"/>
                </a:solidFill>
                <a:effectLst/>
                <a:uLnTx/>
                <a:uFillTx/>
                <a:latin typeface="Calibri" panose="020F0502020204030204"/>
                <a:ea typeface="+mn-ea"/>
                <a:cs typeface="Arial" panose="020B0604020202020204" pitchFamily="34" charset="0"/>
              </a:rPr>
              <a:t>les plaintes </a:t>
            </a:r>
            <a:r>
              <a:rPr kumimoji="0" lang="fr-CA" altLang="fr-FR" sz="1200" b="0" i="0" u="none" strike="noStrike" kern="1200" cap="none" spc="0" normalizeH="0" baseline="0" noProof="0" dirty="0">
                <a:ln>
                  <a:noFill/>
                </a:ln>
                <a:solidFill>
                  <a:srgbClr val="000000"/>
                </a:solidFill>
                <a:effectLst/>
                <a:uLnTx/>
                <a:uFillTx/>
                <a:latin typeface="Calibri" panose="020F0502020204030204"/>
                <a:ea typeface="+mn-ea"/>
                <a:cs typeface="+mn-cs"/>
              </a:rPr>
              <a:t>des travailleurs et des travailleuses et, au besoin, les </a:t>
            </a:r>
            <a:r>
              <a:rPr kumimoji="0" lang="fr-CA" altLang="fr-FR" sz="1200" b="1" i="0" u="none" strike="noStrike" kern="1200" cap="none" spc="0" normalizeH="0" baseline="0" noProof="0" dirty="0">
                <a:ln>
                  <a:noFill/>
                </a:ln>
                <a:solidFill>
                  <a:srgbClr val="000000"/>
                </a:solidFill>
                <a:effectLst/>
                <a:uLnTx/>
                <a:uFillTx/>
                <a:latin typeface="Calibri" panose="020F0502020204030204"/>
                <a:ea typeface="+mn-ea"/>
                <a:cs typeface="+mn-cs"/>
              </a:rPr>
              <a:t>représenter</a:t>
            </a:r>
            <a:r>
              <a:rPr kumimoji="0" lang="fr-CA" altLang="fr-FR" sz="1200" b="0" i="0" u="none" strike="noStrike" kern="1200" cap="none" spc="0" normalizeH="0" baseline="0" noProof="0" dirty="0">
                <a:ln>
                  <a:noFill/>
                </a:ln>
                <a:solidFill>
                  <a:srgbClr val="000000"/>
                </a:solidFill>
                <a:effectLst/>
                <a:uLnTx/>
                <a:uFillTx/>
                <a:latin typeface="Calibri" panose="020F0502020204030204"/>
                <a:ea typeface="+mn-ea"/>
                <a:cs typeface="+mn-cs"/>
              </a:rPr>
              <a:t> devant les tribunaux.</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fr-CA" sz="1200" b="0" i="0" u="none" strike="noStrike" kern="1200" cap="none" spc="0" normalizeH="0" baseline="0" noProof="0" dirty="0">
              <a:ln>
                <a:noFill/>
              </a:ln>
              <a:solidFill>
                <a:srgbClr val="000000"/>
              </a:solidFill>
              <a:effectLst/>
              <a:uLnTx/>
              <a:uFillTx/>
              <a:latin typeface="Calibri" panose="020F0502020204030204"/>
              <a:ea typeface="+mn-ea"/>
              <a:cs typeface="+mn-cs"/>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r-CA" altLang="fr-FR" sz="1200" b="0" i="0" u="none" strike="noStrike" kern="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Pour certains recours, offrir un service de </a:t>
            </a:r>
            <a:r>
              <a:rPr kumimoji="0" lang="fr-CA" altLang="fr-FR" sz="1200" b="1" i="0" u="none" strike="noStrike" kern="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médiation</a:t>
            </a:r>
            <a:r>
              <a:rPr kumimoji="0" lang="fr-CA" altLang="fr-FR" sz="1200" b="0" i="0" u="none" strike="noStrike" kern="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dans le but d’amener les travailleurs et les travailleuses et les employeurs </a:t>
            </a:r>
            <a:r>
              <a:rPr kumimoji="0" lang="fr-CA" altLang="fr-FR" sz="1200" b="1" i="0" u="none" strike="noStrike" kern="1200" cap="none" spc="0" normalizeH="0" baseline="0" noProof="0" dirty="0">
                <a:ln>
                  <a:noFill/>
                </a:ln>
                <a:solidFill>
                  <a:srgbClr val="008A00"/>
                </a:solidFill>
                <a:effectLst/>
                <a:uLnTx/>
                <a:uFillTx/>
                <a:latin typeface="Arial" panose="020B0604020202020204" pitchFamily="34" charset="0"/>
                <a:ea typeface="MS PGothic" panose="020B0600070205080204" pitchFamily="34" charset="-128"/>
                <a:cs typeface="Arial" panose="020B0604020202020204" pitchFamily="34" charset="0"/>
              </a:rPr>
              <a:t>à s’entendre </a:t>
            </a:r>
            <a:r>
              <a:rPr kumimoji="0" lang="fr-CA" altLang="fr-FR" sz="1200" b="0" i="0" u="none" strike="noStrike" kern="1200" cap="none" spc="0" normalizeH="0" baseline="0" noProof="0" dirty="0">
                <a:ln>
                  <a:noFill/>
                </a:ln>
                <a:solidFill>
                  <a:srgbClr val="008A00"/>
                </a:solidFill>
                <a:effectLst/>
                <a:uLnTx/>
                <a:uFillTx/>
                <a:latin typeface="Arial" panose="020B0604020202020204" pitchFamily="34" charset="0"/>
                <a:ea typeface="MS PGothic" panose="020B0600070205080204" pitchFamily="34" charset="-128"/>
                <a:cs typeface="Arial" panose="020B0604020202020204" pitchFamily="34" charset="0"/>
              </a:rPr>
              <a:t>plutôt que d’aller devant les tribunaux.</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fr-CA" sz="1200" b="1" i="0" u="none" strike="noStrike" kern="1200" cap="none" spc="0" normalizeH="0" baseline="0" noProof="0" dirty="0">
              <a:ln>
                <a:noFill/>
              </a:ln>
              <a:solidFill>
                <a:srgbClr val="008A00"/>
              </a:solidFill>
              <a:effectLst/>
              <a:uLnTx/>
              <a:uFillTx/>
              <a:latin typeface="Arial" panose="020B0604020202020204" pitchFamily="34" charset="0"/>
              <a:ea typeface="MS PGothic" panose="020B0600070205080204" pitchFamily="34" charset="-128"/>
              <a:cs typeface="Arial" panose="020B0604020202020204" pitchFamily="34" charset="0"/>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r-CA" altLang="fr-FR" sz="1200" b="0" i="0" u="none" strike="noStrike" kern="1200" cap="none" spc="0" normalizeH="0" baseline="0" noProof="0" dirty="0">
                <a:ln>
                  <a:noFill/>
                </a:ln>
                <a:solidFill>
                  <a:srgbClr val="008A00"/>
                </a:solidFill>
                <a:effectLst/>
                <a:uLnTx/>
                <a:uFillTx/>
                <a:latin typeface="Calibri" panose="020F0502020204030204"/>
                <a:ea typeface="+mn-ea"/>
                <a:cs typeface="Arial" panose="020B0604020202020204" pitchFamily="34" charset="0"/>
              </a:rPr>
              <a:t>Recevoir et traiter les demandes de </a:t>
            </a:r>
            <a:r>
              <a:rPr kumimoji="0" lang="fr-CA" altLang="fr-FR" sz="1200" b="1" i="0" u="none" strike="noStrike" kern="1200" cap="none" spc="0" normalizeH="0" baseline="0" noProof="0" dirty="0">
                <a:ln>
                  <a:noFill/>
                </a:ln>
                <a:solidFill>
                  <a:srgbClr val="008A00"/>
                </a:solidFill>
                <a:effectLst/>
                <a:uLnTx/>
                <a:uFillTx/>
                <a:latin typeface="Calibri" panose="020F0502020204030204"/>
                <a:ea typeface="+mn-ea"/>
                <a:cs typeface="Arial" panose="020B0604020202020204" pitchFamily="34" charset="0"/>
              </a:rPr>
              <a:t>permis d’agence</a:t>
            </a:r>
            <a:r>
              <a:rPr kumimoji="0" lang="fr-CA" altLang="fr-FR" sz="1200" b="0" i="0" u="none" strike="noStrike" kern="1200" cap="none" spc="0" normalizeH="0" baseline="0" noProof="0" dirty="0">
                <a:ln>
                  <a:noFill/>
                </a:ln>
                <a:solidFill>
                  <a:srgbClr val="008A00"/>
                </a:solidFill>
                <a:effectLst/>
                <a:uLnTx/>
                <a:uFillTx/>
                <a:latin typeface="Calibri" panose="020F0502020204030204"/>
                <a:ea typeface="+mn-ea"/>
                <a:cs typeface="Arial" panose="020B0604020202020204" pitchFamily="34" charset="0"/>
              </a:rPr>
              <a:t>.</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fr-CA" altLang="fr-FR" sz="1200" b="0" i="0" u="none" strike="noStrike" kern="1200" cap="none" spc="0" normalizeH="0" baseline="0" noProof="0" dirty="0">
              <a:ln>
                <a:noFill/>
              </a:ln>
              <a:solidFill>
                <a:prstClr val="black"/>
              </a:solidFill>
              <a:effectLst/>
              <a:uLnTx/>
              <a:uFillTx/>
              <a:latin typeface="Calibri" panose="020F0502020204030204"/>
              <a:ea typeface="+mn-ea"/>
              <a:cs typeface="Arial" panose="020B0604020202020204" pitchFamily="34" charset="0"/>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r-CA" altLang="fr-FR" sz="1200" b="0" i="0" u="none" strike="noStrike" kern="1200" cap="none" spc="0" normalizeH="0" baseline="0" noProof="0" dirty="0">
                <a:ln>
                  <a:noFill/>
                </a:ln>
                <a:solidFill>
                  <a:srgbClr val="008A00"/>
                </a:solidFill>
                <a:effectLst/>
                <a:uLnTx/>
                <a:uFillTx/>
                <a:latin typeface="Calibri" panose="020F0502020204030204"/>
                <a:ea typeface="+mn-ea"/>
                <a:cs typeface="Arial" panose="020B0604020202020204" pitchFamily="34" charset="0"/>
              </a:rPr>
              <a:t>Et finalement, </a:t>
            </a:r>
            <a:r>
              <a:rPr kumimoji="0" lang="fr-CA" altLang="fr-FR" sz="1200" b="1" i="0" u="none" strike="noStrike" kern="1200" cap="none" spc="0" normalizeH="0" baseline="0" noProof="0" dirty="0">
                <a:ln>
                  <a:noFill/>
                </a:ln>
                <a:solidFill>
                  <a:srgbClr val="008A00"/>
                </a:solidFill>
                <a:effectLst/>
                <a:uLnTx/>
                <a:uFillTx/>
                <a:latin typeface="Calibri" panose="020F0502020204030204"/>
                <a:ea typeface="+mn-ea"/>
                <a:cs typeface="Arial" panose="020B0604020202020204" pitchFamily="34" charset="0"/>
              </a:rPr>
              <a:t>surveiller </a:t>
            </a:r>
            <a:r>
              <a:rPr kumimoji="0" lang="fr-CA" altLang="fr-FR" sz="1200" b="0" i="0" u="none" strike="noStrike" kern="1200" cap="none" spc="0" normalizeH="0" baseline="0" noProof="0" dirty="0">
                <a:ln>
                  <a:noFill/>
                </a:ln>
                <a:solidFill>
                  <a:prstClr val="black"/>
                </a:solidFill>
                <a:effectLst/>
                <a:uLnTx/>
                <a:uFillTx/>
                <a:latin typeface="Calibri" panose="020F0502020204030204"/>
                <a:ea typeface="+mn-ea"/>
                <a:cs typeface="Arial" panose="020B0604020202020204" pitchFamily="34" charset="0"/>
              </a:rPr>
              <a:t>l’application des normes du travail </a:t>
            </a:r>
            <a:r>
              <a:rPr kumimoji="0" lang="fr-CA" altLang="fr-FR" sz="1200" b="1" i="0" u="none" strike="noStrike" kern="1200" cap="none" spc="0" normalizeH="0" baseline="0" noProof="0" dirty="0">
                <a:ln>
                  <a:noFill/>
                </a:ln>
                <a:solidFill>
                  <a:prstClr val="black"/>
                </a:solidFill>
                <a:effectLst/>
                <a:uLnTx/>
                <a:uFillTx/>
                <a:latin typeface="Calibri" panose="020F0502020204030204"/>
                <a:ea typeface="+mn-ea"/>
                <a:cs typeface="Arial" panose="020B0604020202020204" pitchFamily="34" charset="0"/>
              </a:rPr>
              <a:t>et des règlements </a:t>
            </a:r>
            <a:r>
              <a:rPr kumimoji="0" lang="fr-CA" altLang="fr-FR" sz="1200" b="0" i="0" u="none" strike="noStrike" kern="1200" cap="none" spc="0" normalizeH="0" baseline="0" noProof="0" dirty="0">
                <a:ln>
                  <a:noFill/>
                </a:ln>
                <a:solidFill>
                  <a:prstClr val="black"/>
                </a:solidFill>
                <a:effectLst/>
                <a:uLnTx/>
                <a:uFillTx/>
                <a:latin typeface="Calibri" panose="020F0502020204030204"/>
                <a:ea typeface="+mn-ea"/>
                <a:cs typeface="Arial" panose="020B0604020202020204" pitchFamily="34" charset="0"/>
              </a:rPr>
              <a:t>qui en découlent afin de s’assurer de la conformité des employeurs. </a:t>
            </a:r>
          </a:p>
          <a:p>
            <a:endParaRPr lang="fr-CA" dirty="0"/>
          </a:p>
        </p:txBody>
      </p:sp>
      <p:sp>
        <p:nvSpPr>
          <p:cNvPr id="4" name="Espace réservé du numéro de diapositive 3"/>
          <p:cNvSpPr>
            <a:spLocks noGrp="1"/>
          </p:cNvSpPr>
          <p:nvPr>
            <p:ph type="sldNum" sz="quarter" idx="5"/>
          </p:nvPr>
        </p:nvSpPr>
        <p:spPr/>
        <p:txBody>
          <a:bodyPr/>
          <a:lstStyle/>
          <a:p>
            <a:fld id="{21E9BF3E-0B31-4D6B-8879-DCA037953CEF}" type="slidenum">
              <a:rPr lang="fr-CA" smtClean="0"/>
              <a:t>5</a:t>
            </a:fld>
            <a:endParaRPr lang="fr-CA"/>
          </a:p>
        </p:txBody>
      </p:sp>
    </p:spTree>
    <p:extLst>
      <p:ext uri="{BB962C8B-B14F-4D97-AF65-F5344CB8AC3E}">
        <p14:creationId xmlns:p14="http://schemas.microsoft.com/office/powerpoint/2010/main" val="222677451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defTabSz="966470">
              <a:lnSpc>
                <a:spcPct val="80000"/>
              </a:lnSpc>
              <a:defRPr/>
            </a:pPr>
            <a:r>
              <a:rPr lang="fr-FR" dirty="0">
                <a:solidFill>
                  <a:prstClr val="black"/>
                </a:solidFill>
                <a:latin typeface="Arial"/>
                <a:ea typeface="MS PGothic"/>
                <a:cs typeface="Arial"/>
              </a:rPr>
              <a:t>LA LOI SUR LES NORMES DU TRAVAIL (LNT)</a:t>
            </a:r>
          </a:p>
          <a:p>
            <a:pPr defTabSz="966470">
              <a:lnSpc>
                <a:spcPct val="80000"/>
              </a:lnSpc>
              <a:defRPr/>
            </a:pPr>
            <a:endParaRPr lang="fr-FR" altLang="fr-FR" dirty="0">
              <a:solidFill>
                <a:prstClr val="black"/>
              </a:solidFill>
              <a:latin typeface="Arial"/>
              <a:ea typeface="MS PGothic"/>
              <a:cs typeface="Arial"/>
            </a:endParaRPr>
          </a:p>
          <a:p>
            <a:pPr defTabSz="966470">
              <a:lnSpc>
                <a:spcPct val="80000"/>
              </a:lnSpc>
              <a:defRPr/>
            </a:pPr>
            <a:r>
              <a:rPr lang="fr-CA" altLang="fr-FR" dirty="0">
                <a:solidFill>
                  <a:prstClr val="black"/>
                </a:solidFill>
                <a:latin typeface="Arial"/>
                <a:ea typeface="MS PGothic"/>
                <a:cs typeface="Arial"/>
              </a:rPr>
              <a:t>Les normes du travail </a:t>
            </a:r>
            <a:r>
              <a:rPr lang="fr-CA" altLang="fr-FR" b="1" dirty="0">
                <a:solidFill>
                  <a:prstClr val="black"/>
                </a:solidFill>
                <a:latin typeface="Arial"/>
                <a:ea typeface="MS PGothic"/>
                <a:cs typeface="Arial"/>
              </a:rPr>
              <a:t>s’appliquent à tout travailleur</a:t>
            </a:r>
            <a:r>
              <a:rPr lang="fr-CA" altLang="fr-FR" dirty="0">
                <a:solidFill>
                  <a:prstClr val="black"/>
                </a:solidFill>
                <a:latin typeface="Arial"/>
                <a:ea typeface="MS PGothic"/>
                <a:cs typeface="Arial"/>
              </a:rPr>
              <a:t>, peu importe son âge ou son statut dans l’entreprise</a:t>
            </a:r>
            <a:r>
              <a:rPr lang="fr-CA" dirty="0">
                <a:solidFill>
                  <a:prstClr val="black"/>
                </a:solidFill>
                <a:latin typeface="Arial"/>
                <a:ea typeface="MS PGothic"/>
                <a:cs typeface="Arial"/>
              </a:rPr>
              <a:t>, qu’il soit travailleur étranger temporaire ou embauché par l’intermédiaire d’une agence de placement de personnel.</a:t>
            </a:r>
          </a:p>
          <a:p>
            <a:pPr defTabSz="966470">
              <a:lnSpc>
                <a:spcPct val="80000"/>
              </a:lnSpc>
              <a:defRPr/>
            </a:pPr>
            <a:endParaRPr lang="fr-CA" altLang="fr-FR" dirty="0">
              <a:solidFill>
                <a:prstClr val="black"/>
              </a:solidFill>
              <a:latin typeface="Arial"/>
              <a:ea typeface="MS PGothic"/>
              <a:cs typeface="Arial"/>
            </a:endParaRPr>
          </a:p>
          <a:p>
            <a:pPr defTabSz="966470">
              <a:lnSpc>
                <a:spcPct val="80000"/>
              </a:lnSpc>
              <a:defRPr/>
            </a:pPr>
            <a:r>
              <a:rPr lang="fr-CA" altLang="fr-FR" dirty="0">
                <a:solidFill>
                  <a:prstClr val="black"/>
                </a:solidFill>
                <a:latin typeface="Arial"/>
                <a:ea typeface="MS PGothic"/>
                <a:cs typeface="Arial"/>
              </a:rPr>
              <a:t>C’est une </a:t>
            </a:r>
            <a:r>
              <a:rPr lang="fr-CA" altLang="fr-FR" b="1" dirty="0">
                <a:solidFill>
                  <a:prstClr val="black"/>
                </a:solidFill>
                <a:latin typeface="Arial"/>
                <a:ea typeface="MS PGothic"/>
                <a:cs typeface="Arial"/>
              </a:rPr>
              <a:t>loi d’ordre public</a:t>
            </a:r>
            <a:r>
              <a:rPr lang="fr-CA" altLang="fr-FR" dirty="0">
                <a:solidFill>
                  <a:prstClr val="black"/>
                </a:solidFill>
                <a:latin typeface="Arial"/>
                <a:ea typeface="MS PGothic"/>
                <a:cs typeface="Arial"/>
              </a:rPr>
              <a:t>. Ça signifie que </a:t>
            </a:r>
            <a:r>
              <a:rPr lang="fr-CA" altLang="fr-FR" b="1" dirty="0">
                <a:solidFill>
                  <a:prstClr val="black"/>
                </a:solidFill>
                <a:latin typeface="Arial"/>
                <a:ea typeface="MS PGothic"/>
                <a:cs typeface="Arial"/>
              </a:rPr>
              <a:t>tout contrat de travail doit respecter le minimum </a:t>
            </a:r>
            <a:r>
              <a:rPr lang="fr-CA" altLang="fr-FR" dirty="0">
                <a:solidFill>
                  <a:prstClr val="black"/>
                </a:solidFill>
                <a:latin typeface="Arial"/>
                <a:ea typeface="MS PGothic"/>
                <a:cs typeface="Arial"/>
              </a:rPr>
              <a:t>prévu dans la Loi. Par exemple, si 2 parties en viennent à un accord qui contrevient à la Loi sur les normes du travail, le contrat serait nul. </a:t>
            </a:r>
            <a:r>
              <a:rPr lang="fr-CA" dirty="0">
                <a:solidFill>
                  <a:prstClr val="black"/>
                </a:solidFill>
                <a:latin typeface="Arial"/>
                <a:ea typeface="MS PGothic"/>
                <a:cs typeface="Arial"/>
              </a:rPr>
              <a:t>Un employeur ne peut offrir des conditions inférieures à celles qui sont prescrites par la loi. Rien n’empêche cependant un employeur d’offrir des conditions de travail plus avantageuses.</a:t>
            </a:r>
          </a:p>
          <a:p>
            <a:pPr eaLnBrk="1" hangingPunct="1">
              <a:lnSpc>
                <a:spcPct val="80000"/>
              </a:lnSpc>
              <a:buFontTx/>
              <a:buNone/>
            </a:pPr>
            <a:endParaRPr lang="fr-CA" altLang="fr-FR" dirty="0">
              <a:solidFill>
                <a:prstClr val="black"/>
              </a:solidFill>
              <a:latin typeface="Arial"/>
              <a:ea typeface="MS PGothic"/>
              <a:cs typeface="Arial"/>
            </a:endParaRPr>
          </a:p>
          <a:p>
            <a:pPr marL="0" marR="0" lvl="0" indent="0" algn="l" defTabSz="914400" rtl="0" eaLnBrk="1" fontAlgn="auto" latinLnBrk="0" hangingPunct="1">
              <a:lnSpc>
                <a:spcPct val="80000"/>
              </a:lnSpc>
              <a:spcBef>
                <a:spcPts val="0"/>
              </a:spcBef>
              <a:spcAft>
                <a:spcPts val="0"/>
              </a:spcAft>
              <a:buClrTx/>
              <a:buSzTx/>
              <a:buFontTx/>
              <a:buNone/>
              <a:tabLst/>
              <a:defRPr/>
            </a:pPr>
            <a:r>
              <a:rPr lang="fr-CA" altLang="fr-FR" dirty="0">
                <a:solidFill>
                  <a:prstClr val="black"/>
                </a:solidFill>
                <a:latin typeface="Arial"/>
                <a:ea typeface="MS PGothic"/>
                <a:cs typeface="Arial"/>
              </a:rPr>
              <a:t>La Loi sur les normes du travail </a:t>
            </a:r>
            <a:r>
              <a:rPr lang="fr-CA" altLang="fr-FR" b="1" dirty="0">
                <a:solidFill>
                  <a:prstClr val="black"/>
                </a:solidFill>
                <a:latin typeface="Arial"/>
                <a:ea typeface="MS PGothic"/>
                <a:cs typeface="Arial"/>
              </a:rPr>
              <a:t>touche un peu plus de 2 millions de personnes salariées au Québec et plus de 250 000 employeurs</a:t>
            </a:r>
            <a:r>
              <a:rPr lang="fr-CA" altLang="fr-FR" dirty="0">
                <a:solidFill>
                  <a:prstClr val="black"/>
                </a:solidFill>
                <a:latin typeface="Arial"/>
                <a:ea typeface="MS PGothic"/>
                <a:cs typeface="Arial"/>
              </a:rPr>
              <a:t>.  </a:t>
            </a:r>
          </a:p>
          <a:p>
            <a:pPr eaLnBrk="1" hangingPunct="1">
              <a:lnSpc>
                <a:spcPct val="80000"/>
              </a:lnSpc>
            </a:pPr>
            <a:endParaRPr lang="fr-CA" altLang="fr-FR" dirty="0">
              <a:solidFill>
                <a:prstClr val="black"/>
              </a:solidFill>
              <a:latin typeface="Arial"/>
              <a:ea typeface="MS PGothic"/>
              <a:cs typeface="Arial"/>
            </a:endParaRPr>
          </a:p>
          <a:p>
            <a:pPr marL="0" marR="0" lvl="0" indent="0" algn="l" defTabSz="914400" rtl="0" eaLnBrk="1" fontAlgn="auto" latinLnBrk="0" hangingPunct="1">
              <a:lnSpc>
                <a:spcPct val="80000"/>
              </a:lnSpc>
              <a:spcBef>
                <a:spcPts val="0"/>
              </a:spcBef>
              <a:spcAft>
                <a:spcPts val="0"/>
              </a:spcAft>
              <a:buClrTx/>
              <a:buSzTx/>
              <a:buFontTx/>
              <a:buNone/>
              <a:tabLst/>
              <a:defRPr/>
            </a:pPr>
            <a:r>
              <a:rPr lang="fr-CA" altLang="fr-FR" dirty="0">
                <a:solidFill>
                  <a:prstClr val="black"/>
                </a:solidFill>
                <a:latin typeface="Arial"/>
                <a:ea typeface="MS PGothic"/>
                <a:cs typeface="Arial"/>
              </a:rPr>
              <a:t>La Loi sur les normes du travail crée des </a:t>
            </a:r>
            <a:r>
              <a:rPr lang="fr-CA" altLang="fr-FR" b="1" dirty="0">
                <a:solidFill>
                  <a:prstClr val="black"/>
                </a:solidFill>
                <a:latin typeface="Arial"/>
                <a:ea typeface="MS PGothic"/>
                <a:cs typeface="Arial"/>
              </a:rPr>
              <a:t>obligations et accorde des droits </a:t>
            </a:r>
            <a:r>
              <a:rPr lang="fr-CA" altLang="fr-FR" dirty="0">
                <a:solidFill>
                  <a:prstClr val="black"/>
                </a:solidFill>
                <a:latin typeface="Arial"/>
                <a:ea typeface="MS PGothic"/>
                <a:cs typeface="Arial"/>
              </a:rPr>
              <a:t>autant aux personnes salariées qu’aux employeurs. </a:t>
            </a:r>
          </a:p>
          <a:p>
            <a:pPr eaLnBrk="1" hangingPunct="1">
              <a:lnSpc>
                <a:spcPct val="80000"/>
              </a:lnSpc>
            </a:pPr>
            <a:endParaRPr lang="fr-CA" altLang="fr-FR" dirty="0">
              <a:solidFill>
                <a:prstClr val="black"/>
              </a:solidFill>
              <a:latin typeface="Arial"/>
              <a:ea typeface="MS PGothic"/>
              <a:cs typeface="Arial"/>
            </a:endParaRPr>
          </a:p>
          <a:p>
            <a:pPr eaLnBrk="1" hangingPunct="1">
              <a:lnSpc>
                <a:spcPct val="80000"/>
              </a:lnSpc>
            </a:pPr>
            <a:r>
              <a:rPr lang="fr-CA" altLang="fr-FR" dirty="0">
                <a:solidFill>
                  <a:prstClr val="black"/>
                </a:solidFill>
                <a:latin typeface="Arial"/>
                <a:ea typeface="MS PGothic"/>
                <a:cs typeface="Arial"/>
              </a:rPr>
              <a:t>Les droits de la personne salariée : c’est le respect des normes du travail.</a:t>
            </a:r>
          </a:p>
          <a:p>
            <a:pPr eaLnBrk="1" hangingPunct="1">
              <a:lnSpc>
                <a:spcPct val="80000"/>
              </a:lnSpc>
            </a:pPr>
            <a:r>
              <a:rPr lang="fr-CA" altLang="fr-FR" dirty="0">
                <a:solidFill>
                  <a:prstClr val="black"/>
                </a:solidFill>
                <a:latin typeface="Arial"/>
                <a:ea typeface="MS PGothic"/>
                <a:cs typeface="Arial"/>
              </a:rPr>
              <a:t>Ses obligations c’est d’exécuter le travail pour lequel elle a été engagée, se conformer aux demandes de son employeur et le devoir de loyauté envers celui-ci.</a:t>
            </a:r>
          </a:p>
          <a:p>
            <a:pPr eaLnBrk="1" hangingPunct="1">
              <a:lnSpc>
                <a:spcPct val="80000"/>
              </a:lnSpc>
            </a:pPr>
            <a:endParaRPr lang="fr-CA" altLang="fr-FR" dirty="0">
              <a:solidFill>
                <a:prstClr val="black"/>
              </a:solidFill>
              <a:latin typeface="Arial"/>
              <a:ea typeface="MS PGothic"/>
              <a:cs typeface="Arial"/>
            </a:endParaRPr>
          </a:p>
          <a:p>
            <a:pPr eaLnBrk="1" hangingPunct="1">
              <a:lnSpc>
                <a:spcPct val="80000"/>
              </a:lnSpc>
            </a:pPr>
            <a:r>
              <a:rPr lang="fr-CA" altLang="fr-FR" dirty="0">
                <a:solidFill>
                  <a:prstClr val="black"/>
                </a:solidFill>
                <a:latin typeface="Arial"/>
                <a:ea typeface="MS PGothic"/>
                <a:cs typeface="Arial"/>
              </a:rPr>
              <a:t>Pour ce qui est des droits de l’employeur : on parle du droit de gestion ou droit de gérance  (embauche, salaire, horaire, vacances, discipline, etc.) </a:t>
            </a:r>
          </a:p>
          <a:p>
            <a:pPr eaLnBrk="1" hangingPunct="1">
              <a:lnSpc>
                <a:spcPct val="80000"/>
              </a:lnSpc>
            </a:pPr>
            <a:r>
              <a:rPr lang="fr-CA" altLang="fr-FR" dirty="0">
                <a:solidFill>
                  <a:prstClr val="black"/>
                </a:solidFill>
                <a:latin typeface="Arial"/>
                <a:ea typeface="MS PGothic"/>
                <a:cs typeface="Arial"/>
              </a:rPr>
              <a:t>Obligations de l’employeur : c’est de respecter les conditions minimales qui sont prévues dans la Loi sur les normes du travail.</a:t>
            </a:r>
          </a:p>
          <a:p>
            <a:pPr eaLnBrk="1" hangingPunct="1">
              <a:lnSpc>
                <a:spcPct val="80000"/>
              </a:lnSpc>
            </a:pPr>
            <a:endParaRPr lang="fr-CA" altLang="fr-FR" dirty="0">
              <a:solidFill>
                <a:prstClr val="black"/>
              </a:solidFill>
              <a:latin typeface="Arial"/>
              <a:ea typeface="MS PGothic"/>
              <a:cs typeface="Arial"/>
            </a:endParaRPr>
          </a:p>
          <a:p>
            <a:pPr eaLnBrk="1" hangingPunct="1">
              <a:lnSpc>
                <a:spcPct val="80000"/>
              </a:lnSpc>
            </a:pPr>
            <a:r>
              <a:rPr lang="fr-CA" altLang="fr-FR" dirty="0">
                <a:solidFill>
                  <a:prstClr val="black"/>
                </a:solidFill>
                <a:latin typeface="Arial"/>
                <a:ea typeface="MS PGothic"/>
                <a:cs typeface="Arial"/>
              </a:rPr>
              <a:t>Certains </a:t>
            </a:r>
            <a:r>
              <a:rPr lang="fr-CA" altLang="fr-FR" b="1" dirty="0">
                <a:solidFill>
                  <a:prstClr val="black"/>
                </a:solidFill>
                <a:latin typeface="Arial"/>
                <a:ea typeface="MS PGothic"/>
                <a:cs typeface="Arial"/>
              </a:rPr>
              <a:t>salariés sont exclus </a:t>
            </a:r>
            <a:r>
              <a:rPr lang="fr-CA" altLang="fr-FR" dirty="0">
                <a:solidFill>
                  <a:prstClr val="black"/>
                </a:solidFill>
                <a:latin typeface="Arial"/>
                <a:ea typeface="MS PGothic"/>
                <a:cs typeface="Arial"/>
              </a:rPr>
              <a:t>en tout ou en partie de la Loi sur les normes du travail :</a:t>
            </a:r>
          </a:p>
          <a:p>
            <a:pPr marL="285750" indent="-285750">
              <a:lnSpc>
                <a:spcPct val="80000"/>
              </a:lnSpc>
              <a:buFont typeface="Arial"/>
              <a:buChar char="•"/>
            </a:pPr>
            <a:r>
              <a:rPr lang="fr-CA" altLang="fr-FR" dirty="0">
                <a:solidFill>
                  <a:prstClr val="black"/>
                </a:solidFill>
                <a:latin typeface="Arial"/>
                <a:ea typeface="MS PGothic"/>
                <a:cs typeface="Arial"/>
              </a:rPr>
              <a:t>Cadres supérieurs </a:t>
            </a:r>
            <a:endParaRPr lang="fr-CA" dirty="0">
              <a:solidFill>
                <a:prstClr val="black"/>
              </a:solidFill>
              <a:latin typeface="Calibri" panose="020F0502020204030204"/>
              <a:ea typeface="MS PGothic"/>
              <a:cs typeface="Calibri" panose="020F0502020204030204"/>
            </a:endParaRPr>
          </a:p>
          <a:p>
            <a:pPr marL="285750" indent="-285750">
              <a:lnSpc>
                <a:spcPct val="80000"/>
              </a:lnSpc>
              <a:buFont typeface="Arial"/>
              <a:buChar char="•"/>
            </a:pPr>
            <a:r>
              <a:rPr lang="fr-CA" altLang="fr-FR" dirty="0">
                <a:solidFill>
                  <a:prstClr val="black"/>
                </a:solidFill>
                <a:latin typeface="Arial"/>
                <a:ea typeface="MS PGothic"/>
                <a:cs typeface="Arial"/>
              </a:rPr>
              <a:t>Travailleuses ou travailleurs autonomes </a:t>
            </a:r>
            <a:endParaRPr lang="fr-CA" dirty="0">
              <a:solidFill>
                <a:prstClr val="black"/>
              </a:solidFill>
              <a:latin typeface="Calibri" panose="020F0502020204030204"/>
              <a:ea typeface="MS PGothic"/>
              <a:cs typeface="Calibri" panose="020F0502020204030204"/>
            </a:endParaRPr>
          </a:p>
          <a:p>
            <a:pPr marL="285750" indent="-285750">
              <a:lnSpc>
                <a:spcPct val="80000"/>
              </a:lnSpc>
              <a:buFont typeface="Arial"/>
              <a:buChar char="•"/>
            </a:pPr>
            <a:r>
              <a:rPr lang="fr-CA" altLang="fr-FR" dirty="0">
                <a:solidFill>
                  <a:prstClr val="black"/>
                </a:solidFill>
                <a:latin typeface="Arial"/>
                <a:ea typeface="MS PGothic"/>
                <a:cs typeface="Arial"/>
              </a:rPr>
              <a:t>Personnes salariées qui travaillent pour une entreprise de juridiction fédérale. Par exemple : le transport (hors Québec), transport maritime, transport aérien, transport ferroviaire, télécommunications (ex : Bell,  Vidéotron), banques à charte </a:t>
            </a:r>
            <a:endParaRPr lang="fr-CA" dirty="0">
              <a:solidFill>
                <a:prstClr val="black"/>
              </a:solidFill>
              <a:latin typeface="Calibri" panose="020F0502020204030204"/>
              <a:ea typeface="MS PGothic"/>
              <a:cs typeface="Calibri" panose="020F0502020204030204"/>
            </a:endParaRPr>
          </a:p>
          <a:p>
            <a:pPr marL="285750" indent="-285750">
              <a:lnSpc>
                <a:spcPct val="80000"/>
              </a:lnSpc>
              <a:buFont typeface="Arial"/>
              <a:buChar char="•"/>
            </a:pPr>
            <a:r>
              <a:rPr lang="fr-CA" altLang="fr-FR" dirty="0">
                <a:solidFill>
                  <a:prstClr val="black"/>
                </a:solidFill>
                <a:latin typeface="Arial"/>
                <a:ea typeface="MS PGothic"/>
                <a:cs typeface="Arial"/>
              </a:rPr>
              <a:t>Personnes salariées régies par un décret comme celui de la Construction (CCQ) et les salariés syndiqués</a:t>
            </a:r>
          </a:p>
          <a:p>
            <a:pPr marL="285750" marR="0" lvl="0" indent="-285750" algn="l" defTabSz="914400" rtl="0" eaLnBrk="1" fontAlgn="auto" latinLnBrk="0" hangingPunct="1">
              <a:lnSpc>
                <a:spcPct val="80000"/>
              </a:lnSpc>
              <a:spcBef>
                <a:spcPts val="0"/>
              </a:spcBef>
              <a:spcAft>
                <a:spcPts val="0"/>
              </a:spcAft>
              <a:buClrTx/>
              <a:buSzTx/>
              <a:buFont typeface="Arial"/>
              <a:buChar char="•"/>
              <a:tabLst/>
              <a:defRPr/>
            </a:pPr>
            <a:r>
              <a:rPr lang="fr-CA" altLang="fr-FR" dirty="0">
                <a:solidFill>
                  <a:prstClr val="black"/>
                </a:solidFill>
                <a:latin typeface="Arial"/>
                <a:ea typeface="MS PGothic"/>
                <a:cs typeface="Arial"/>
              </a:rPr>
              <a:t>Étudiants (stagiaires) qui travaillent en vertu d’un programme d’initiation au travail approuvé par le ministère de l’Éducation du Québec (crédit pour l’obtention d’un diplôme)</a:t>
            </a:r>
          </a:p>
          <a:p>
            <a:pPr marL="285750" indent="-285750">
              <a:lnSpc>
                <a:spcPct val="80000"/>
              </a:lnSpc>
              <a:buFont typeface="Arial"/>
              <a:buChar char="•"/>
            </a:pPr>
            <a:endParaRPr lang="fr-CA" dirty="0">
              <a:solidFill>
                <a:prstClr val="black"/>
              </a:solidFill>
              <a:latin typeface="Calibri" panose="020F0502020204030204"/>
              <a:ea typeface="MS PGothic"/>
              <a:cs typeface="Calibri" panose="020F0502020204030204"/>
            </a:endParaRPr>
          </a:p>
          <a:p>
            <a:pPr eaLnBrk="1" hangingPunct="1">
              <a:lnSpc>
                <a:spcPct val="80000"/>
              </a:lnSpc>
            </a:pPr>
            <a:endParaRPr lang="fr-CA" altLang="fr-FR" dirty="0">
              <a:solidFill>
                <a:prstClr val="black"/>
              </a:solidFill>
              <a:latin typeface="Arial"/>
              <a:ea typeface="MS PGothic"/>
              <a:cs typeface="Arial"/>
            </a:endParaRPr>
          </a:p>
          <a:p>
            <a:pPr eaLnBrk="1" hangingPunct="1">
              <a:lnSpc>
                <a:spcPct val="80000"/>
              </a:lnSpc>
            </a:pPr>
            <a:endParaRPr lang="fr-CA" altLang="fr-FR" sz="1200" dirty="0"/>
          </a:p>
        </p:txBody>
      </p:sp>
      <p:sp>
        <p:nvSpPr>
          <p:cNvPr id="4" name="Espace réservé du numéro de diapositive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82555031-6E8E-1E43-889E-E453EBD4965C}" type="slidenum">
              <a:rPr kumimoji="0" lang="fr-F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6</a:t>
            </a:fld>
            <a:endParaRPr kumimoji="0" lang="fr-FR"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29152466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CA"/>
          </a:p>
        </p:txBody>
      </p:sp>
      <p:sp>
        <p:nvSpPr>
          <p:cNvPr id="4" name="Espace réservé du numéro de diapositive 3"/>
          <p:cNvSpPr>
            <a:spLocks noGrp="1"/>
          </p:cNvSpPr>
          <p:nvPr>
            <p:ph type="sldNum" sz="quarter" idx="5"/>
          </p:nvPr>
        </p:nvSpPr>
        <p:spPr/>
        <p:txBody>
          <a:bodyPr/>
          <a:lstStyle/>
          <a:p>
            <a:fld id="{82555031-6E8E-1E43-889E-E453EBD4965C}" type="slidenum">
              <a:rPr lang="fr-FR" smtClean="0"/>
              <a:t>7</a:t>
            </a:fld>
            <a:endParaRPr lang="fr-FR"/>
          </a:p>
        </p:txBody>
      </p:sp>
    </p:spTree>
    <p:extLst>
      <p:ext uri="{BB962C8B-B14F-4D97-AF65-F5344CB8AC3E}">
        <p14:creationId xmlns:p14="http://schemas.microsoft.com/office/powerpoint/2010/main" val="102751132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CA" sz="900" dirty="0">
                <a:latin typeface="Roboto"/>
                <a:ea typeface="Roboto"/>
                <a:cs typeface="Roboto"/>
              </a:rPr>
              <a:t>En effet, l’employeur a le droit de </a:t>
            </a:r>
            <a:r>
              <a:rPr lang="fr-CA" sz="900" b="1" dirty="0">
                <a:latin typeface="Roboto"/>
                <a:ea typeface="Roboto"/>
                <a:cs typeface="Roboto"/>
              </a:rPr>
              <a:t>décider de l’organisation du travail dans son entreprise </a:t>
            </a:r>
            <a:r>
              <a:rPr lang="fr-CA" sz="900" dirty="0">
                <a:latin typeface="Roboto"/>
                <a:ea typeface="Roboto"/>
                <a:cs typeface="Roboto"/>
              </a:rPr>
              <a:t>: embauche, nature des tâches, façons de faire, ressources humaines, le matériel à utiliser, fin d’emploi etc.</a:t>
            </a:r>
          </a:p>
          <a:p>
            <a:endParaRPr lang="fr-CA" sz="900" dirty="0">
              <a:latin typeface="Roboto" panose="02000000000000000000" pitchFamily="2" charset="0"/>
              <a:ea typeface="Roboto" panose="02000000000000000000" pitchFamily="2" charset="0"/>
              <a:cs typeface="Roboto" panose="02000000000000000000" pitchFamily="2" charset="0"/>
            </a:endParaRPr>
          </a:p>
          <a:p>
            <a:r>
              <a:rPr lang="fr-CA" sz="900" dirty="0">
                <a:latin typeface="Roboto"/>
                <a:ea typeface="Roboto"/>
                <a:cs typeface="Roboto"/>
              </a:rPr>
              <a:t>C’est ce qu’on appelle le </a:t>
            </a:r>
            <a:r>
              <a:rPr lang="fr-CA" sz="900" b="0" dirty="0">
                <a:latin typeface="Roboto"/>
                <a:ea typeface="Roboto"/>
                <a:cs typeface="Roboto"/>
              </a:rPr>
              <a:t>droit de gestion ou droit de gérance. </a:t>
            </a:r>
          </a:p>
          <a:p>
            <a:endParaRPr lang="fr-CA" sz="900" dirty="0">
              <a:latin typeface="Roboto" panose="02000000000000000000" pitchFamily="2" charset="0"/>
              <a:ea typeface="Roboto" panose="02000000000000000000" pitchFamily="2" charset="0"/>
              <a:cs typeface="Roboto" panose="02000000000000000000" pitchFamily="2" charset="0"/>
            </a:endParaRPr>
          </a:p>
          <a:p>
            <a:r>
              <a:rPr lang="fr-CA" sz="900" dirty="0">
                <a:latin typeface="Roboto"/>
                <a:ea typeface="Roboto"/>
                <a:cs typeface="Roboto"/>
              </a:rPr>
              <a:t>Le droit de gestion se définit comme le </a:t>
            </a:r>
            <a:r>
              <a:rPr lang="fr-CA" sz="900" b="1" dirty="0">
                <a:latin typeface="Roboto"/>
                <a:ea typeface="Roboto"/>
                <a:cs typeface="Roboto"/>
              </a:rPr>
              <a:t>droit de l’employeur à diriger</a:t>
            </a:r>
            <a:r>
              <a:rPr lang="fr-CA" sz="900" dirty="0">
                <a:latin typeface="Roboto"/>
                <a:ea typeface="Roboto"/>
                <a:cs typeface="Roboto"/>
              </a:rPr>
              <a:t> son personnel et à </a:t>
            </a:r>
            <a:r>
              <a:rPr lang="fr-CA" sz="900" b="1" dirty="0">
                <a:latin typeface="Roboto"/>
                <a:ea typeface="Roboto"/>
                <a:cs typeface="Roboto"/>
              </a:rPr>
              <a:t>prendre des décisions liées à la rentabilité </a:t>
            </a:r>
            <a:r>
              <a:rPr lang="fr-CA" sz="900" dirty="0">
                <a:latin typeface="Roboto"/>
                <a:ea typeface="Roboto"/>
                <a:cs typeface="Roboto"/>
              </a:rPr>
              <a:t>de l’entreprise </a:t>
            </a:r>
            <a:r>
              <a:rPr lang="fr-CA" sz="900" b="1" dirty="0">
                <a:latin typeface="Roboto"/>
                <a:ea typeface="Roboto"/>
                <a:cs typeface="Roboto"/>
              </a:rPr>
              <a:t>dans l’intérêt de la bonne marche </a:t>
            </a:r>
            <a:r>
              <a:rPr lang="fr-CA" sz="900" dirty="0">
                <a:latin typeface="Roboto"/>
                <a:ea typeface="Roboto"/>
                <a:cs typeface="Roboto"/>
              </a:rPr>
              <a:t>des affaires. </a:t>
            </a:r>
          </a:p>
          <a:p>
            <a:endParaRPr lang="fr-CA" sz="900" dirty="0">
              <a:latin typeface="Roboto" panose="02000000000000000000" pitchFamily="2" charset="0"/>
              <a:ea typeface="Roboto" panose="02000000000000000000" pitchFamily="2" charset="0"/>
              <a:cs typeface="Roboto" panose="02000000000000000000" pitchFamily="2" charset="0"/>
            </a:endParaRPr>
          </a:p>
          <a:p>
            <a:pPr>
              <a:spcBef>
                <a:spcPts val="1200"/>
              </a:spcBef>
              <a:buFont typeface="Arial" panose="020B0604020202020204" pitchFamily="34" charset="0"/>
              <a:buNone/>
            </a:pPr>
            <a:r>
              <a:rPr lang="fr-CA" altLang="fr-FR" sz="1000" b="1" dirty="0">
                <a:latin typeface="Calibri"/>
                <a:ea typeface="Calibri"/>
                <a:cs typeface="Calibri"/>
              </a:rPr>
              <a:t>Bien exercer un droit de gérance, c’est notamment:</a:t>
            </a:r>
          </a:p>
          <a:p>
            <a:pPr marL="171450" marR="0" lvl="0" indent="-171450" algn="l" defTabSz="571500" rtl="0" eaLnBrk="1" fontAlgn="auto" latinLnBrk="0" hangingPunct="1">
              <a:lnSpc>
                <a:spcPct val="100000"/>
              </a:lnSpc>
              <a:spcBef>
                <a:spcPts val="1200"/>
              </a:spcBef>
              <a:spcAft>
                <a:spcPts val="0"/>
              </a:spcAft>
              <a:buClrTx/>
              <a:buSzTx/>
              <a:buFont typeface="Arial" panose="020B0604020202020204" pitchFamily="34" charset="0"/>
              <a:buChar char="•"/>
              <a:tabLst/>
              <a:defRPr/>
            </a:pPr>
            <a:r>
              <a:rPr lang="fr-CA" altLang="fr-FR" sz="1000" dirty="0">
                <a:latin typeface="Calibri"/>
                <a:ea typeface="Calibri"/>
                <a:cs typeface="Calibri"/>
              </a:rPr>
              <a:t>Prendre des </a:t>
            </a:r>
            <a:r>
              <a:rPr lang="fr-CA" altLang="fr-FR" sz="1000" b="1" dirty="0">
                <a:latin typeface="Calibri"/>
                <a:ea typeface="Calibri"/>
                <a:cs typeface="Calibri"/>
              </a:rPr>
              <a:t>décisions objectives </a:t>
            </a:r>
            <a:r>
              <a:rPr lang="fr-CA" altLang="fr-FR" sz="1000" dirty="0">
                <a:latin typeface="Calibri"/>
                <a:ea typeface="Calibri"/>
                <a:cs typeface="Calibri"/>
              </a:rPr>
              <a:t>au regard des besoins légitimes de l’entreprise et bien les communiquer au personnel </a:t>
            </a:r>
            <a:endParaRPr lang="fr-CA" altLang="fr-FR" sz="1000" b="1" dirty="0">
              <a:latin typeface="Calibri"/>
              <a:ea typeface="Calibri"/>
              <a:cs typeface="Calibri"/>
            </a:endParaRPr>
          </a:p>
          <a:p>
            <a:pPr>
              <a:spcBef>
                <a:spcPts val="1200"/>
              </a:spcBef>
              <a:buSzPct val="90000"/>
              <a:buFont typeface="Arial" panose="020B0604020202020204" pitchFamily="34" charset="0"/>
              <a:buChar char="•"/>
            </a:pPr>
            <a:r>
              <a:rPr lang="fr-CA" altLang="fr-FR" sz="900" dirty="0">
                <a:latin typeface="Calibri"/>
                <a:ea typeface="Calibri"/>
                <a:cs typeface="Calibri"/>
              </a:rPr>
              <a:t>agir avec </a:t>
            </a:r>
            <a:r>
              <a:rPr lang="fr-CA" altLang="fr-FR" sz="900" b="1" dirty="0">
                <a:latin typeface="Calibri"/>
                <a:ea typeface="Calibri"/>
                <a:cs typeface="Calibri"/>
              </a:rPr>
              <a:t>respect et équité </a:t>
            </a:r>
            <a:r>
              <a:rPr lang="fr-CA" altLang="fr-FR" sz="900" dirty="0">
                <a:latin typeface="Calibri"/>
                <a:ea typeface="Calibri"/>
                <a:cs typeface="Calibri"/>
              </a:rPr>
              <a:t>envers tous les employés</a:t>
            </a:r>
          </a:p>
          <a:p>
            <a:pPr>
              <a:spcBef>
                <a:spcPts val="1200"/>
              </a:spcBef>
              <a:buSzPct val="90000"/>
              <a:buFont typeface="Arial" panose="020B0604020202020204" pitchFamily="34" charset="0"/>
              <a:buChar char="•"/>
            </a:pPr>
            <a:r>
              <a:rPr lang="fr-CA" altLang="fr-FR" sz="900" dirty="0">
                <a:latin typeface="Calibri"/>
                <a:ea typeface="Calibri"/>
                <a:cs typeface="Calibri"/>
              </a:rPr>
              <a:t>définir </a:t>
            </a:r>
            <a:r>
              <a:rPr lang="fr-CA" altLang="fr-FR" sz="900" b="1" dirty="0">
                <a:latin typeface="Calibri"/>
                <a:ea typeface="Calibri"/>
                <a:cs typeface="Calibri"/>
              </a:rPr>
              <a:t>clairement</a:t>
            </a:r>
            <a:r>
              <a:rPr lang="fr-CA" altLang="fr-FR" sz="900" dirty="0">
                <a:latin typeface="Calibri"/>
                <a:ea typeface="Calibri"/>
                <a:cs typeface="Calibri"/>
              </a:rPr>
              <a:t> les </a:t>
            </a:r>
            <a:r>
              <a:rPr lang="fr-CA" altLang="fr-FR" sz="900" b="1" dirty="0">
                <a:latin typeface="Calibri"/>
                <a:ea typeface="Calibri"/>
                <a:cs typeface="Calibri"/>
              </a:rPr>
              <a:t>rôles et responsabilités </a:t>
            </a:r>
            <a:r>
              <a:rPr lang="fr-CA" altLang="fr-FR" sz="900" dirty="0">
                <a:latin typeface="Calibri"/>
                <a:ea typeface="Calibri"/>
                <a:cs typeface="Calibri"/>
              </a:rPr>
              <a:t>de chacun ainsi que les </a:t>
            </a:r>
            <a:r>
              <a:rPr lang="fr-CA" altLang="fr-FR" sz="900" b="1" dirty="0">
                <a:latin typeface="Calibri"/>
                <a:ea typeface="Calibri"/>
                <a:cs typeface="Calibri"/>
              </a:rPr>
              <a:t>attentes</a:t>
            </a:r>
            <a:r>
              <a:rPr lang="fr-CA" altLang="fr-FR" sz="900" dirty="0">
                <a:latin typeface="Calibri"/>
                <a:ea typeface="Calibri"/>
                <a:cs typeface="Calibri"/>
              </a:rPr>
              <a:t> en matière de rendement et de qualité </a:t>
            </a:r>
          </a:p>
          <a:p>
            <a:pPr>
              <a:spcBef>
                <a:spcPts val="1200"/>
              </a:spcBef>
              <a:buSzPct val="90000"/>
              <a:buFont typeface="Arial" panose="020B0604020202020204" pitchFamily="34" charset="0"/>
              <a:buChar char="•"/>
            </a:pPr>
            <a:r>
              <a:rPr lang="fr-CA" altLang="fr-FR" sz="900" dirty="0">
                <a:latin typeface="Calibri"/>
                <a:ea typeface="Calibri"/>
                <a:cs typeface="Calibri"/>
              </a:rPr>
              <a:t>adopter une pratique de </a:t>
            </a:r>
            <a:r>
              <a:rPr lang="fr-CA" altLang="fr-FR" sz="900" b="1" dirty="0">
                <a:latin typeface="Calibri"/>
                <a:ea typeface="Calibri"/>
                <a:cs typeface="Calibri"/>
              </a:rPr>
              <a:t>résolution précoce des conflits</a:t>
            </a:r>
          </a:p>
          <a:p>
            <a:pPr>
              <a:spcBef>
                <a:spcPts val="1200"/>
              </a:spcBef>
              <a:buSzPct val="90000"/>
              <a:buFont typeface="Arial" panose="020B0604020202020204" pitchFamily="34" charset="0"/>
              <a:buChar char="•"/>
            </a:pPr>
            <a:r>
              <a:rPr lang="fr-CA" altLang="fr-FR" sz="900" dirty="0">
                <a:latin typeface="Calibri"/>
                <a:ea typeface="Calibri"/>
                <a:cs typeface="Calibri"/>
              </a:rPr>
              <a:t>bien appliquer les </a:t>
            </a:r>
            <a:r>
              <a:rPr lang="fr-CA" altLang="fr-FR" sz="900" b="1" dirty="0">
                <a:latin typeface="Calibri"/>
                <a:ea typeface="Calibri"/>
                <a:cs typeface="Calibri"/>
              </a:rPr>
              <a:t>mesures disciplinaires </a:t>
            </a:r>
            <a:r>
              <a:rPr lang="fr-CA" altLang="fr-FR" sz="800" b="1" dirty="0">
                <a:latin typeface="Calibri"/>
                <a:ea typeface="Calibri"/>
                <a:cs typeface="Calibri"/>
              </a:rPr>
              <a:t> </a:t>
            </a:r>
          </a:p>
          <a:p>
            <a:endParaRPr lang="fr-CA" sz="900" dirty="0">
              <a:latin typeface="Roboto" panose="02000000000000000000" pitchFamily="2" charset="0"/>
              <a:ea typeface="Roboto" panose="02000000000000000000" pitchFamily="2" charset="0"/>
              <a:cs typeface="Roboto" panose="02000000000000000000" pitchFamily="2" charset="0"/>
            </a:endParaRPr>
          </a:p>
          <a:p>
            <a:r>
              <a:rPr lang="fr-CA" sz="900" dirty="0">
                <a:latin typeface="Roboto"/>
                <a:ea typeface="Roboto"/>
                <a:cs typeface="Roboto"/>
              </a:rPr>
              <a:t>En contrepartie, </a:t>
            </a:r>
            <a:r>
              <a:rPr lang="fr-CA" sz="900" b="1" dirty="0">
                <a:latin typeface="Roboto"/>
                <a:ea typeface="Roboto"/>
                <a:cs typeface="Roboto"/>
              </a:rPr>
              <a:t>mal exercé son droit de gestion </a:t>
            </a:r>
            <a:r>
              <a:rPr lang="fr-CA" sz="900" dirty="0">
                <a:latin typeface="Roboto"/>
                <a:ea typeface="Roboto"/>
                <a:cs typeface="Roboto"/>
              </a:rPr>
              <a:t>peut générer un </a:t>
            </a:r>
            <a:r>
              <a:rPr lang="fr-CA" sz="900" b="1" dirty="0">
                <a:latin typeface="Roboto"/>
                <a:ea typeface="Roboto"/>
                <a:cs typeface="Roboto"/>
              </a:rPr>
              <a:t>mécontentement du personnel </a:t>
            </a:r>
            <a:r>
              <a:rPr lang="fr-CA" sz="900" dirty="0">
                <a:latin typeface="Roboto"/>
                <a:ea typeface="Roboto"/>
                <a:cs typeface="Roboto"/>
              </a:rPr>
              <a:t>ainsi que des situations litigeuses. C’est situations peuvent ultimement </a:t>
            </a:r>
            <a:r>
              <a:rPr lang="fr-CA" sz="900" b="1" dirty="0">
                <a:latin typeface="Roboto"/>
                <a:ea typeface="Roboto"/>
                <a:cs typeface="Roboto"/>
              </a:rPr>
              <a:t>se traduire par un dépôt de plainte </a:t>
            </a:r>
            <a:r>
              <a:rPr lang="fr-CA" sz="900" dirty="0">
                <a:latin typeface="Roboto"/>
                <a:ea typeface="Roboto"/>
                <a:cs typeface="Roboto"/>
              </a:rPr>
              <a:t>à la CNESST si elles ne sont pas résolues.  C’est ce que nous allons approfondir ensemble dans les prochaines diapositives. </a:t>
            </a:r>
          </a:p>
          <a:p>
            <a:endParaRPr lang="fr-CA" sz="900" dirty="0">
              <a:latin typeface="Roboto" panose="02000000000000000000" pitchFamily="2" charset="0"/>
              <a:ea typeface="Roboto" panose="02000000000000000000" pitchFamily="2" charset="0"/>
              <a:cs typeface="Roboto" panose="02000000000000000000" pitchFamily="2" charset="0"/>
            </a:endParaRPr>
          </a:p>
          <a:p>
            <a:endParaRPr lang="fr-CA" sz="900" dirty="0">
              <a:latin typeface="Roboto" panose="02000000000000000000" pitchFamily="2" charset="0"/>
              <a:ea typeface="Roboto" panose="02000000000000000000" pitchFamily="2" charset="0"/>
              <a:cs typeface="Roboto" panose="02000000000000000000" pitchFamily="2" charset="0"/>
            </a:endParaRPr>
          </a:p>
          <a:p>
            <a:endParaRPr lang="fr-CA" sz="900" dirty="0">
              <a:latin typeface="Roboto" panose="02000000000000000000" pitchFamily="2" charset="0"/>
              <a:ea typeface="Roboto" panose="02000000000000000000" pitchFamily="2" charset="0"/>
              <a:cs typeface="Roboto" panose="02000000000000000000" pitchFamily="2" charset="0"/>
            </a:endParaRPr>
          </a:p>
          <a:p>
            <a:endParaRPr lang="fr-CA" dirty="0"/>
          </a:p>
        </p:txBody>
      </p:sp>
      <p:sp>
        <p:nvSpPr>
          <p:cNvPr id="4" name="Espace réservé du numéro de diapositive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587B68FA-F1D3-1749-8AFA-236451611C6B}" type="slidenum">
              <a:rPr kumimoji="0" lang="fr-F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8</a:t>
            </a:fld>
            <a:endParaRPr kumimoji="0" lang="fr-FR"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11416799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CA" b="1" dirty="0"/>
              <a:t>L’exercice du droit de gestion peut être parfois difficile à accepter pour les personnes </a:t>
            </a:r>
            <a:r>
              <a:rPr lang="fr-CA" b="0" dirty="0"/>
              <a:t>salariées, car cela peut représenter des </a:t>
            </a:r>
            <a:r>
              <a:rPr lang="fr-CA" b="1" dirty="0"/>
              <a:t>contraintes ou consignes </a:t>
            </a:r>
            <a:r>
              <a:rPr lang="fr-CA" dirty="0"/>
              <a:t>qu’on ne s’attendait pas ou de se faire appliquer une </a:t>
            </a:r>
            <a:r>
              <a:rPr lang="fr-CA" b="1" dirty="0"/>
              <a:t>certaine discipline</a:t>
            </a:r>
            <a:r>
              <a:rPr lang="fr-CA" dirty="0"/>
              <a:t>.</a:t>
            </a:r>
          </a:p>
          <a:p>
            <a:endParaRPr lang="fr-CA" dirty="0"/>
          </a:p>
          <a:p>
            <a:r>
              <a:rPr lang="fr-CA" dirty="0"/>
              <a:t>Si le droit de gestion, qui est </a:t>
            </a:r>
            <a:r>
              <a:rPr lang="fr-CA" b="1" dirty="0"/>
              <a:t>nécessaire pour le bon fonctionnement </a:t>
            </a:r>
            <a:r>
              <a:rPr lang="fr-CA" dirty="0"/>
              <a:t>de l’entreprise, est </a:t>
            </a:r>
            <a:r>
              <a:rPr lang="fr-CA" b="1" dirty="0"/>
              <a:t>appliqué avec respect il n’y a pas de risque ou de glissement sur une situation de harcèlement. </a:t>
            </a:r>
          </a:p>
          <a:p>
            <a:r>
              <a:rPr lang="fr-CA" dirty="0"/>
              <a:t> Donc, voici quelques exemples pour </a:t>
            </a:r>
            <a:r>
              <a:rPr lang="fr-CA" b="1" dirty="0"/>
              <a:t>départager le droit de gérance et des situations à risque qui s’apparente à du harcèlement. </a:t>
            </a:r>
          </a:p>
          <a:p>
            <a:endParaRPr lang="fr-CA" dirty="0"/>
          </a:p>
          <a:p>
            <a:r>
              <a:rPr lang="fr-CA" dirty="0"/>
              <a:t>D’un côté, on voit le droit de gestion qui fait partie, par exemple, faire le suivi et le contrôle de l’absentéisme. Mais cela devienne une situation à risque lorsqu’elle se traduit dans une surveillance abusive et intrusive. </a:t>
            </a:r>
          </a:p>
          <a:p>
            <a:r>
              <a:rPr lang="fr-CA" dirty="0"/>
              <a:t>Un employeur peut bien faire l’évaluation du travail, de la performance et du comportement, mas ça pourrait devenir du harcèlement s’il dénigre la qualité du travail de quelqu’un devant ses collègues.</a:t>
            </a:r>
          </a:p>
          <a:p>
            <a:r>
              <a:rPr lang="fr-CA" dirty="0"/>
              <a:t>Dans le droit de gestion on a dit qu’il y a l’organisation du travail, l’attribution de tâches, des postes et des promotions, mais une situation à risque serait s’il y a de l’injustice dans l’attribution de tâches ou que l’on impose à une personne de tâche dévalorisantes ou humiliantes.</a:t>
            </a:r>
          </a:p>
          <a:p>
            <a:r>
              <a:rPr lang="fr-CA" dirty="0"/>
              <a:t>Et quant à la gestion de la discipline et à l’application de mesures disciplinaires, il faut faire attention de ne pas appliquer de mesures disciplinaires arbitraires qui ne seraient pas justifiées ou qui seraient démesurées. </a:t>
            </a:r>
          </a:p>
          <a:p>
            <a:endParaRPr lang="fr-CA" dirty="0"/>
          </a:p>
          <a:p>
            <a:r>
              <a:rPr lang="fr-CA" dirty="0"/>
              <a:t>Dans la mesure où un employeur </a:t>
            </a:r>
            <a:r>
              <a:rPr lang="fr-CA" b="1" dirty="0"/>
              <a:t>agit avec respect </a:t>
            </a:r>
            <a:r>
              <a:rPr lang="fr-CA" dirty="0"/>
              <a:t>envers son personnel, que ses </a:t>
            </a:r>
            <a:r>
              <a:rPr lang="fr-CA" b="1" dirty="0"/>
              <a:t>interventions sont axées sur les tâches </a:t>
            </a:r>
            <a:r>
              <a:rPr lang="fr-CA" dirty="0"/>
              <a:t>à effectuer et </a:t>
            </a:r>
            <a:r>
              <a:rPr lang="fr-CA" b="1" dirty="0"/>
              <a:t>non sur la personne.</a:t>
            </a:r>
          </a:p>
          <a:p>
            <a:endParaRPr lang="fr-CA" b="1" dirty="0"/>
          </a:p>
        </p:txBody>
      </p:sp>
      <p:sp>
        <p:nvSpPr>
          <p:cNvPr id="4" name="Espace réservé du numéro de diapositive 3"/>
          <p:cNvSpPr>
            <a:spLocks noGrp="1"/>
          </p:cNvSpPr>
          <p:nvPr>
            <p:ph type="sldNum" sz="quarter" idx="5"/>
          </p:nvPr>
        </p:nvSpPr>
        <p:spPr/>
        <p:txBody>
          <a:bodyPr/>
          <a:lstStyle/>
          <a:p>
            <a:fld id="{2E994FD4-1FA8-43DD-993B-5A2BB600EC79}" type="slidenum">
              <a:rPr lang="fr-CA" smtClean="0"/>
              <a:t>9</a:t>
            </a:fld>
            <a:endParaRPr lang="fr-CA"/>
          </a:p>
        </p:txBody>
      </p:sp>
    </p:spTree>
    <p:extLst>
      <p:ext uri="{BB962C8B-B14F-4D97-AF65-F5344CB8AC3E}">
        <p14:creationId xmlns:p14="http://schemas.microsoft.com/office/powerpoint/2010/main" val="408325608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CA" sz="900" b="0" i="0" dirty="0">
                <a:solidFill>
                  <a:srgbClr val="414141"/>
                </a:solidFill>
                <a:effectLst/>
                <a:latin typeface="Roboto"/>
                <a:ea typeface="Roboto"/>
                <a:cs typeface="Roboto"/>
              </a:rPr>
              <a:t>La </a:t>
            </a:r>
            <a:r>
              <a:rPr lang="fr-CA" sz="900" b="1" i="0" dirty="0">
                <a:solidFill>
                  <a:srgbClr val="414141"/>
                </a:solidFill>
                <a:effectLst/>
                <a:latin typeface="Roboto"/>
                <a:ea typeface="Roboto"/>
                <a:cs typeface="Roboto"/>
              </a:rPr>
              <a:t>mesure disciplinaire </a:t>
            </a:r>
            <a:r>
              <a:rPr lang="fr-CA" sz="900" b="0" i="0" dirty="0">
                <a:solidFill>
                  <a:srgbClr val="414141"/>
                </a:solidFill>
                <a:effectLst/>
                <a:latin typeface="Roboto"/>
                <a:ea typeface="Roboto"/>
                <a:cs typeface="Roboto"/>
              </a:rPr>
              <a:t>permet à l’employeur de </a:t>
            </a:r>
            <a:r>
              <a:rPr lang="fr-CA" sz="900" b="1" i="0" dirty="0">
                <a:solidFill>
                  <a:srgbClr val="414141"/>
                </a:solidFill>
                <a:effectLst/>
                <a:latin typeface="Roboto"/>
                <a:ea typeface="Roboto"/>
                <a:cs typeface="Roboto"/>
              </a:rPr>
              <a:t>signifier </a:t>
            </a:r>
            <a:r>
              <a:rPr lang="fr-CA" sz="900" dirty="0">
                <a:solidFill>
                  <a:srgbClr val="414141"/>
                </a:solidFill>
                <a:latin typeface="Roboto"/>
                <a:ea typeface="Roboto"/>
                <a:cs typeface="Roboto"/>
              </a:rPr>
              <a:t>au</a:t>
            </a:r>
            <a:r>
              <a:rPr lang="fr-CA" sz="900" b="0" i="0" dirty="0">
                <a:solidFill>
                  <a:srgbClr val="414141"/>
                </a:solidFill>
                <a:effectLst/>
                <a:latin typeface="Roboto"/>
                <a:ea typeface="Roboto"/>
                <a:cs typeface="Roboto"/>
              </a:rPr>
              <a:t> travailleur concerné les </a:t>
            </a:r>
            <a:r>
              <a:rPr lang="fr-CA" sz="900" b="1" i="0" dirty="0">
                <a:solidFill>
                  <a:srgbClr val="414141"/>
                </a:solidFill>
                <a:effectLst/>
                <a:latin typeface="Roboto"/>
                <a:ea typeface="Roboto"/>
                <a:cs typeface="Roboto"/>
              </a:rPr>
              <a:t>manquements</a:t>
            </a:r>
            <a:r>
              <a:rPr lang="fr-CA" sz="900" b="0" i="0" dirty="0">
                <a:solidFill>
                  <a:srgbClr val="414141"/>
                </a:solidFill>
                <a:effectLst/>
                <a:latin typeface="Roboto"/>
                <a:ea typeface="Roboto"/>
                <a:cs typeface="Roboto"/>
              </a:rPr>
              <a:t> qui lui sont reprochés pour lui </a:t>
            </a:r>
            <a:r>
              <a:rPr lang="fr-CA" sz="900" b="1" i="0" dirty="0">
                <a:solidFill>
                  <a:srgbClr val="414141"/>
                </a:solidFill>
                <a:effectLst/>
                <a:latin typeface="Roboto"/>
                <a:ea typeface="Roboto"/>
                <a:cs typeface="Roboto"/>
              </a:rPr>
              <a:t>donner l’occasion de changer sa conduite </a:t>
            </a:r>
            <a:r>
              <a:rPr lang="fr-CA" sz="900" b="0" i="0" dirty="0">
                <a:solidFill>
                  <a:srgbClr val="414141"/>
                </a:solidFill>
                <a:effectLst/>
                <a:latin typeface="Roboto"/>
                <a:ea typeface="Roboto"/>
                <a:cs typeface="Roboto"/>
              </a:rPr>
              <a:t>(son comportement, son attitude, ses relations interpersonnelles ou un rendement insuffisant).</a:t>
            </a:r>
          </a:p>
          <a:p>
            <a:endParaRPr lang="fr-CA" sz="900" b="0" i="0" dirty="0">
              <a:solidFill>
                <a:srgbClr val="414141"/>
              </a:solidFill>
              <a:effectLst/>
              <a:latin typeface="Roboto" panose="02000000000000000000" pitchFamily="2" charset="0"/>
            </a:endParaRPr>
          </a:p>
          <a:p>
            <a:pPr algn="l"/>
            <a:r>
              <a:rPr lang="fr-CA" sz="900" b="0" i="0" dirty="0">
                <a:solidFill>
                  <a:srgbClr val="414141"/>
                </a:solidFill>
                <a:effectLst/>
                <a:latin typeface="Roboto"/>
                <a:ea typeface="Roboto"/>
                <a:cs typeface="Roboto"/>
              </a:rPr>
              <a:t>Lorsqu’il applique une mesure disciplinaire, l’employeur doit le faire :</a:t>
            </a:r>
          </a:p>
          <a:p>
            <a:pPr lvl="1" algn="l">
              <a:buFont typeface="Arial" panose="020B0604020202020204" pitchFamily="34" charset="0"/>
              <a:buChar char="•"/>
            </a:pPr>
            <a:r>
              <a:rPr lang="fr-CA" sz="900" b="0" i="0" dirty="0">
                <a:solidFill>
                  <a:srgbClr val="414141"/>
                </a:solidFill>
                <a:effectLst/>
                <a:latin typeface="Roboto"/>
                <a:ea typeface="Roboto"/>
                <a:cs typeface="Roboto"/>
              </a:rPr>
              <a:t>de façon </a:t>
            </a:r>
            <a:r>
              <a:rPr lang="fr-CA" sz="900" b="1" i="0" dirty="0">
                <a:solidFill>
                  <a:srgbClr val="414141"/>
                </a:solidFill>
                <a:effectLst/>
                <a:latin typeface="Roboto"/>
                <a:ea typeface="Roboto"/>
                <a:cs typeface="Roboto"/>
              </a:rPr>
              <a:t>graduelle</a:t>
            </a:r>
          </a:p>
          <a:p>
            <a:pPr lvl="1" algn="l">
              <a:buFont typeface="Arial" panose="020B0604020202020204" pitchFamily="34" charset="0"/>
              <a:buChar char="•"/>
            </a:pPr>
            <a:r>
              <a:rPr lang="fr-CA" sz="900" b="0" i="0" dirty="0">
                <a:solidFill>
                  <a:srgbClr val="414141"/>
                </a:solidFill>
                <a:effectLst/>
                <a:latin typeface="Roboto"/>
                <a:ea typeface="Roboto"/>
                <a:cs typeface="Roboto"/>
              </a:rPr>
              <a:t>de manière à permettre </a:t>
            </a:r>
            <a:r>
              <a:rPr lang="fr-CA" sz="900" dirty="0">
                <a:solidFill>
                  <a:srgbClr val="414141"/>
                </a:solidFill>
                <a:latin typeface="Roboto"/>
                <a:ea typeface="Roboto"/>
                <a:cs typeface="Roboto"/>
              </a:rPr>
              <a:t>au</a:t>
            </a:r>
            <a:r>
              <a:rPr lang="fr-CA" sz="900" b="0" i="0" dirty="0">
                <a:solidFill>
                  <a:srgbClr val="414141"/>
                </a:solidFill>
                <a:effectLst/>
                <a:latin typeface="Roboto"/>
                <a:ea typeface="Roboto"/>
                <a:cs typeface="Roboto"/>
              </a:rPr>
              <a:t> travailleur de </a:t>
            </a:r>
            <a:r>
              <a:rPr lang="fr-CA" sz="900" b="1" i="0" dirty="0">
                <a:solidFill>
                  <a:srgbClr val="414141"/>
                </a:solidFill>
                <a:effectLst/>
                <a:latin typeface="Roboto"/>
                <a:ea typeface="Roboto"/>
                <a:cs typeface="Roboto"/>
              </a:rPr>
              <a:t>répondre aux exigences requises</a:t>
            </a:r>
          </a:p>
          <a:p>
            <a:pPr lvl="1" algn="l">
              <a:buFont typeface="Arial" panose="020B0604020202020204" pitchFamily="34" charset="0"/>
              <a:buChar char="•"/>
            </a:pPr>
            <a:r>
              <a:rPr lang="fr-CA" sz="900" b="0" i="0" dirty="0">
                <a:solidFill>
                  <a:srgbClr val="414141"/>
                </a:solidFill>
                <a:effectLst/>
                <a:latin typeface="Roboto"/>
                <a:ea typeface="Roboto"/>
                <a:cs typeface="Roboto"/>
              </a:rPr>
              <a:t>en donnant </a:t>
            </a:r>
            <a:r>
              <a:rPr lang="fr-CA" sz="900" dirty="0">
                <a:solidFill>
                  <a:srgbClr val="414141"/>
                </a:solidFill>
                <a:latin typeface="Roboto"/>
                <a:ea typeface="Roboto"/>
                <a:cs typeface="Roboto"/>
              </a:rPr>
              <a:t>au</a:t>
            </a:r>
            <a:r>
              <a:rPr lang="fr-CA" sz="900" b="0" i="0" dirty="0">
                <a:solidFill>
                  <a:srgbClr val="414141"/>
                </a:solidFill>
                <a:effectLst/>
                <a:latin typeface="Roboto"/>
                <a:ea typeface="Roboto"/>
                <a:cs typeface="Roboto"/>
              </a:rPr>
              <a:t> travailleur les </a:t>
            </a:r>
            <a:r>
              <a:rPr lang="fr-CA" sz="900" b="1" i="0" dirty="0">
                <a:solidFill>
                  <a:srgbClr val="414141"/>
                </a:solidFill>
                <a:effectLst/>
                <a:latin typeface="Roboto"/>
                <a:ea typeface="Roboto"/>
                <a:cs typeface="Roboto"/>
              </a:rPr>
              <a:t>moyens</a:t>
            </a:r>
            <a:r>
              <a:rPr lang="fr-CA" sz="900" b="0" i="0" dirty="0">
                <a:solidFill>
                  <a:srgbClr val="414141"/>
                </a:solidFill>
                <a:effectLst/>
                <a:latin typeface="Roboto"/>
                <a:ea typeface="Roboto"/>
                <a:cs typeface="Roboto"/>
              </a:rPr>
              <a:t> d’y répondre</a:t>
            </a:r>
          </a:p>
          <a:p>
            <a:pPr lvl="1" algn="l">
              <a:buFont typeface="Arial" panose="020B0604020202020204" pitchFamily="34" charset="0"/>
              <a:buChar char="•"/>
            </a:pPr>
            <a:r>
              <a:rPr lang="fr-CA" sz="900" b="0" i="0" dirty="0">
                <a:solidFill>
                  <a:srgbClr val="414141"/>
                </a:solidFill>
                <a:effectLst/>
                <a:latin typeface="Roboto"/>
                <a:ea typeface="Roboto"/>
                <a:cs typeface="Roboto"/>
              </a:rPr>
              <a:t>en lui accordant le </a:t>
            </a:r>
            <a:r>
              <a:rPr lang="fr-CA" sz="900" b="1" i="0" dirty="0">
                <a:solidFill>
                  <a:srgbClr val="414141"/>
                </a:solidFill>
                <a:effectLst/>
                <a:latin typeface="Roboto"/>
                <a:ea typeface="Roboto"/>
                <a:cs typeface="Roboto"/>
              </a:rPr>
              <a:t>temps nécessaire </a:t>
            </a:r>
            <a:r>
              <a:rPr lang="fr-CA" sz="900" b="0" i="0" dirty="0">
                <a:solidFill>
                  <a:srgbClr val="414141"/>
                </a:solidFill>
                <a:effectLst/>
                <a:latin typeface="Roboto"/>
                <a:ea typeface="Roboto"/>
                <a:cs typeface="Roboto"/>
              </a:rPr>
              <a:t>pour le faire</a:t>
            </a:r>
          </a:p>
          <a:p>
            <a:pPr algn="l"/>
            <a:endParaRPr lang="fr-CA" sz="900" b="0" i="0" dirty="0">
              <a:solidFill>
                <a:srgbClr val="414141"/>
              </a:solidFill>
              <a:effectLst/>
              <a:latin typeface="Roboto" panose="02000000000000000000" pitchFamily="2" charset="0"/>
            </a:endParaRPr>
          </a:p>
          <a:p>
            <a:pPr algn="l"/>
            <a:r>
              <a:rPr lang="fr-CA" sz="900" b="0" i="0" dirty="0">
                <a:solidFill>
                  <a:srgbClr val="414141"/>
                </a:solidFill>
                <a:effectLst/>
                <a:latin typeface="Roboto"/>
                <a:ea typeface="Roboto"/>
                <a:cs typeface="Roboto"/>
              </a:rPr>
              <a:t>De son côté, le travailleur doit :</a:t>
            </a:r>
          </a:p>
          <a:p>
            <a:pPr marL="465455" lvl="1" defTabSz="931774">
              <a:buFont typeface="Arial" panose="020B0604020202020204" pitchFamily="34" charset="0"/>
              <a:buChar char="•"/>
              <a:defRPr/>
            </a:pPr>
            <a:r>
              <a:rPr lang="fr-CA" sz="900" b="1" i="0" dirty="0">
                <a:solidFill>
                  <a:srgbClr val="414141"/>
                </a:solidFill>
                <a:effectLst/>
                <a:latin typeface="Roboto"/>
                <a:ea typeface="Roboto"/>
                <a:cs typeface="Roboto"/>
              </a:rPr>
              <a:t>savoir</a:t>
            </a:r>
            <a:r>
              <a:rPr lang="fr-CA" sz="900" b="0" i="0" dirty="0">
                <a:solidFill>
                  <a:srgbClr val="414141"/>
                </a:solidFill>
                <a:effectLst/>
                <a:latin typeface="Roboto"/>
                <a:ea typeface="Roboto"/>
                <a:cs typeface="Roboto"/>
              </a:rPr>
              <a:t> exactement </a:t>
            </a:r>
            <a:r>
              <a:rPr lang="fr-CA" sz="900" b="1" i="0" dirty="0">
                <a:solidFill>
                  <a:srgbClr val="414141"/>
                </a:solidFill>
                <a:effectLst/>
                <a:latin typeface="Roboto"/>
                <a:ea typeface="Roboto"/>
                <a:cs typeface="Roboto"/>
              </a:rPr>
              <a:t>ce qu’on lui reproche </a:t>
            </a:r>
            <a:r>
              <a:rPr lang="fr-CA" sz="900" b="0" i="0" dirty="0">
                <a:solidFill>
                  <a:srgbClr val="414141"/>
                </a:solidFill>
                <a:effectLst/>
                <a:latin typeface="Roboto"/>
                <a:ea typeface="Roboto"/>
                <a:cs typeface="Roboto"/>
              </a:rPr>
              <a:t>: </a:t>
            </a:r>
            <a:r>
              <a:rPr lang="fr-CH" altLang="fr-FR" sz="900" dirty="0">
                <a:latin typeface="Calibri"/>
                <a:ea typeface="Calibri"/>
                <a:cs typeface="Calibri"/>
              </a:rPr>
              <a:t>des </a:t>
            </a:r>
            <a:r>
              <a:rPr lang="fr-CH" altLang="fr-FR" sz="900" b="1" dirty="0">
                <a:latin typeface="Calibri"/>
                <a:ea typeface="Calibri"/>
                <a:cs typeface="Calibri"/>
              </a:rPr>
              <a:t>demandes claires </a:t>
            </a:r>
            <a:r>
              <a:rPr lang="fr-CH" altLang="fr-FR" sz="900" dirty="0">
                <a:latin typeface="Calibri"/>
                <a:ea typeface="Calibri"/>
                <a:cs typeface="Calibri"/>
              </a:rPr>
              <a:t>et fermes </a:t>
            </a:r>
            <a:r>
              <a:rPr lang="fr-CH" altLang="fr-FR" sz="900" b="1" dirty="0">
                <a:latin typeface="Calibri"/>
                <a:ea typeface="Calibri"/>
                <a:cs typeface="Calibri"/>
              </a:rPr>
              <a:t>fondées</a:t>
            </a:r>
            <a:r>
              <a:rPr lang="fr-CH" altLang="fr-FR" sz="900" dirty="0">
                <a:latin typeface="Calibri"/>
                <a:ea typeface="Calibri"/>
                <a:cs typeface="Calibri"/>
              </a:rPr>
              <a:t> sur les </a:t>
            </a:r>
            <a:r>
              <a:rPr lang="fr-CH" altLang="fr-FR" sz="900" b="1" dirty="0">
                <a:latin typeface="Calibri"/>
                <a:ea typeface="Calibri"/>
                <a:cs typeface="Calibri"/>
              </a:rPr>
              <a:t>besoins légitimes </a:t>
            </a:r>
            <a:r>
              <a:rPr lang="fr-CH" altLang="fr-FR" sz="900" dirty="0">
                <a:latin typeface="Calibri"/>
                <a:ea typeface="Calibri"/>
                <a:cs typeface="Calibri"/>
              </a:rPr>
              <a:t>de l’entreprise</a:t>
            </a:r>
            <a:endParaRPr lang="fr-CA" sz="900" b="0" i="0" dirty="0">
              <a:solidFill>
                <a:srgbClr val="414141"/>
              </a:solidFill>
              <a:effectLst/>
              <a:latin typeface="Calibri"/>
              <a:ea typeface="Calibri"/>
              <a:cs typeface="Calibri"/>
            </a:endParaRPr>
          </a:p>
          <a:p>
            <a:pPr lvl="1" algn="l">
              <a:buFont typeface="Arial" panose="020B0604020202020204" pitchFamily="34" charset="0"/>
              <a:buChar char="•"/>
            </a:pPr>
            <a:r>
              <a:rPr lang="fr-CA" sz="900" b="0" i="0" dirty="0">
                <a:solidFill>
                  <a:srgbClr val="414141"/>
                </a:solidFill>
                <a:effectLst/>
                <a:latin typeface="Roboto"/>
                <a:ea typeface="Roboto"/>
                <a:cs typeface="Roboto"/>
              </a:rPr>
              <a:t>savoir </a:t>
            </a:r>
            <a:r>
              <a:rPr lang="fr-CA" sz="900" b="1" i="0" dirty="0">
                <a:solidFill>
                  <a:srgbClr val="414141"/>
                </a:solidFill>
                <a:effectLst/>
                <a:latin typeface="Roboto"/>
                <a:ea typeface="Roboto"/>
                <a:cs typeface="Roboto"/>
              </a:rPr>
              <a:t>ce qu’il ou elle doit faire pour corriger </a:t>
            </a:r>
            <a:r>
              <a:rPr lang="fr-CA" sz="900" b="0" i="0" dirty="0">
                <a:solidFill>
                  <a:srgbClr val="414141"/>
                </a:solidFill>
                <a:effectLst/>
                <a:latin typeface="Roboto"/>
                <a:ea typeface="Roboto"/>
                <a:cs typeface="Roboto"/>
              </a:rPr>
              <a:t>son comportement </a:t>
            </a:r>
          </a:p>
          <a:p>
            <a:pPr lvl="1" algn="l">
              <a:buFont typeface="Arial" panose="020B0604020202020204" pitchFamily="34" charset="0"/>
              <a:buChar char="•"/>
            </a:pPr>
            <a:r>
              <a:rPr lang="fr-CA" sz="900" b="1" i="0" dirty="0">
                <a:solidFill>
                  <a:srgbClr val="414141"/>
                </a:solidFill>
                <a:effectLst/>
                <a:latin typeface="Roboto"/>
                <a:ea typeface="Roboto"/>
                <a:cs typeface="Roboto"/>
              </a:rPr>
              <a:t>comprendre les conséquences </a:t>
            </a:r>
            <a:r>
              <a:rPr lang="fr-CA" sz="900" b="0" i="0" dirty="0">
                <a:solidFill>
                  <a:srgbClr val="414141"/>
                </a:solidFill>
                <a:effectLst/>
                <a:latin typeface="Roboto"/>
                <a:ea typeface="Roboto"/>
                <a:cs typeface="Roboto"/>
              </a:rPr>
              <a:t>associées au comportement fautif</a:t>
            </a:r>
          </a:p>
          <a:p>
            <a:pPr lvl="1" algn="l">
              <a:buFont typeface="Arial" panose="020B0604020202020204" pitchFamily="34" charset="0"/>
              <a:buChar char="•"/>
            </a:pPr>
            <a:r>
              <a:rPr lang="fr-CA" sz="900" b="0" i="0" dirty="0">
                <a:solidFill>
                  <a:srgbClr val="414141"/>
                </a:solidFill>
                <a:effectLst/>
                <a:latin typeface="Roboto"/>
                <a:ea typeface="Roboto"/>
                <a:cs typeface="Roboto"/>
              </a:rPr>
              <a:t>avoir un </a:t>
            </a:r>
            <a:r>
              <a:rPr lang="fr-CA" sz="900" b="1" i="0" dirty="0">
                <a:solidFill>
                  <a:srgbClr val="414141"/>
                </a:solidFill>
                <a:effectLst/>
                <a:latin typeface="Roboto"/>
                <a:ea typeface="Roboto"/>
                <a:cs typeface="Roboto"/>
              </a:rPr>
              <a:t>délai raisonnable</a:t>
            </a:r>
            <a:r>
              <a:rPr lang="fr-CA" sz="900" b="0" i="0" dirty="0">
                <a:solidFill>
                  <a:srgbClr val="414141"/>
                </a:solidFill>
                <a:effectLst/>
                <a:latin typeface="Roboto"/>
                <a:ea typeface="Roboto"/>
                <a:cs typeface="Roboto"/>
              </a:rPr>
              <a:t> pour le corriger</a:t>
            </a:r>
          </a:p>
          <a:p>
            <a:pPr marL="465887" lvl="1" defTabSz="931774">
              <a:spcBef>
                <a:spcPts val="611"/>
              </a:spcBef>
              <a:buClr>
                <a:schemeClr val="tx1"/>
              </a:buClr>
              <a:buSzPct val="90000"/>
              <a:defRPr/>
            </a:pPr>
            <a:endParaRPr lang="fr-CA" altLang="fr-FR" sz="900" dirty="0">
              <a:latin typeface="Calibri" panose="020F0502020204030204" pitchFamily="34" charset="0"/>
            </a:endParaRPr>
          </a:p>
          <a:p>
            <a:pPr defTabSz="931774">
              <a:spcBef>
                <a:spcPts val="611"/>
              </a:spcBef>
              <a:buClr>
                <a:schemeClr val="tx1"/>
              </a:buClr>
              <a:buSzPct val="90000"/>
              <a:defRPr/>
            </a:pPr>
            <a:r>
              <a:rPr lang="fr-CA" altLang="fr-FR" sz="900" dirty="0">
                <a:latin typeface="Calibri"/>
                <a:ea typeface="Calibri"/>
                <a:cs typeface="Calibri"/>
              </a:rPr>
              <a:t>Une bonne</a:t>
            </a:r>
            <a:r>
              <a:rPr lang="fr-CH" altLang="fr-FR" sz="900" dirty="0">
                <a:latin typeface="Calibri"/>
                <a:ea typeface="Calibri"/>
                <a:cs typeface="Calibri"/>
              </a:rPr>
              <a:t> gestion disciplinaire=</a:t>
            </a:r>
            <a:br>
              <a:rPr lang="fr-CA" altLang="fr-FR" sz="900" dirty="0">
                <a:latin typeface="Calibri" panose="020F0502020204030204" pitchFamily="34" charset="0"/>
                <a:cs typeface="Calibri"/>
              </a:rPr>
            </a:br>
            <a:r>
              <a:rPr lang="fr-CA" altLang="fr-FR" sz="900" dirty="0">
                <a:latin typeface="Calibri"/>
                <a:ea typeface="Calibri"/>
                <a:cs typeface="Calibri"/>
              </a:rPr>
              <a:t>-  </a:t>
            </a:r>
            <a:r>
              <a:rPr lang="fr-CH" altLang="fr-FR" sz="900" b="1" dirty="0">
                <a:latin typeface="Calibri"/>
                <a:ea typeface="Calibri"/>
                <a:cs typeface="Calibri"/>
              </a:rPr>
              <a:t>progressive</a:t>
            </a:r>
            <a:br>
              <a:rPr lang="fr-CA" altLang="fr-FR" sz="900" dirty="0">
                <a:latin typeface="Calibri" panose="020F0502020204030204" pitchFamily="34" charset="0"/>
                <a:cs typeface="Calibri"/>
              </a:rPr>
            </a:br>
            <a:r>
              <a:rPr lang="fr-CA" altLang="fr-FR" sz="900" dirty="0">
                <a:latin typeface="Calibri"/>
                <a:ea typeface="Calibri"/>
                <a:cs typeface="Calibri"/>
              </a:rPr>
              <a:t>-  </a:t>
            </a:r>
            <a:r>
              <a:rPr lang="fr-CH" altLang="fr-FR" sz="900" dirty="0">
                <a:latin typeface="Calibri"/>
                <a:ea typeface="Calibri"/>
                <a:cs typeface="Calibri"/>
              </a:rPr>
              <a:t>fondée sur des </a:t>
            </a:r>
            <a:r>
              <a:rPr lang="fr-CH" altLang="fr-FR" sz="900" b="1" dirty="0">
                <a:latin typeface="Calibri"/>
                <a:ea typeface="Calibri"/>
                <a:cs typeface="Calibri"/>
              </a:rPr>
              <a:t>faits vérifiés : </a:t>
            </a:r>
            <a:r>
              <a:rPr lang="fr-CA" altLang="fr-FR" sz="900" b="1" dirty="0">
                <a:latin typeface="Calibri"/>
                <a:ea typeface="Calibri"/>
                <a:cs typeface="Calibri"/>
              </a:rPr>
              <a:t>objective et liée à </a:t>
            </a:r>
            <a:r>
              <a:rPr lang="fr-CA" altLang="fr-FR" sz="900" dirty="0">
                <a:latin typeface="Calibri"/>
                <a:ea typeface="Calibri"/>
                <a:cs typeface="Calibri"/>
              </a:rPr>
              <a:t> l’</a:t>
            </a:r>
            <a:r>
              <a:rPr lang="fr-CA" altLang="fr-FR" sz="900" b="1" dirty="0">
                <a:latin typeface="Calibri"/>
                <a:ea typeface="Calibri"/>
                <a:cs typeface="Calibri"/>
              </a:rPr>
              <a:t>exécution</a:t>
            </a:r>
            <a:r>
              <a:rPr lang="fr-CA" altLang="fr-FR" sz="900" dirty="0">
                <a:latin typeface="Calibri"/>
                <a:ea typeface="Calibri"/>
                <a:cs typeface="Calibri"/>
              </a:rPr>
              <a:t> et la </a:t>
            </a:r>
            <a:r>
              <a:rPr lang="fr-CA" altLang="fr-FR" sz="900" b="1" dirty="0">
                <a:latin typeface="Calibri"/>
                <a:ea typeface="Calibri"/>
                <a:cs typeface="Calibri"/>
              </a:rPr>
              <a:t>qualité </a:t>
            </a:r>
            <a:r>
              <a:rPr lang="fr-CA" altLang="fr-FR" sz="900" dirty="0">
                <a:latin typeface="Calibri"/>
                <a:ea typeface="Calibri"/>
                <a:cs typeface="Calibri"/>
              </a:rPr>
              <a:t>du travail</a:t>
            </a:r>
            <a:br>
              <a:rPr lang="fr-CA" altLang="fr-FR" sz="900" dirty="0">
                <a:latin typeface="Calibri" panose="020F0502020204030204" pitchFamily="34" charset="0"/>
                <a:cs typeface="Calibri"/>
              </a:rPr>
            </a:br>
            <a:r>
              <a:rPr lang="fr-CA" altLang="fr-FR" sz="900" dirty="0">
                <a:latin typeface="Calibri"/>
                <a:ea typeface="Calibri"/>
                <a:cs typeface="Calibri"/>
              </a:rPr>
              <a:t>-  </a:t>
            </a:r>
            <a:r>
              <a:rPr lang="fr-CH" altLang="fr-FR" sz="900" dirty="0">
                <a:latin typeface="Calibri"/>
                <a:ea typeface="Calibri"/>
                <a:cs typeface="Calibri"/>
              </a:rPr>
              <a:t>de façon </a:t>
            </a:r>
            <a:r>
              <a:rPr lang="fr-CH" altLang="fr-FR" sz="900" b="1" dirty="0">
                <a:latin typeface="Calibri"/>
                <a:ea typeface="Calibri"/>
                <a:cs typeface="Calibri"/>
              </a:rPr>
              <a:t>raisonnable et équitable </a:t>
            </a:r>
            <a:r>
              <a:rPr lang="fr-CA" altLang="fr-FR" sz="900" dirty="0">
                <a:solidFill>
                  <a:srgbClr val="414141"/>
                </a:solidFill>
                <a:latin typeface="Roboto"/>
                <a:ea typeface="Roboto"/>
                <a:cs typeface="Roboto"/>
              </a:rPr>
              <a:t>en</a:t>
            </a:r>
            <a:r>
              <a:rPr lang="fr-CA" sz="900" b="0" i="0" dirty="0">
                <a:solidFill>
                  <a:srgbClr val="414141"/>
                </a:solidFill>
                <a:effectLst/>
                <a:latin typeface="Roboto"/>
                <a:ea typeface="Roboto"/>
                <a:cs typeface="Roboto"/>
              </a:rPr>
              <a:t> </a:t>
            </a:r>
            <a:r>
              <a:rPr lang="fr-CA" sz="900" b="1" i="0" dirty="0">
                <a:solidFill>
                  <a:srgbClr val="414141"/>
                </a:solidFill>
                <a:effectLst/>
                <a:latin typeface="Roboto"/>
                <a:ea typeface="Roboto"/>
                <a:cs typeface="Roboto"/>
              </a:rPr>
              <a:t>fonction de la gravité </a:t>
            </a:r>
            <a:r>
              <a:rPr lang="fr-CA" sz="900" b="0" i="0" dirty="0">
                <a:solidFill>
                  <a:srgbClr val="414141"/>
                </a:solidFill>
                <a:effectLst/>
                <a:latin typeface="Roboto"/>
                <a:ea typeface="Roboto"/>
                <a:cs typeface="Roboto"/>
              </a:rPr>
              <a:t>des comportements reprochés</a:t>
            </a:r>
            <a:endParaRPr lang="fr-CA" altLang="fr-FR" sz="900" b="1" dirty="0">
              <a:latin typeface="Roboto"/>
              <a:ea typeface="Roboto"/>
              <a:cs typeface="Roboto"/>
            </a:endParaRPr>
          </a:p>
          <a:p>
            <a:pPr lvl="1">
              <a:spcBef>
                <a:spcPts val="611"/>
              </a:spcBef>
              <a:buClr>
                <a:schemeClr val="tx1"/>
              </a:buClr>
              <a:buSzPct val="90000"/>
            </a:pPr>
            <a:endParaRPr lang="fr-CA" altLang="fr-FR" sz="900" dirty="0">
              <a:latin typeface="Calibri" panose="020F0502020204030204" pitchFamily="34" charset="0"/>
            </a:endParaRPr>
          </a:p>
          <a:p>
            <a:pPr algn="l"/>
            <a:r>
              <a:rPr lang="fr-CA" sz="900" b="0" i="0" dirty="0">
                <a:solidFill>
                  <a:srgbClr val="414141"/>
                </a:solidFill>
                <a:effectLst/>
                <a:latin typeface="Roboto"/>
                <a:ea typeface="Roboto"/>
                <a:cs typeface="Roboto"/>
              </a:rPr>
              <a:t>Voici des exemples de sanctions appliquées de façon</a:t>
            </a:r>
            <a:r>
              <a:rPr lang="fr-CA" sz="900" b="1" i="0" dirty="0">
                <a:solidFill>
                  <a:srgbClr val="414141"/>
                </a:solidFill>
                <a:effectLst/>
                <a:latin typeface="Roboto"/>
                <a:ea typeface="Roboto"/>
                <a:cs typeface="Roboto"/>
              </a:rPr>
              <a:t> graduelle </a:t>
            </a:r>
            <a:r>
              <a:rPr lang="fr-CA" sz="900" b="0" i="0" dirty="0">
                <a:solidFill>
                  <a:srgbClr val="414141"/>
                </a:solidFill>
                <a:effectLst/>
                <a:latin typeface="Roboto"/>
                <a:ea typeface="Roboto"/>
                <a:cs typeface="Roboto"/>
              </a:rPr>
              <a:t>:</a:t>
            </a:r>
          </a:p>
          <a:p>
            <a:pPr marL="232410" indent="-232410">
              <a:buFont typeface="+mj-lt"/>
              <a:buAutoNum type="arabicPeriod"/>
            </a:pPr>
            <a:r>
              <a:rPr lang="fr-CA" sz="900" b="0" i="0" dirty="0">
                <a:solidFill>
                  <a:srgbClr val="414141"/>
                </a:solidFill>
                <a:effectLst/>
                <a:latin typeface="Roboto"/>
                <a:ea typeface="Roboto"/>
                <a:cs typeface="Roboto"/>
              </a:rPr>
              <a:t>un </a:t>
            </a:r>
            <a:r>
              <a:rPr lang="fr-CA" sz="900" b="1" i="0" dirty="0">
                <a:solidFill>
                  <a:srgbClr val="414141"/>
                </a:solidFill>
                <a:effectLst/>
                <a:latin typeface="Roboto"/>
                <a:ea typeface="Roboto"/>
                <a:cs typeface="Roboto"/>
              </a:rPr>
              <a:t>avertissement verbal,</a:t>
            </a:r>
          </a:p>
          <a:p>
            <a:pPr marL="232410" indent="-232410">
              <a:buFont typeface="+mj-lt"/>
              <a:buAutoNum type="arabicPeriod"/>
            </a:pPr>
            <a:r>
              <a:rPr lang="fr-CA" sz="900" b="0" i="0" dirty="0">
                <a:solidFill>
                  <a:srgbClr val="414141"/>
                </a:solidFill>
                <a:effectLst/>
                <a:latin typeface="Roboto"/>
                <a:ea typeface="Roboto"/>
                <a:cs typeface="Roboto"/>
              </a:rPr>
              <a:t>un </a:t>
            </a:r>
            <a:r>
              <a:rPr lang="fr-CA" sz="900" b="1" i="0" dirty="0">
                <a:solidFill>
                  <a:srgbClr val="414141"/>
                </a:solidFill>
                <a:effectLst/>
                <a:latin typeface="Roboto"/>
                <a:ea typeface="Roboto"/>
                <a:cs typeface="Roboto"/>
              </a:rPr>
              <a:t>avertissement écrit </a:t>
            </a:r>
            <a:r>
              <a:rPr lang="fr-CA" sz="900" b="0" i="0" dirty="0">
                <a:solidFill>
                  <a:srgbClr val="414141"/>
                </a:solidFill>
                <a:effectLst/>
                <a:latin typeface="Roboto"/>
                <a:ea typeface="Roboto"/>
                <a:cs typeface="Roboto"/>
              </a:rPr>
              <a:t>(courriel, avis disciplinaire, etc.)</a:t>
            </a:r>
          </a:p>
          <a:p>
            <a:pPr marL="232410" indent="-232410">
              <a:buFont typeface="+mj-lt"/>
              <a:buAutoNum type="arabicPeriod"/>
            </a:pPr>
            <a:r>
              <a:rPr lang="fr-CA" sz="900" b="0" i="0" dirty="0">
                <a:solidFill>
                  <a:srgbClr val="414141"/>
                </a:solidFill>
                <a:effectLst/>
                <a:latin typeface="Roboto"/>
                <a:ea typeface="Roboto"/>
                <a:cs typeface="Roboto"/>
              </a:rPr>
              <a:t>Une </a:t>
            </a:r>
            <a:r>
              <a:rPr lang="fr-CA" sz="900" b="1" i="0" dirty="0">
                <a:solidFill>
                  <a:srgbClr val="414141"/>
                </a:solidFill>
                <a:effectLst/>
                <a:latin typeface="Roboto"/>
                <a:ea typeface="Roboto"/>
                <a:cs typeface="Roboto"/>
              </a:rPr>
              <a:t>lettre au dossier personnel </a:t>
            </a:r>
            <a:r>
              <a:rPr lang="fr-CA" sz="900" b="0" i="0" dirty="0">
                <a:solidFill>
                  <a:srgbClr val="414141"/>
                </a:solidFill>
                <a:effectLst/>
                <a:latin typeface="Roboto"/>
                <a:ea typeface="Roboto"/>
                <a:cs typeface="Roboto"/>
              </a:rPr>
              <a:t>de la travailleuse ou du travailleur</a:t>
            </a:r>
          </a:p>
          <a:p>
            <a:pPr marL="232410" indent="-232410">
              <a:buFont typeface="+mj-lt"/>
              <a:buAutoNum type="arabicPeriod"/>
            </a:pPr>
            <a:r>
              <a:rPr lang="fr-CA" sz="900" b="0" i="0" dirty="0">
                <a:solidFill>
                  <a:srgbClr val="414141"/>
                </a:solidFill>
                <a:effectLst/>
                <a:latin typeface="Roboto"/>
                <a:ea typeface="Roboto"/>
                <a:cs typeface="Roboto"/>
              </a:rPr>
              <a:t>une </a:t>
            </a:r>
            <a:r>
              <a:rPr lang="fr-CA" sz="900" b="1" i="0" dirty="0">
                <a:solidFill>
                  <a:srgbClr val="414141"/>
                </a:solidFill>
                <a:effectLst/>
                <a:latin typeface="Roboto"/>
                <a:ea typeface="Roboto"/>
                <a:cs typeface="Roboto"/>
              </a:rPr>
              <a:t>suspension</a:t>
            </a:r>
          </a:p>
          <a:p>
            <a:pPr marL="232410" indent="-232410">
              <a:buFont typeface="+mj-lt"/>
              <a:buAutoNum type="arabicPeriod"/>
            </a:pPr>
            <a:r>
              <a:rPr lang="fr-CA" sz="900" b="0" i="0" dirty="0">
                <a:solidFill>
                  <a:srgbClr val="414141"/>
                </a:solidFill>
                <a:effectLst/>
                <a:latin typeface="Roboto"/>
                <a:ea typeface="Roboto"/>
                <a:cs typeface="Roboto"/>
              </a:rPr>
              <a:t>un </a:t>
            </a:r>
            <a:r>
              <a:rPr lang="fr-CA" sz="900" b="1" i="0" dirty="0">
                <a:solidFill>
                  <a:srgbClr val="414141"/>
                </a:solidFill>
                <a:effectLst/>
                <a:latin typeface="Roboto"/>
                <a:ea typeface="Roboto"/>
                <a:cs typeface="Roboto"/>
              </a:rPr>
              <a:t>congédiement</a:t>
            </a:r>
            <a:r>
              <a:rPr lang="fr-CA" sz="900" b="0" i="0" dirty="0">
                <a:solidFill>
                  <a:srgbClr val="414141"/>
                </a:solidFill>
                <a:effectLst/>
                <a:latin typeface="Roboto"/>
                <a:ea typeface="Roboto"/>
                <a:cs typeface="Roboto"/>
              </a:rPr>
              <a:t>: le </a:t>
            </a:r>
            <a:r>
              <a:rPr lang="fr-CA" sz="900" b="0" i="0" u="sng" dirty="0">
                <a:solidFill>
                  <a:srgbClr val="006C08"/>
                </a:solidFill>
                <a:effectLst/>
                <a:latin typeface="Roboto"/>
                <a:ea typeface="Roboto"/>
                <a:cs typeface="Roboto"/>
                <a:hlinkClick r:id="rId3" tooltip="Licenciement, mise à pied, congédiement et démission"/>
              </a:rPr>
              <a:t>congédiement</a:t>
            </a:r>
            <a:r>
              <a:rPr lang="fr-CA" sz="900" b="0" i="0" dirty="0">
                <a:solidFill>
                  <a:srgbClr val="414141"/>
                </a:solidFill>
                <a:effectLst/>
                <a:latin typeface="Roboto"/>
                <a:ea typeface="Roboto"/>
                <a:cs typeface="Roboto"/>
              </a:rPr>
              <a:t> disciplinaire devrait être </a:t>
            </a:r>
            <a:r>
              <a:rPr lang="fr-CA" sz="900" b="1" i="0" dirty="0">
                <a:solidFill>
                  <a:srgbClr val="414141"/>
                </a:solidFill>
                <a:effectLst/>
                <a:latin typeface="Roboto"/>
                <a:ea typeface="Roboto"/>
                <a:cs typeface="Roboto"/>
              </a:rPr>
              <a:t>imposé uniquement </a:t>
            </a:r>
            <a:r>
              <a:rPr lang="fr-CA" sz="900" b="0" i="0" dirty="0">
                <a:solidFill>
                  <a:srgbClr val="414141"/>
                </a:solidFill>
                <a:effectLst/>
                <a:latin typeface="Roboto"/>
                <a:ea typeface="Roboto"/>
                <a:cs typeface="Roboto"/>
              </a:rPr>
              <a:t>lorsque </a:t>
            </a:r>
            <a:r>
              <a:rPr lang="fr-CA" sz="900" b="1" i="0" dirty="0">
                <a:solidFill>
                  <a:srgbClr val="414141"/>
                </a:solidFill>
                <a:effectLst/>
                <a:latin typeface="Roboto"/>
                <a:ea typeface="Roboto"/>
                <a:cs typeface="Roboto"/>
              </a:rPr>
              <a:t>les autres solutions ont été épuisées</a:t>
            </a:r>
            <a:r>
              <a:rPr lang="fr-CA" sz="900" b="0" i="0" dirty="0">
                <a:solidFill>
                  <a:srgbClr val="414141"/>
                </a:solidFill>
                <a:effectLst/>
                <a:latin typeface="Roboto"/>
                <a:ea typeface="Roboto"/>
                <a:cs typeface="Roboto"/>
              </a:rPr>
              <a:t>, que la </a:t>
            </a:r>
            <a:r>
              <a:rPr lang="fr-CA" sz="900" b="1" i="0" dirty="0">
                <a:solidFill>
                  <a:srgbClr val="414141"/>
                </a:solidFill>
                <a:effectLst/>
                <a:latin typeface="Roboto"/>
                <a:ea typeface="Roboto"/>
                <a:cs typeface="Roboto"/>
              </a:rPr>
              <a:t>personne a été avisée </a:t>
            </a:r>
            <a:r>
              <a:rPr lang="fr-CA" sz="900" b="0" i="0" dirty="0">
                <a:solidFill>
                  <a:srgbClr val="414141"/>
                </a:solidFill>
                <a:effectLst/>
                <a:latin typeface="Roboto"/>
                <a:ea typeface="Roboto"/>
                <a:cs typeface="Roboto"/>
              </a:rPr>
              <a:t>de ce qu’on lui reproche et qu’elle a eu le </a:t>
            </a:r>
            <a:r>
              <a:rPr lang="fr-CA" sz="900" b="1" i="0" dirty="0">
                <a:solidFill>
                  <a:srgbClr val="414141"/>
                </a:solidFill>
                <a:effectLst/>
                <a:latin typeface="Roboto"/>
                <a:ea typeface="Roboto"/>
                <a:cs typeface="Roboto"/>
              </a:rPr>
              <a:t>temps raisonnable pour corriger</a:t>
            </a:r>
            <a:r>
              <a:rPr lang="fr-CA" sz="900" b="0" i="0" dirty="0">
                <a:solidFill>
                  <a:srgbClr val="414141"/>
                </a:solidFill>
                <a:effectLst/>
                <a:latin typeface="Roboto"/>
                <a:ea typeface="Roboto"/>
                <a:cs typeface="Roboto"/>
              </a:rPr>
              <a:t> son comportement.</a:t>
            </a:r>
          </a:p>
          <a:p>
            <a:endParaRPr lang="fr-CA" dirty="0"/>
          </a:p>
        </p:txBody>
      </p:sp>
      <p:sp>
        <p:nvSpPr>
          <p:cNvPr id="4" name="Espace réservé du numéro de diapositive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587B68FA-F1D3-1749-8AFA-236451611C6B}" type="slidenum">
              <a:rPr kumimoji="0" lang="fr-F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10</a:t>
            </a:fld>
            <a:endParaRPr kumimoji="0" lang="fr-FR"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8969032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CA"/>
          </a:p>
        </p:txBody>
      </p:sp>
      <p:sp>
        <p:nvSpPr>
          <p:cNvPr id="4" name="Espace réservé du numéro de diapositive 3"/>
          <p:cNvSpPr>
            <a:spLocks noGrp="1"/>
          </p:cNvSpPr>
          <p:nvPr>
            <p:ph type="sldNum" sz="quarter" idx="5"/>
          </p:nvPr>
        </p:nvSpPr>
        <p:spPr/>
        <p:txBody>
          <a:bodyPr/>
          <a:lstStyle/>
          <a:p>
            <a:fld id="{82555031-6E8E-1E43-889E-E453EBD4965C}" type="slidenum">
              <a:rPr lang="fr-FR" smtClean="0"/>
              <a:t>11</a:t>
            </a:fld>
            <a:endParaRPr lang="fr-FR"/>
          </a:p>
        </p:txBody>
      </p:sp>
    </p:spTree>
    <p:extLst>
      <p:ext uri="{BB962C8B-B14F-4D97-AF65-F5344CB8AC3E}">
        <p14:creationId xmlns:p14="http://schemas.microsoft.com/office/powerpoint/2010/main" val="176432878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a:defRPr/>
            </a:pPr>
            <a:r>
              <a:rPr lang="fr-CA" dirty="0"/>
              <a:t>Une fin d’emploi peut être liée à plusieurs facteurs. Le tableau suivant regroupe les principales informations relatives aux diverses situations de fin d’emploi.</a:t>
            </a:r>
            <a:endParaRPr lang="fr-FR" dirty="0"/>
          </a:p>
          <a:p>
            <a:pPr>
              <a:defRPr/>
            </a:pPr>
            <a:r>
              <a:rPr lang="fr-CA" b="1" dirty="0"/>
              <a:t>La mise à pied </a:t>
            </a:r>
            <a:endParaRPr lang="fr-CA" dirty="0"/>
          </a:p>
          <a:p>
            <a:pPr>
              <a:defRPr/>
            </a:pPr>
            <a:r>
              <a:rPr lang="fr-CA" dirty="0"/>
              <a:t>La mise à pied </a:t>
            </a:r>
            <a:r>
              <a:rPr lang="fr-CA" b="1" dirty="0"/>
              <a:t>suspend temporairement </a:t>
            </a:r>
            <a:r>
              <a:rPr lang="fr-CA" dirty="0"/>
              <a:t>le lien d’emploi </a:t>
            </a:r>
            <a:r>
              <a:rPr lang="fr-CA" b="1" dirty="0"/>
              <a:t>pour des raisons économiques, organisationnelles ou techniques</a:t>
            </a:r>
            <a:r>
              <a:rPr lang="fr-CA" dirty="0"/>
              <a:t>. La personne conserve son lien d’emploi pendant la durée de sa mise à pied et son service continu se poursuit. La personne peut donc être rappelée au travail pendant la période de mise à pied. C’est le cas de travailleurs saisonniers, par exemple. </a:t>
            </a:r>
          </a:p>
          <a:p>
            <a:pPr>
              <a:defRPr/>
            </a:pPr>
            <a:endParaRPr lang="fr-CA" b="1" dirty="0"/>
          </a:p>
          <a:p>
            <a:pPr>
              <a:defRPr/>
            </a:pPr>
            <a:r>
              <a:rPr lang="fr-CA" b="1" dirty="0"/>
              <a:t>Le licenciement : on y retrouve le licenciement individuel et le licenciement collectif.</a:t>
            </a:r>
            <a:endParaRPr lang="fr-CA" dirty="0"/>
          </a:p>
          <a:p>
            <a:pPr>
              <a:defRPr/>
            </a:pPr>
            <a:r>
              <a:rPr lang="fr-CA" dirty="0"/>
              <a:t>Le licenciement est une </a:t>
            </a:r>
            <a:r>
              <a:rPr lang="fr-CA" b="1" dirty="0"/>
              <a:t>rupture définitive </a:t>
            </a:r>
            <a:r>
              <a:rPr lang="fr-CA" dirty="0"/>
              <a:t>du lien d’emploi à l’initiative de l’employeur, pour des raisons : </a:t>
            </a:r>
          </a:p>
          <a:p>
            <a:pPr>
              <a:defRPr/>
            </a:pPr>
            <a:r>
              <a:rPr lang="fr-CA" dirty="0"/>
              <a:t>•économiques (ex. : difficultés financières de l’employeur, baisse de revenus ou perte de contrats) ;</a:t>
            </a:r>
          </a:p>
          <a:p>
            <a:pPr>
              <a:defRPr/>
            </a:pPr>
            <a:r>
              <a:rPr lang="fr-CA" dirty="0"/>
              <a:t>•organisationnelles (ex. : réorganisation entraînant l’abolition ou la fusion de postes) ; </a:t>
            </a:r>
          </a:p>
          <a:p>
            <a:pPr>
              <a:defRPr/>
            </a:pPr>
            <a:r>
              <a:rPr lang="fr-CA" dirty="0"/>
              <a:t>•techniques (ex. : innovations technologiques entraînant une réduction du besoin de main-d’œuvre, vente de l’entreprise). </a:t>
            </a:r>
          </a:p>
          <a:p>
            <a:pPr>
              <a:defRPr/>
            </a:pPr>
            <a:r>
              <a:rPr lang="fr-CA" dirty="0"/>
              <a:t>***</a:t>
            </a:r>
            <a:r>
              <a:rPr lang="fr-CA" b="1" dirty="0"/>
              <a:t>Le licenciement ne signifie pas que l’employeur a quelque chose à reprocher à la travailleuse ou au travailleur, mais qu’il n’a plus besoin de ses services. </a:t>
            </a:r>
            <a:endParaRPr lang="fr-CA" dirty="0"/>
          </a:p>
          <a:p>
            <a:pPr>
              <a:defRPr/>
            </a:pPr>
            <a:r>
              <a:rPr lang="fr-CA" b="1" dirty="0"/>
              <a:t>Le licenciement collectif </a:t>
            </a:r>
            <a:r>
              <a:rPr lang="fr-CA" dirty="0"/>
              <a:t> </a:t>
            </a:r>
            <a:endParaRPr lang="fr-CA" dirty="0">
              <a:ea typeface="Calibri"/>
              <a:cs typeface="Calibri"/>
            </a:endParaRPr>
          </a:p>
          <a:p>
            <a:pPr>
              <a:defRPr/>
            </a:pPr>
            <a:r>
              <a:rPr lang="fr-CA" dirty="0"/>
              <a:t>Le licenciement collectif est la </a:t>
            </a:r>
            <a:r>
              <a:rPr lang="fr-CA" b="1" dirty="0"/>
              <a:t>rupture définitive </a:t>
            </a:r>
            <a:r>
              <a:rPr lang="fr-CA" dirty="0"/>
              <a:t>du lien d’emploi de plusieurs </a:t>
            </a:r>
            <a:r>
              <a:rPr lang="fr-CA" b="1" dirty="0"/>
              <a:t>personnes en même temps </a:t>
            </a:r>
            <a:r>
              <a:rPr lang="fr-CA" dirty="0"/>
              <a:t>pour des</a:t>
            </a:r>
            <a:r>
              <a:rPr lang="fr-CA" b="1" dirty="0"/>
              <a:t> raisons économiques, organisationnelles ou techniques</a:t>
            </a:r>
            <a:r>
              <a:rPr lang="fr-CA" dirty="0"/>
              <a:t>. On parle de licenciement collectif quand il y a une cessation de travail initiée par l’employeur, y compris une mise à pied qui dépasse les 6 mois, qui touche au moins </a:t>
            </a:r>
            <a:r>
              <a:rPr lang="fr-CA" b="1" dirty="0"/>
              <a:t>10 personnes salariées </a:t>
            </a:r>
            <a:r>
              <a:rPr lang="fr-CA" dirty="0"/>
              <a:t>dans un </a:t>
            </a:r>
            <a:r>
              <a:rPr lang="fr-CA" b="1" dirty="0"/>
              <a:t>même établissement </a:t>
            </a:r>
            <a:r>
              <a:rPr lang="fr-CA" dirty="0"/>
              <a:t>pour une période de </a:t>
            </a:r>
            <a:r>
              <a:rPr lang="fr-CA" b="1" dirty="0"/>
              <a:t>deux mois consécutifs</a:t>
            </a:r>
            <a:r>
              <a:rPr lang="fr-CA" dirty="0"/>
              <a:t>. </a:t>
            </a:r>
          </a:p>
          <a:p>
            <a:pPr>
              <a:defRPr/>
            </a:pPr>
            <a:r>
              <a:rPr lang="fr-CA" b="1" dirty="0"/>
              <a:t> </a:t>
            </a:r>
            <a:endParaRPr lang="fr-CA" dirty="0"/>
          </a:p>
          <a:p>
            <a:pPr>
              <a:defRPr/>
            </a:pPr>
            <a:r>
              <a:rPr lang="fr-CA" b="1" dirty="0"/>
              <a:t>Le congédiement</a:t>
            </a:r>
            <a:endParaRPr lang="fr-CA" dirty="0"/>
          </a:p>
          <a:p>
            <a:pPr>
              <a:defRPr/>
            </a:pPr>
            <a:r>
              <a:rPr lang="fr-CA" dirty="0"/>
              <a:t>Le congédiement est la</a:t>
            </a:r>
            <a:r>
              <a:rPr lang="fr-CA" b="1" dirty="0"/>
              <a:t> rupture définitive </a:t>
            </a:r>
            <a:r>
              <a:rPr lang="fr-CA" dirty="0"/>
              <a:t>du lien d’emploi, à l’initiative de l’employeur, pour des </a:t>
            </a:r>
            <a:r>
              <a:rPr lang="fr-CA" b="1" dirty="0"/>
              <a:t>raisons disciplinaires ou liées à la compétence ou à la capacité </a:t>
            </a:r>
            <a:r>
              <a:rPr lang="fr-CA" dirty="0"/>
              <a:t>de la travailleuse ou du travailleur à faire le travail requis. </a:t>
            </a:r>
          </a:p>
          <a:p>
            <a:pPr>
              <a:defRPr/>
            </a:pPr>
            <a:r>
              <a:rPr lang="fr-CA" dirty="0"/>
              <a:t> </a:t>
            </a:r>
            <a:r>
              <a:rPr lang="fr-CA" b="1" i="1" dirty="0"/>
              <a:t>Exemple : </a:t>
            </a:r>
            <a:r>
              <a:rPr lang="fr-CA" b="1" dirty="0"/>
              <a:t>u</a:t>
            </a:r>
            <a:r>
              <a:rPr lang="fr-CA" dirty="0"/>
              <a:t>ne rupture du lien d’emploi causée par </a:t>
            </a:r>
            <a:r>
              <a:rPr lang="fr-CA" b="1" dirty="0"/>
              <a:t>l’attitude négative </a:t>
            </a:r>
            <a:r>
              <a:rPr lang="fr-CA" dirty="0"/>
              <a:t>de la personne au travail, par des </a:t>
            </a:r>
            <a:r>
              <a:rPr lang="fr-CA" b="1" dirty="0"/>
              <a:t>absences et retards répétés</a:t>
            </a:r>
            <a:r>
              <a:rPr lang="fr-CA" dirty="0"/>
              <a:t>, par </a:t>
            </a:r>
            <a:r>
              <a:rPr lang="fr-CA" b="1" dirty="0"/>
              <a:t>des fautes dans l’exécution </a:t>
            </a:r>
            <a:r>
              <a:rPr lang="fr-CA" dirty="0"/>
              <a:t>du travail tient à des raisons de nature disciplinaire. </a:t>
            </a:r>
          </a:p>
          <a:p>
            <a:pPr>
              <a:defRPr/>
            </a:pPr>
            <a:r>
              <a:rPr lang="fr-CA" b="1" dirty="0"/>
              <a:t> </a:t>
            </a:r>
            <a:endParaRPr lang="fr-CA" dirty="0"/>
          </a:p>
          <a:p>
            <a:pPr>
              <a:defRPr/>
            </a:pPr>
            <a:r>
              <a:rPr lang="fr-CA" b="1" dirty="0"/>
              <a:t>La suspension</a:t>
            </a:r>
            <a:endParaRPr lang="fr-CA" dirty="0"/>
          </a:p>
          <a:p>
            <a:pPr>
              <a:defRPr/>
            </a:pPr>
            <a:r>
              <a:rPr lang="fr-CA" dirty="0"/>
              <a:t>La suspension consiste à interrompre temporairement l'emploi de la personne salariée pour une période déterminée, sans rompre son contrat de travail. Le salarié est privé de son emploi et de son salaire pour cette période. Il s'agit généralement d'une sanction disciplinaire.</a:t>
            </a:r>
            <a:endParaRPr lang="fr-CA" dirty="0">
              <a:ea typeface="Calibri"/>
              <a:cs typeface="Calibri"/>
            </a:endParaRPr>
          </a:p>
          <a:p>
            <a:pPr>
              <a:defRPr/>
            </a:pPr>
            <a:endParaRPr lang="fr-CA" b="1" dirty="0"/>
          </a:p>
          <a:p>
            <a:pPr>
              <a:defRPr/>
            </a:pPr>
            <a:r>
              <a:rPr lang="fr-CA" b="1" dirty="0"/>
              <a:t>La démission </a:t>
            </a:r>
            <a:endParaRPr lang="fr-CA" dirty="0"/>
          </a:p>
          <a:p>
            <a:pPr>
              <a:defRPr/>
            </a:pPr>
            <a:r>
              <a:rPr lang="fr-CA" dirty="0"/>
              <a:t>La Loi sur les normes du travail ne prévoit pas de règles quant à l’avis à donner à l’employeur au moment d’une démission. Toutefois, dans le </a:t>
            </a:r>
            <a:r>
              <a:rPr lang="fr-CA" b="1" dirty="0"/>
              <a:t>Code civil du Québec</a:t>
            </a:r>
            <a:r>
              <a:rPr lang="fr-CA" dirty="0"/>
              <a:t>, on trouve une indication selon laquelle la personne qui démissionne doit </a:t>
            </a:r>
            <a:r>
              <a:rPr lang="fr-CA" b="1" dirty="0"/>
              <a:t>donner un délai raisonnable à son employeur </a:t>
            </a:r>
            <a:r>
              <a:rPr lang="fr-CA" dirty="0"/>
              <a:t>avant de quitter son emploi (art. 2091). </a:t>
            </a:r>
          </a:p>
          <a:p>
            <a:pPr>
              <a:defRPr/>
            </a:pPr>
            <a:r>
              <a:rPr lang="fr-CA" dirty="0"/>
              <a:t>Le délai doit être raisonnable et tenir compte, notamment, de la </a:t>
            </a:r>
            <a:r>
              <a:rPr lang="fr-CA" b="1" dirty="0"/>
              <a:t>nature de l'emploi, des circonstances </a:t>
            </a:r>
            <a:r>
              <a:rPr lang="fr-CA" dirty="0"/>
              <a:t>particulières dans lesquelles il s'exerce et de la </a:t>
            </a:r>
            <a:r>
              <a:rPr lang="fr-CA" b="1" dirty="0"/>
              <a:t>durée de la prestation </a:t>
            </a:r>
            <a:r>
              <a:rPr lang="fr-CA" dirty="0"/>
              <a:t>de travail.</a:t>
            </a:r>
          </a:p>
          <a:p>
            <a:r>
              <a:rPr lang="fr-FR" b="1" kern="1200" dirty="0">
                <a:effectLst/>
              </a:rPr>
              <a:t>La démission ne se présume pas, SAUF dans des cas d’exception </a:t>
            </a:r>
            <a:r>
              <a:rPr lang="fr-FR" kern="1200" dirty="0">
                <a:effectLst/>
              </a:rPr>
              <a:t>spécifiés dans la loi </a:t>
            </a:r>
            <a:r>
              <a:rPr lang="fr-FR" b="1" kern="1200" dirty="0">
                <a:effectLst/>
              </a:rPr>
              <a:t>lorsqu’une date de retour de congé est prévue, </a:t>
            </a:r>
            <a:r>
              <a:rPr lang="fr-FR" kern="1200" dirty="0">
                <a:effectLst/>
              </a:rPr>
              <a:t>soit à l’occasion :</a:t>
            </a:r>
            <a:endParaRPr lang="fr-FR" dirty="0">
              <a:ea typeface="Calibri"/>
              <a:cs typeface="Calibri"/>
            </a:endParaRPr>
          </a:p>
          <a:p>
            <a:pPr lvl="0"/>
            <a:r>
              <a:rPr lang="fr-FR" b="1" kern="1200" dirty="0">
                <a:effectLst/>
              </a:rPr>
              <a:t>d’un congé de maternité ;</a:t>
            </a:r>
            <a:endParaRPr lang="fr-FR" b="1" dirty="0">
              <a:ea typeface="Calibri"/>
              <a:cs typeface="Calibri"/>
            </a:endParaRPr>
          </a:p>
          <a:p>
            <a:pPr lvl="0"/>
            <a:r>
              <a:rPr lang="fr-FR" b="1" kern="1200" dirty="0">
                <a:effectLst/>
              </a:rPr>
              <a:t>d’un congé de paternité ;</a:t>
            </a:r>
            <a:endParaRPr lang="fr-FR" b="1" dirty="0">
              <a:ea typeface="Calibri"/>
              <a:cs typeface="Calibri"/>
            </a:endParaRPr>
          </a:p>
          <a:p>
            <a:pPr lvl="0"/>
            <a:r>
              <a:rPr lang="fr-FR" b="1" kern="1200" dirty="0">
                <a:effectLst/>
              </a:rPr>
              <a:t>d’un congé parental.</a:t>
            </a:r>
            <a:endParaRPr lang="fr-FR" b="1" dirty="0">
              <a:ea typeface="Calibri"/>
              <a:cs typeface="Calibri"/>
            </a:endParaRPr>
          </a:p>
          <a:p>
            <a:pPr>
              <a:defRPr/>
            </a:pPr>
            <a:r>
              <a:rPr lang="fr-CA" dirty="0">
                <a:ea typeface="Calibri"/>
                <a:cs typeface="Calibri"/>
              </a:rPr>
              <a:t>Il est cependant préférable que l’employeur tente de joindre la personne avant la fin de son congé pour confirmer ses intentions ou sa date de retour. Il doit présumé sa bonne foi. </a:t>
            </a:r>
          </a:p>
          <a:p>
            <a:pPr>
              <a:defRPr/>
            </a:pPr>
            <a:endParaRPr lang="fr-CA" dirty="0">
              <a:ea typeface="Calibri"/>
              <a:cs typeface="Calibri"/>
            </a:endParaRPr>
          </a:p>
          <a:p>
            <a:pPr marL="0" marR="0" lvl="0" indent="0" algn="l" defTabSz="914400">
              <a:lnSpc>
                <a:spcPct val="100000"/>
              </a:lnSpc>
              <a:buClrTx/>
              <a:buSzTx/>
              <a:buFontTx/>
              <a:buNone/>
              <a:tabLst/>
              <a:defRPr/>
            </a:pPr>
            <a:endParaRPr lang="fr-CA" sz="1200" kern="1200" dirty="0">
              <a:solidFill>
                <a:schemeClr val="tx1"/>
              </a:solidFill>
              <a:effectLst/>
              <a:latin typeface="Arial" charset="0"/>
              <a:ea typeface="MS PGothic" panose="020B0600070205080204" pitchFamily="34" charset="-128"/>
              <a:cs typeface="Arial"/>
            </a:endParaRPr>
          </a:p>
          <a:p>
            <a:pPr marL="0" marR="0" lvl="0" indent="0" algn="l" defTabSz="914400">
              <a:lnSpc>
                <a:spcPct val="100000"/>
              </a:lnSpc>
              <a:buClrTx/>
              <a:buSzTx/>
              <a:buFontTx/>
              <a:buNone/>
              <a:tabLst/>
              <a:defRPr/>
            </a:pPr>
            <a:r>
              <a:rPr lang="fr-CA" sz="1200" kern="1200" dirty="0">
                <a:solidFill>
                  <a:schemeClr val="tx1"/>
                </a:solidFill>
                <a:effectLst/>
                <a:latin typeface="Arial" charset="0"/>
                <a:ea typeface="MS PGothic" panose="020B0600070205080204" pitchFamily="34" charset="-128"/>
                <a:cs typeface="Arial"/>
              </a:rPr>
              <a:t>Plus d’info sur le </a:t>
            </a:r>
            <a:r>
              <a:rPr lang="fr-CA" sz="1200" b="1" kern="1200" dirty="0">
                <a:solidFill>
                  <a:schemeClr val="tx1"/>
                </a:solidFill>
                <a:effectLst/>
                <a:latin typeface="Arial" charset="0"/>
                <a:ea typeface="MS PGothic" panose="020B0600070205080204" pitchFamily="34" charset="-128"/>
                <a:cs typeface="Arial"/>
              </a:rPr>
              <a:t>licenciement collectif</a:t>
            </a:r>
          </a:p>
          <a:p>
            <a:pPr marL="0" marR="0" lvl="0" indent="0" algn="l" defTabSz="914400">
              <a:lnSpc>
                <a:spcPct val="100000"/>
              </a:lnSpc>
              <a:buClrTx/>
              <a:buSzTx/>
              <a:buFontTx/>
              <a:buNone/>
              <a:tabLst/>
              <a:defRPr/>
            </a:pPr>
            <a:r>
              <a:rPr lang="fr-CA" sz="1200" kern="1200" dirty="0">
                <a:solidFill>
                  <a:schemeClr val="tx1"/>
                </a:solidFill>
                <a:effectLst/>
                <a:latin typeface="Arial" charset="0"/>
                <a:ea typeface="MS PGothic" panose="020B0600070205080204" pitchFamily="34" charset="-128"/>
                <a:cs typeface="Arial"/>
              </a:rPr>
              <a:t>Les obligations de l’employeur:</a:t>
            </a:r>
          </a:p>
          <a:p>
            <a:pPr marL="0" marR="0" lvl="0" indent="0" algn="l" defTabSz="914400">
              <a:lnSpc>
                <a:spcPct val="100000"/>
              </a:lnSpc>
              <a:buClrTx/>
              <a:buSzTx/>
              <a:buFontTx/>
              <a:buNone/>
              <a:tabLst/>
              <a:defRPr/>
            </a:pPr>
            <a:r>
              <a:rPr lang="fr-CA" sz="1200" kern="1200" dirty="0">
                <a:solidFill>
                  <a:schemeClr val="tx1"/>
                </a:solidFill>
                <a:effectLst/>
                <a:latin typeface="Arial" charset="0"/>
                <a:ea typeface="MS PGothic" panose="020B0600070205080204" pitchFamily="34" charset="-128"/>
                <a:cs typeface="Arial"/>
              </a:rPr>
              <a:t>L’employeur doit notamment </a:t>
            </a:r>
            <a:r>
              <a:rPr lang="fr-CA" sz="1200" b="1" kern="1200" dirty="0">
                <a:solidFill>
                  <a:schemeClr val="tx1"/>
                </a:solidFill>
                <a:effectLst/>
                <a:latin typeface="Arial" charset="0"/>
                <a:ea typeface="MS PGothic" panose="020B0600070205080204" pitchFamily="34" charset="-128"/>
                <a:cs typeface="Arial"/>
              </a:rPr>
              <a:t>émettre un avis de licenciement collectif dans les délais requis au ministère de l’Emploi et de la Solidarité sociale (MESS) et à la CNESST.</a:t>
            </a:r>
          </a:p>
          <a:p>
            <a:pPr marL="0" marR="0" lvl="0" indent="0" algn="l" defTabSz="914400">
              <a:lnSpc>
                <a:spcPct val="100000"/>
              </a:lnSpc>
              <a:buClrTx/>
              <a:buSzTx/>
              <a:buFontTx/>
              <a:buNone/>
              <a:tabLst/>
              <a:defRPr/>
            </a:pPr>
            <a:r>
              <a:rPr lang="fr-CA" sz="1200" kern="1200" dirty="0">
                <a:solidFill>
                  <a:schemeClr val="tx1"/>
                </a:solidFill>
                <a:effectLst/>
                <a:latin typeface="Arial" charset="0"/>
                <a:ea typeface="MS PGothic" panose="020B0600070205080204" pitchFamily="34" charset="-128"/>
                <a:cs typeface="Arial"/>
              </a:rPr>
              <a:t>L’employeur doit également </a:t>
            </a:r>
            <a:r>
              <a:rPr lang="fr-CA" sz="1200" b="1" kern="1200" dirty="0">
                <a:solidFill>
                  <a:schemeClr val="tx1"/>
                </a:solidFill>
                <a:effectLst/>
                <a:latin typeface="Arial" charset="0"/>
                <a:ea typeface="MS PGothic" panose="020B0600070205080204" pitchFamily="34" charset="-128"/>
                <a:cs typeface="Arial"/>
              </a:rPr>
              <a:t>afficher cet avis dans un endroit visible et facilement accessible </a:t>
            </a:r>
            <a:r>
              <a:rPr lang="fr-CA" sz="1200" kern="1200" dirty="0">
                <a:solidFill>
                  <a:schemeClr val="tx1"/>
                </a:solidFill>
                <a:effectLst/>
                <a:latin typeface="Arial" charset="0"/>
                <a:ea typeface="MS PGothic" panose="020B0600070205080204" pitchFamily="34" charset="-128"/>
                <a:cs typeface="Arial"/>
              </a:rPr>
              <a:t>dans l’établissement concerné par le licenciement collectif. </a:t>
            </a:r>
          </a:p>
          <a:p>
            <a:pPr marL="0" marR="0" lvl="0" indent="0" algn="l" defTabSz="914400">
              <a:lnSpc>
                <a:spcPct val="100000"/>
              </a:lnSpc>
              <a:buClrTx/>
              <a:buSzTx/>
              <a:buFontTx/>
              <a:buNone/>
              <a:tabLst/>
              <a:defRPr/>
            </a:pPr>
            <a:r>
              <a:rPr lang="fr-CA" sz="1200" b="1" kern="1200" dirty="0">
                <a:solidFill>
                  <a:schemeClr val="tx1"/>
                </a:solidFill>
                <a:effectLst/>
                <a:latin typeface="Arial" charset="0"/>
                <a:ea typeface="MS PGothic" panose="020B0600070205080204" pitchFamily="34" charset="-128"/>
                <a:cs typeface="Arial"/>
              </a:rPr>
              <a:t>S’il ne le fait pas ou s’il le fait trop tard, il devra verser une indemnité compensatrice </a:t>
            </a:r>
            <a:r>
              <a:rPr lang="fr-CA" sz="1200" kern="1200" dirty="0">
                <a:solidFill>
                  <a:schemeClr val="tx1"/>
                </a:solidFill>
                <a:effectLst/>
                <a:latin typeface="Arial" charset="0"/>
                <a:ea typeface="MS PGothic" panose="020B0600070205080204" pitchFamily="34" charset="-128"/>
                <a:cs typeface="Arial"/>
              </a:rPr>
              <a:t>au personnel concerné.</a:t>
            </a:r>
          </a:p>
          <a:p>
            <a:pPr marL="0" marR="0" lvl="0" indent="0" algn="l" defTabSz="914400">
              <a:lnSpc>
                <a:spcPct val="100000"/>
              </a:lnSpc>
              <a:buClrTx/>
              <a:buSzTx/>
              <a:buFontTx/>
              <a:buNone/>
              <a:tabLst/>
              <a:defRPr/>
            </a:pPr>
            <a:r>
              <a:rPr lang="fr-CA" sz="1200" kern="1200" dirty="0">
                <a:solidFill>
                  <a:schemeClr val="tx1"/>
                </a:solidFill>
                <a:effectLst/>
                <a:latin typeface="Arial" charset="0"/>
                <a:ea typeface="MS PGothic" panose="020B0600070205080204" pitchFamily="34" charset="-128"/>
                <a:cs typeface="Arial"/>
              </a:rPr>
              <a:t>10 à 99 personnes = 8 semaines préavis</a:t>
            </a:r>
          </a:p>
          <a:p>
            <a:pPr marL="0" marR="0" lvl="0" indent="0" algn="l" defTabSz="914400">
              <a:lnSpc>
                <a:spcPct val="100000"/>
              </a:lnSpc>
              <a:buClrTx/>
              <a:buSzTx/>
              <a:buFontTx/>
              <a:buNone/>
              <a:tabLst/>
              <a:defRPr/>
            </a:pPr>
            <a:r>
              <a:rPr lang="fr-CA" sz="1200" kern="1200" dirty="0">
                <a:solidFill>
                  <a:schemeClr val="tx1"/>
                </a:solidFill>
                <a:effectLst/>
                <a:latin typeface="Arial" charset="0"/>
                <a:ea typeface="MS PGothic" panose="020B0600070205080204" pitchFamily="34" charset="-128"/>
                <a:cs typeface="Arial"/>
              </a:rPr>
              <a:t>100 à 299 personnes = 12 semaines de préavis</a:t>
            </a:r>
          </a:p>
          <a:p>
            <a:pPr marL="0" marR="0" lvl="0" indent="0" algn="l" defTabSz="914400">
              <a:lnSpc>
                <a:spcPct val="100000"/>
              </a:lnSpc>
              <a:buClrTx/>
              <a:buSzTx/>
              <a:buFontTx/>
              <a:buNone/>
              <a:tabLst/>
              <a:defRPr/>
            </a:pPr>
            <a:r>
              <a:rPr lang="fr-CA" sz="1200" kern="1200" dirty="0">
                <a:solidFill>
                  <a:schemeClr val="tx1"/>
                </a:solidFill>
                <a:effectLst/>
                <a:latin typeface="Arial" charset="0"/>
                <a:ea typeface="MS PGothic" panose="020B0600070205080204" pitchFamily="34" charset="-128"/>
                <a:cs typeface="Arial"/>
              </a:rPr>
              <a:t>300 personnes et plus = 16 semaines de préavis</a:t>
            </a:r>
          </a:p>
          <a:p>
            <a:pPr marL="0" marR="0" lvl="0" indent="0" algn="l" defTabSz="914400">
              <a:lnSpc>
                <a:spcPct val="100000"/>
              </a:lnSpc>
              <a:buClrTx/>
              <a:buSzTx/>
              <a:buFontTx/>
              <a:buNone/>
              <a:tabLst/>
              <a:defRPr/>
            </a:pPr>
            <a:r>
              <a:rPr lang="fr-CA" sz="1200" kern="1200" dirty="0">
                <a:solidFill>
                  <a:schemeClr val="tx1"/>
                </a:solidFill>
                <a:effectLst/>
                <a:latin typeface="Arial" charset="0"/>
                <a:ea typeface="MS PGothic" panose="020B0600070205080204" pitchFamily="34" charset="-128"/>
                <a:cs typeface="Arial"/>
              </a:rPr>
              <a:t>Le calcul de l’indemnité compensatrice liée à l’avis de licenciement collectif = calcul indemnité liée à l’avis de cessation d’emploi.</a:t>
            </a:r>
          </a:p>
          <a:p>
            <a:pPr marL="0" marR="0" lvl="0" indent="0" algn="l" defTabSz="914400">
              <a:lnSpc>
                <a:spcPct val="100000"/>
              </a:lnSpc>
              <a:buClrTx/>
              <a:buSzTx/>
              <a:buFontTx/>
              <a:buNone/>
              <a:tabLst/>
              <a:defRPr/>
            </a:pPr>
            <a:r>
              <a:rPr lang="fr-CA" sz="1200" kern="1200" dirty="0">
                <a:solidFill>
                  <a:schemeClr val="tx1"/>
                </a:solidFill>
                <a:effectLst/>
                <a:latin typeface="Arial" charset="0"/>
                <a:ea typeface="MS PGothic" panose="020B0600070205080204" pitchFamily="34" charset="-128"/>
                <a:cs typeface="Arial"/>
              </a:rPr>
              <a:t>Les indemnités prévues ne sont pas cumulatives.</a:t>
            </a:r>
          </a:p>
          <a:p>
            <a:pPr marL="0" marR="0" lvl="0" indent="0" algn="l" defTabSz="914400">
              <a:lnSpc>
                <a:spcPct val="100000"/>
              </a:lnSpc>
              <a:buClrTx/>
              <a:buSzTx/>
              <a:buFontTx/>
              <a:buNone/>
              <a:tabLst/>
              <a:defRPr/>
            </a:pPr>
            <a:r>
              <a:rPr lang="fr-CA" sz="1200" kern="1200" dirty="0">
                <a:solidFill>
                  <a:schemeClr val="tx1"/>
                </a:solidFill>
                <a:effectLst/>
                <a:latin typeface="Arial" charset="0"/>
                <a:ea typeface="MS PGothic" panose="020B0600070205080204" pitchFamily="34" charset="-128"/>
                <a:cs typeface="Arial"/>
              </a:rPr>
              <a:t>La personne salariée touche uniquement l’indemnité compensatrice la plus élevée à laquelle elle a droit.</a:t>
            </a:r>
          </a:p>
          <a:p>
            <a:pPr marL="0" marR="0" lvl="0" indent="0" algn="l" defTabSz="914400">
              <a:lnSpc>
                <a:spcPct val="100000"/>
              </a:lnSpc>
              <a:buClrTx/>
              <a:buSzTx/>
              <a:buFontTx/>
              <a:buNone/>
              <a:tabLst/>
              <a:defRPr/>
            </a:pPr>
            <a:endParaRPr lang="fr-CA" sz="1200" kern="1200" dirty="0">
              <a:solidFill>
                <a:schemeClr val="tx1"/>
              </a:solidFill>
              <a:effectLst/>
              <a:latin typeface="Arial" charset="0"/>
              <a:ea typeface="MS PGothic" panose="020B0600070205080204" pitchFamily="34" charset="-128"/>
              <a:cs typeface="Arial"/>
            </a:endParaRPr>
          </a:p>
          <a:p>
            <a:pPr marL="0" marR="0" lvl="0" indent="0" algn="l" defTabSz="914400">
              <a:lnSpc>
                <a:spcPct val="100000"/>
              </a:lnSpc>
              <a:buClrTx/>
              <a:buSzTx/>
              <a:buFontTx/>
              <a:buNone/>
              <a:tabLst/>
              <a:defRPr/>
            </a:pPr>
            <a:r>
              <a:rPr lang="fr-CA" sz="1200" kern="1200" dirty="0">
                <a:solidFill>
                  <a:schemeClr val="tx1"/>
                </a:solidFill>
                <a:effectLst/>
                <a:latin typeface="Arial" charset="0"/>
                <a:ea typeface="MS PGothic" panose="020B0600070205080204" pitchFamily="34" charset="-128"/>
                <a:cs typeface="Arial"/>
              </a:rPr>
              <a:t>À la fin de son emploi, la personne salariée peut demander que son employeur lui délivre un </a:t>
            </a:r>
            <a:r>
              <a:rPr lang="fr-CA" sz="1200" b="1" kern="1200" dirty="0">
                <a:solidFill>
                  <a:schemeClr val="tx1"/>
                </a:solidFill>
                <a:effectLst/>
                <a:latin typeface="Arial" charset="0"/>
                <a:ea typeface="MS PGothic" panose="020B0600070205080204" pitchFamily="34" charset="-128"/>
                <a:cs typeface="Arial"/>
              </a:rPr>
              <a:t>certificat de travail</a:t>
            </a:r>
            <a:r>
              <a:rPr lang="fr-CA" sz="1200" kern="1200" dirty="0">
                <a:solidFill>
                  <a:schemeClr val="tx1"/>
                </a:solidFill>
                <a:effectLst/>
                <a:latin typeface="Arial" charset="0"/>
                <a:ea typeface="MS PGothic" panose="020B0600070205080204" pitchFamily="34" charset="-128"/>
                <a:cs typeface="Arial"/>
              </a:rPr>
              <a:t> faisant état :</a:t>
            </a:r>
          </a:p>
          <a:p>
            <a:pPr marL="0" marR="0" lvl="0" indent="0" algn="l" defTabSz="914400">
              <a:lnSpc>
                <a:spcPct val="100000"/>
              </a:lnSpc>
              <a:buClrTx/>
              <a:buSzTx/>
              <a:buFontTx/>
              <a:buNone/>
              <a:tabLst/>
              <a:defRPr/>
            </a:pPr>
            <a:r>
              <a:rPr lang="fr-CA" sz="1200" kern="1200" dirty="0">
                <a:solidFill>
                  <a:schemeClr val="tx1"/>
                </a:solidFill>
                <a:effectLst/>
                <a:latin typeface="Arial" charset="0"/>
                <a:ea typeface="MS PGothic" panose="020B0600070205080204" pitchFamily="34" charset="-128"/>
                <a:cs typeface="Arial"/>
              </a:rPr>
              <a:t>De la </a:t>
            </a:r>
            <a:r>
              <a:rPr lang="fr-CA" sz="1200" b="1" kern="1200" dirty="0">
                <a:solidFill>
                  <a:schemeClr val="tx1"/>
                </a:solidFill>
                <a:effectLst/>
                <a:latin typeface="Arial" charset="0"/>
                <a:ea typeface="MS PGothic" panose="020B0600070205080204" pitchFamily="34" charset="-128"/>
                <a:cs typeface="Arial"/>
              </a:rPr>
              <a:t>nature et de la durée de son emploi;</a:t>
            </a:r>
          </a:p>
          <a:p>
            <a:pPr marL="0" marR="0" lvl="0" indent="0" algn="l" defTabSz="914400">
              <a:lnSpc>
                <a:spcPct val="100000"/>
              </a:lnSpc>
              <a:buClrTx/>
              <a:buSzTx/>
              <a:buFontTx/>
              <a:buNone/>
              <a:tabLst/>
              <a:defRPr/>
            </a:pPr>
            <a:r>
              <a:rPr lang="fr-CA" sz="1200" kern="1200" dirty="0">
                <a:solidFill>
                  <a:schemeClr val="tx1"/>
                </a:solidFill>
                <a:effectLst/>
                <a:latin typeface="Arial" charset="0"/>
                <a:ea typeface="MS PGothic" panose="020B0600070205080204" pitchFamily="34" charset="-128"/>
                <a:cs typeface="Arial"/>
              </a:rPr>
              <a:t>Des </a:t>
            </a:r>
            <a:r>
              <a:rPr lang="fr-CA" sz="1200" b="1" kern="1200" dirty="0">
                <a:solidFill>
                  <a:schemeClr val="tx1"/>
                </a:solidFill>
                <a:effectLst/>
                <a:latin typeface="Arial" charset="0"/>
                <a:ea typeface="MS PGothic" panose="020B0600070205080204" pitchFamily="34" charset="-128"/>
                <a:cs typeface="Arial"/>
              </a:rPr>
              <a:t>dates de début et de fin </a:t>
            </a:r>
            <a:r>
              <a:rPr lang="fr-CA" sz="1200" kern="1200" dirty="0">
                <a:solidFill>
                  <a:schemeClr val="tx1"/>
                </a:solidFill>
                <a:effectLst/>
                <a:latin typeface="Arial" charset="0"/>
                <a:ea typeface="MS PGothic" panose="020B0600070205080204" pitchFamily="34" charset="-128"/>
                <a:cs typeface="Arial"/>
              </a:rPr>
              <a:t>de l’exercice de ses fonctions;</a:t>
            </a:r>
          </a:p>
          <a:p>
            <a:pPr marL="0" marR="0" lvl="0" indent="0" algn="l" defTabSz="914400">
              <a:lnSpc>
                <a:spcPct val="100000"/>
              </a:lnSpc>
              <a:buClrTx/>
              <a:buSzTx/>
              <a:buFontTx/>
              <a:buNone/>
              <a:tabLst/>
              <a:defRPr/>
            </a:pPr>
            <a:r>
              <a:rPr lang="fr-CA" sz="1200" kern="1200" dirty="0">
                <a:solidFill>
                  <a:schemeClr val="tx1"/>
                </a:solidFill>
                <a:effectLst/>
                <a:latin typeface="Arial" charset="0"/>
                <a:ea typeface="MS PGothic" panose="020B0600070205080204" pitchFamily="34" charset="-128"/>
                <a:cs typeface="Arial"/>
              </a:rPr>
              <a:t>Du </a:t>
            </a:r>
            <a:r>
              <a:rPr lang="fr-CA" sz="1200" b="1" kern="1200" dirty="0">
                <a:solidFill>
                  <a:schemeClr val="tx1"/>
                </a:solidFill>
                <a:effectLst/>
                <a:latin typeface="Arial" charset="0"/>
                <a:ea typeface="MS PGothic" panose="020B0600070205080204" pitchFamily="34" charset="-128"/>
                <a:cs typeface="Arial"/>
              </a:rPr>
              <a:t>nom et de l’adresse de l’employeur</a:t>
            </a:r>
            <a:r>
              <a:rPr lang="fr-CA" sz="1200" kern="1200" dirty="0">
                <a:solidFill>
                  <a:schemeClr val="tx1"/>
                </a:solidFill>
                <a:effectLst/>
                <a:latin typeface="Arial" charset="0"/>
                <a:ea typeface="MS PGothic" panose="020B0600070205080204" pitchFamily="34" charset="-128"/>
                <a:cs typeface="Arial"/>
              </a:rPr>
              <a:t>.</a:t>
            </a:r>
          </a:p>
          <a:p>
            <a:pPr marL="0" marR="0" lvl="0" indent="0" algn="l" defTabSz="914400">
              <a:lnSpc>
                <a:spcPct val="100000"/>
              </a:lnSpc>
              <a:buClrTx/>
              <a:buSzTx/>
              <a:buFontTx/>
              <a:buNone/>
              <a:tabLst/>
              <a:defRPr/>
            </a:pPr>
            <a:r>
              <a:rPr lang="fr-CA" sz="1200" kern="1200" dirty="0">
                <a:solidFill>
                  <a:schemeClr val="tx1"/>
                </a:solidFill>
                <a:effectLst/>
                <a:latin typeface="Arial" charset="0"/>
                <a:ea typeface="MS PGothic" panose="020B0600070205080204" pitchFamily="34" charset="-128"/>
                <a:cs typeface="Arial"/>
              </a:rPr>
              <a:t>Si la personne en fait la demande, l’employeur a l’obligation de produire un certificat de travail. (Ne pas confondre avec la lettre de recommandation)</a:t>
            </a:r>
          </a:p>
          <a:p>
            <a:pPr marL="0" marR="0" lvl="0" indent="0" algn="l" defTabSz="914400">
              <a:lnSpc>
                <a:spcPct val="100000"/>
              </a:lnSpc>
              <a:buClrTx/>
              <a:buSzTx/>
              <a:buFontTx/>
              <a:buNone/>
              <a:tabLst/>
              <a:defRPr/>
            </a:pPr>
            <a:endParaRPr lang="fr-CA" sz="1200" kern="1200" dirty="0">
              <a:solidFill>
                <a:schemeClr val="tx1"/>
              </a:solidFill>
              <a:effectLst/>
              <a:latin typeface="Arial" charset="0"/>
              <a:ea typeface="MS PGothic" panose="020B0600070205080204" pitchFamily="34" charset="-128"/>
              <a:cs typeface="Arial"/>
            </a:endParaRPr>
          </a:p>
          <a:p>
            <a:pPr marL="0" marR="0" lvl="0" indent="0" algn="l" defTabSz="914400">
              <a:lnSpc>
                <a:spcPct val="100000"/>
              </a:lnSpc>
              <a:buClrTx/>
              <a:buSzTx/>
              <a:buFontTx/>
              <a:buNone/>
              <a:tabLst/>
              <a:defRPr/>
            </a:pPr>
            <a:endParaRPr lang="fr-CA" sz="1200" kern="1200" dirty="0">
              <a:solidFill>
                <a:schemeClr val="tx1"/>
              </a:solidFill>
              <a:effectLst/>
              <a:latin typeface="Arial" charset="0"/>
              <a:ea typeface="MS PGothic" panose="020B0600070205080204" pitchFamily="34" charset="-128"/>
              <a:cs typeface="Arial"/>
            </a:endParaRPr>
          </a:p>
          <a:p>
            <a:endParaRPr lang="fr-CA" dirty="0"/>
          </a:p>
        </p:txBody>
      </p:sp>
      <p:sp>
        <p:nvSpPr>
          <p:cNvPr id="4" name="Espace réservé du numéro de diapositive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DD70595-EA8D-47D8-BB33-8F9B1C915C26}" type="slidenum">
              <a:rPr kumimoji="0" lang="fr-CA"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fr-CA"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03187907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CA" b="1" dirty="0"/>
              <a:t>AVIS DE CESSATION D’EMPLOI : </a:t>
            </a:r>
            <a:endParaRPr lang="fr-FR" dirty="0"/>
          </a:p>
          <a:p>
            <a:r>
              <a:rPr lang="fr-CA" b="1" dirty="0"/>
              <a:t>Un employeur qui licencie ou congédie ou met à pied pour plus de six mois </a:t>
            </a:r>
            <a:r>
              <a:rPr lang="fr-CA" b="0" dirty="0"/>
              <a:t>une personne salariée</a:t>
            </a:r>
            <a:r>
              <a:rPr lang="fr-CA" b="1" dirty="0"/>
              <a:t> </a:t>
            </a:r>
            <a:r>
              <a:rPr lang="fr-CA" dirty="0"/>
              <a:t>doit </a:t>
            </a:r>
            <a:r>
              <a:rPr lang="fr-CA" b="1" dirty="0"/>
              <a:t>obligatoirement remettre, à l’avance, un avis écrit</a:t>
            </a:r>
            <a:r>
              <a:rPr lang="fr-CA" dirty="0"/>
              <a:t> à toute personne qui compte au moins 3 mois de service continu. </a:t>
            </a:r>
          </a:p>
          <a:p>
            <a:r>
              <a:rPr lang="fr-CA" b="1" dirty="0"/>
              <a:t>L’objectif</a:t>
            </a:r>
            <a:r>
              <a:rPr lang="fr-CA" dirty="0"/>
              <a:t> de l’avis de cessation d’emploi est d</a:t>
            </a:r>
            <a:r>
              <a:rPr lang="fr-CA" b="1" dirty="0"/>
              <a:t>’informer</a:t>
            </a:r>
            <a:r>
              <a:rPr lang="fr-CA" dirty="0"/>
              <a:t> la personne salariée </a:t>
            </a:r>
            <a:r>
              <a:rPr lang="fr-CA" b="1" dirty="0"/>
              <a:t>à l’avance</a:t>
            </a:r>
            <a:r>
              <a:rPr lang="fr-CA" dirty="0"/>
              <a:t>, afin de lui permettre de:</a:t>
            </a:r>
          </a:p>
          <a:p>
            <a:r>
              <a:rPr lang="fr-CA" dirty="0"/>
              <a:t>•</a:t>
            </a:r>
            <a:r>
              <a:rPr lang="fr-CA" b="1" dirty="0"/>
              <a:t>chercher</a:t>
            </a:r>
            <a:r>
              <a:rPr lang="fr-CA" dirty="0"/>
              <a:t> un autre emploi;</a:t>
            </a:r>
          </a:p>
          <a:p>
            <a:r>
              <a:rPr lang="fr-CA" dirty="0"/>
              <a:t>•</a:t>
            </a:r>
            <a:r>
              <a:rPr lang="fr-CA" b="1" dirty="0"/>
              <a:t>limiter</a:t>
            </a:r>
            <a:r>
              <a:rPr lang="fr-CA" dirty="0"/>
              <a:t> les </a:t>
            </a:r>
            <a:r>
              <a:rPr lang="fr-CA" b="1" dirty="0"/>
              <a:t>impacts</a:t>
            </a:r>
            <a:r>
              <a:rPr lang="fr-CA" dirty="0"/>
              <a:t> de la fin d’emploi.</a:t>
            </a:r>
          </a:p>
          <a:p>
            <a:r>
              <a:rPr lang="fr-CA" dirty="0"/>
              <a:t>Les </a:t>
            </a:r>
            <a:r>
              <a:rPr lang="fr-CA" b="1" dirty="0"/>
              <a:t>délais pour remettre </a:t>
            </a:r>
            <a:r>
              <a:rPr lang="fr-CA" dirty="0"/>
              <a:t>l’avis de cessation d’emploi </a:t>
            </a:r>
            <a:r>
              <a:rPr lang="fr-CA" b="1" dirty="0"/>
              <a:t>varient</a:t>
            </a:r>
            <a:r>
              <a:rPr lang="fr-CA" dirty="0"/>
              <a:t> selon la durée du service continu de la travailleuse ou du travailleur. (REGARDER LE TABLEAU)</a:t>
            </a:r>
            <a:endParaRPr lang="fr-CA" dirty="0">
              <a:ea typeface="Calibri"/>
              <a:cs typeface="Calibri"/>
            </a:endParaRPr>
          </a:p>
          <a:p>
            <a:endParaRPr lang="fr-CA" dirty="0"/>
          </a:p>
          <a:p>
            <a:r>
              <a:rPr lang="fr-CA" dirty="0"/>
              <a:t>Donc, par exemple, pour une personne qui a 3 ans de service continu, un employeur doit lui donner un avis écrit 2 semaines avant sa fin d’emploi où il lui explique que dans 2 semaines ce sera sa dernière journée dans l’entreprise. </a:t>
            </a:r>
            <a:endParaRPr lang="fr-CA" dirty="0">
              <a:ea typeface="Calibri"/>
              <a:cs typeface="Calibri"/>
            </a:endParaRPr>
          </a:p>
          <a:p>
            <a:endParaRPr lang="fr-CA" dirty="0"/>
          </a:p>
          <a:p>
            <a:r>
              <a:rPr lang="fr-CA" b="1" dirty="0"/>
              <a:t>L’INDEMNITÉ COMPENSATRICE </a:t>
            </a:r>
            <a:endParaRPr lang="fr-CA" dirty="0"/>
          </a:p>
          <a:p>
            <a:r>
              <a:rPr lang="fr-CA" dirty="0"/>
              <a:t>Si un avis de cessation d’emploi ou de mise à pied est requis et qu’il n’est pas remis dans les délais prévus, une compensation financière, appelée indemnité compensatrice, doit être versée par l’employeur au travailleur concerné. </a:t>
            </a:r>
            <a:endParaRPr lang="fr-CA" dirty="0">
              <a:ea typeface="Calibri"/>
              <a:cs typeface="Calibri"/>
            </a:endParaRPr>
          </a:p>
          <a:p>
            <a:r>
              <a:rPr lang="fr-CA" dirty="0"/>
              <a:t>L’</a:t>
            </a:r>
            <a:r>
              <a:rPr lang="fr-CA" b="1" dirty="0"/>
              <a:t>indemnité compensatrice </a:t>
            </a:r>
            <a:r>
              <a:rPr lang="fr-CA" dirty="0"/>
              <a:t>doit être équivalente à son </a:t>
            </a:r>
            <a:r>
              <a:rPr lang="fr-CA" b="1" dirty="0"/>
              <a:t>salaire habituel </a:t>
            </a:r>
            <a:r>
              <a:rPr lang="fr-CA" dirty="0"/>
              <a:t>ou au salaire que la personne salariée aurait dû recevoir.</a:t>
            </a:r>
            <a:endParaRPr lang="fr-CA" dirty="0">
              <a:ea typeface="Calibri"/>
              <a:cs typeface="Calibri"/>
            </a:endParaRPr>
          </a:p>
          <a:p>
            <a:endParaRPr lang="fr-CA" dirty="0">
              <a:ea typeface="Calibri"/>
              <a:cs typeface="Calibri"/>
            </a:endParaRPr>
          </a:p>
          <a:p>
            <a:r>
              <a:rPr lang="fr-CA" dirty="0"/>
              <a:t>Lorsqu’une indemnité est due parce que l’avis de cessation d’emploi n’a pas été remis dans les délais prévus, </a:t>
            </a:r>
            <a:r>
              <a:rPr lang="fr-CA" b="1" dirty="0"/>
              <a:t>elle doit être versée </a:t>
            </a:r>
            <a:r>
              <a:rPr lang="fr-CA" dirty="0"/>
              <a:t>:</a:t>
            </a:r>
          </a:p>
          <a:p>
            <a:r>
              <a:rPr lang="fr-CA" dirty="0"/>
              <a:t>Soit au moment de la fin d’emploi;</a:t>
            </a:r>
          </a:p>
          <a:p>
            <a:r>
              <a:rPr lang="fr-CA" dirty="0"/>
              <a:t>Soit lors du versement de paie habituel suivant la fin d’emploi.</a:t>
            </a:r>
          </a:p>
          <a:p>
            <a:endParaRPr lang="fr-CA" dirty="0"/>
          </a:p>
          <a:p>
            <a:r>
              <a:rPr lang="fr-CA" dirty="0"/>
              <a:t>Qu’est-ce qu’il faut </a:t>
            </a:r>
            <a:r>
              <a:rPr lang="fr-CA" b="1" dirty="0"/>
              <a:t>inclure dans le calcul </a:t>
            </a:r>
            <a:r>
              <a:rPr lang="fr-CA" dirty="0"/>
              <a:t>de l’indemnité?</a:t>
            </a:r>
          </a:p>
          <a:p>
            <a:r>
              <a:rPr lang="fr-CA" dirty="0"/>
              <a:t>Premièrement, il faut savoir que l’indemnité doit être représentative du salaire habituel de la personne salariée.</a:t>
            </a:r>
          </a:p>
          <a:p>
            <a:r>
              <a:rPr lang="fr-CA" dirty="0"/>
              <a:t>Sont exclus de ce calcul : les heures supplémentaires; les pourboires déclarés ou attribués reliés aux heures supplémentaires.</a:t>
            </a:r>
          </a:p>
          <a:p>
            <a:endParaRPr lang="fr-CA" dirty="0"/>
          </a:p>
          <a:p>
            <a:r>
              <a:rPr lang="fr-CA" dirty="0"/>
              <a:t>Comment on </a:t>
            </a:r>
            <a:r>
              <a:rPr lang="fr-CA" b="1" dirty="0"/>
              <a:t>calcule l’indemnité </a:t>
            </a:r>
            <a:r>
              <a:rPr lang="fr-CA" dirty="0"/>
              <a:t>compensatrice? </a:t>
            </a:r>
          </a:p>
          <a:p>
            <a:r>
              <a:rPr lang="fr-CA" dirty="0"/>
              <a:t>Dans le cas d’une personne rémunérée à la </a:t>
            </a:r>
            <a:r>
              <a:rPr lang="fr-CA" b="1" dirty="0"/>
              <a:t>commission</a:t>
            </a:r>
            <a:r>
              <a:rPr lang="fr-CA" dirty="0"/>
              <a:t>, l’indemnité compensatrice correspond au salaire hebdomadaire moyen établi à partir de toutes les périodes complètes de paie comprises dans les 3 mois précédant la cessation d’emploi ou la mise à pied (+ de 6 mois) multipliée par le nombre de semaines d’avis manquantes.</a:t>
            </a:r>
          </a:p>
          <a:p>
            <a:r>
              <a:rPr lang="fr-CA" dirty="0"/>
              <a:t>Dans le cas classique d’un </a:t>
            </a:r>
            <a:r>
              <a:rPr lang="fr-CA" b="1" dirty="0"/>
              <a:t>salarié à horaire fixe, </a:t>
            </a:r>
            <a:r>
              <a:rPr lang="fr-CA" dirty="0"/>
              <a:t>l’indemnité correspond au salaire hebdomadaire habituel, ou salaire moyen dans le cas d’un salarié à horaire variable, multiplié par le nombre de semaines de préavis dont la personne avait droit. </a:t>
            </a:r>
          </a:p>
          <a:p>
            <a:endParaRPr lang="fr-CA" dirty="0"/>
          </a:p>
          <a:p>
            <a:endParaRPr lang="fr-CA" dirty="0"/>
          </a:p>
          <a:p>
            <a:endParaRPr lang="fr-CA" dirty="0"/>
          </a:p>
          <a:p>
            <a:endParaRPr lang="fr-CA" dirty="0"/>
          </a:p>
        </p:txBody>
      </p:sp>
      <p:sp>
        <p:nvSpPr>
          <p:cNvPr id="4" name="Espace réservé du numéro de diapositive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DD70595-EA8D-47D8-BB33-8F9B1C915C26}" type="slidenum">
              <a:rPr kumimoji="0" lang="fr-CA"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fr-CA"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74621313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b="1" dirty="0"/>
              <a:t>Les exceptions </a:t>
            </a:r>
            <a:endParaRPr lang="fr-FR" dirty="0"/>
          </a:p>
          <a:p>
            <a:r>
              <a:rPr lang="fr-FR" dirty="0"/>
              <a:t>Selon certaines situations, il est possible que l’avis de cessation ne soit pas obligatoire. </a:t>
            </a:r>
            <a:r>
              <a:rPr lang="fr-FR" b="1" dirty="0"/>
              <a:t>À noter que dans le cas de ces exceptions, si une plainte est déposée c’est à l’employeur d’en faire la démonstration</a:t>
            </a:r>
            <a:r>
              <a:rPr lang="fr-FR" dirty="0"/>
              <a:t>. Chaque cas est évalué dans son entièreté. Les voici :</a:t>
            </a:r>
          </a:p>
          <a:p>
            <a:r>
              <a:rPr lang="fr-FR" b="1" dirty="0"/>
              <a:t>1) 3 mois de service continu</a:t>
            </a:r>
            <a:endParaRPr lang="fr-FR" dirty="0">
              <a:ea typeface="Calibri" panose="020F0502020204030204"/>
              <a:cs typeface="Calibri" panose="020F0502020204030204"/>
            </a:endParaRPr>
          </a:p>
          <a:p>
            <a:r>
              <a:rPr lang="fr-FR" dirty="0"/>
              <a:t>2) </a:t>
            </a:r>
            <a:r>
              <a:rPr lang="fr-FR" b="1" dirty="0"/>
              <a:t>Le cas de force majeure </a:t>
            </a:r>
            <a:r>
              <a:rPr lang="fr-FR" dirty="0"/>
              <a:t>est un </a:t>
            </a:r>
            <a:r>
              <a:rPr lang="fr-FR" b="1" dirty="0"/>
              <a:t>événement imprévisible. </a:t>
            </a:r>
            <a:r>
              <a:rPr lang="fr-FR" dirty="0"/>
              <a:t>La destruction, par un </a:t>
            </a:r>
            <a:r>
              <a:rPr lang="fr-FR" b="1" dirty="0"/>
              <a:t>incendie causé par la foudre</a:t>
            </a:r>
            <a:r>
              <a:rPr lang="fr-FR" dirty="0"/>
              <a:t>, de l'établissement de l'employeur serait, par exemple, un cas de force majeure empêchant l'employeur de donner du travail. </a:t>
            </a:r>
            <a:endParaRPr lang="fr-FR" dirty="0">
              <a:ea typeface="Calibri"/>
              <a:cs typeface="Calibri"/>
            </a:endParaRPr>
          </a:p>
          <a:p>
            <a:r>
              <a:rPr lang="fr-FR" dirty="0"/>
              <a:t>3)</a:t>
            </a:r>
            <a:r>
              <a:rPr lang="fr-FR" b="1" dirty="0"/>
              <a:t> Le contrat à durée déterminée </a:t>
            </a:r>
            <a:r>
              <a:rPr lang="fr-FR" dirty="0"/>
              <a:t>dans lequel </a:t>
            </a:r>
            <a:r>
              <a:rPr lang="fr-FR" b="1" dirty="0"/>
              <a:t>la personne salariée est engagée pour une période fixe</a:t>
            </a:r>
            <a:r>
              <a:rPr lang="fr-FR" dirty="0"/>
              <a:t>, prédéterminée et à la fin de laquelle le </a:t>
            </a:r>
            <a:r>
              <a:rPr lang="fr-FR" b="1" dirty="0"/>
              <a:t>contrat expire automatiquement </a:t>
            </a:r>
            <a:r>
              <a:rPr lang="fr-FR" dirty="0"/>
              <a:t>sans que l'employeur </a:t>
            </a:r>
            <a:r>
              <a:rPr lang="fr-FR" b="1" dirty="0"/>
              <a:t>ne soit tenu de le renouveler</a:t>
            </a:r>
            <a:r>
              <a:rPr lang="fr-FR" dirty="0"/>
              <a:t>. </a:t>
            </a:r>
            <a:endParaRPr lang="fr-FR" dirty="0">
              <a:ea typeface="Calibri"/>
              <a:cs typeface="Calibri"/>
            </a:endParaRPr>
          </a:p>
          <a:p>
            <a:r>
              <a:rPr lang="fr-FR" dirty="0"/>
              <a:t>4)La personne visée a terminé la </a:t>
            </a:r>
            <a:r>
              <a:rPr lang="fr-FR" b="1" dirty="0"/>
              <a:t>tâche précise pour laquelle elle a été engagée</a:t>
            </a:r>
            <a:r>
              <a:rPr lang="fr-FR" dirty="0"/>
              <a:t>. Ex. Personne engagée pour le déménagement du bureau. </a:t>
            </a:r>
            <a:endParaRPr lang="fr-FR" dirty="0">
              <a:ea typeface="Calibri"/>
              <a:cs typeface="Calibri"/>
            </a:endParaRPr>
          </a:p>
          <a:p>
            <a:r>
              <a:rPr lang="fr-FR" dirty="0"/>
              <a:t>5)La personne </a:t>
            </a:r>
            <a:r>
              <a:rPr lang="fr-FR" b="1" dirty="0"/>
              <a:t>démissionne</a:t>
            </a:r>
            <a:r>
              <a:rPr lang="fr-FR" dirty="0"/>
              <a:t>;</a:t>
            </a:r>
            <a:endParaRPr lang="fr-FR" dirty="0">
              <a:ea typeface="Calibri"/>
              <a:cs typeface="Calibri"/>
            </a:endParaRPr>
          </a:p>
          <a:p>
            <a:r>
              <a:rPr lang="fr-FR" dirty="0"/>
              <a:t>6)La </a:t>
            </a:r>
            <a:r>
              <a:rPr lang="fr-FR" b="1" dirty="0"/>
              <a:t>faute grave</a:t>
            </a:r>
            <a:r>
              <a:rPr lang="fr-FR" dirty="0"/>
              <a:t>. </a:t>
            </a:r>
            <a:endParaRPr lang="fr-FR" dirty="0">
              <a:ea typeface="Calibri"/>
              <a:cs typeface="Calibri"/>
            </a:endParaRPr>
          </a:p>
          <a:p>
            <a:endParaRPr lang="fr-FR" sz="1200" b="1" i="0" u="none" strike="noStrike" kern="1200" baseline="0" dirty="0">
              <a:solidFill>
                <a:schemeClr val="tx1"/>
              </a:solidFill>
              <a:latin typeface="Arial" charset="0"/>
              <a:ea typeface="MS PGothic" panose="020B0600070205080204" pitchFamily="34" charset="-128"/>
              <a:cs typeface="Arial"/>
            </a:endParaRPr>
          </a:p>
          <a:p>
            <a:endParaRPr lang="fr-CA" dirty="0"/>
          </a:p>
        </p:txBody>
      </p:sp>
      <p:sp>
        <p:nvSpPr>
          <p:cNvPr id="4" name="Espace réservé du numéro de diapositive 3"/>
          <p:cNvSpPr>
            <a:spLocks noGrp="1"/>
          </p:cNvSpPr>
          <p:nvPr>
            <p:ph type="sldNum" sz="quarter" idx="5"/>
          </p:nvPr>
        </p:nvSpPr>
        <p:spPr/>
        <p:txBody>
          <a:bodyPr/>
          <a:lstStyle/>
          <a:p>
            <a:fld id="{2DD70595-EA8D-47D8-BB33-8F9B1C915C26}" type="slidenum">
              <a:rPr lang="fr-CA" smtClean="0"/>
              <a:t>14</a:t>
            </a:fld>
            <a:endParaRPr lang="fr-CA"/>
          </a:p>
        </p:txBody>
      </p:sp>
    </p:spTree>
    <p:extLst>
      <p:ext uri="{BB962C8B-B14F-4D97-AF65-F5344CB8AC3E}">
        <p14:creationId xmlns:p14="http://schemas.microsoft.com/office/powerpoint/2010/main" val="69906994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algn="l">
              <a:buFont typeface="Arial" panose="020B0604020202020204" pitchFamily="34" charset="0"/>
              <a:buNone/>
            </a:pPr>
            <a:r>
              <a:rPr lang="fr-CA" b="0" i="0" dirty="0">
                <a:solidFill>
                  <a:srgbClr val="4C4E51"/>
                </a:solidFill>
                <a:effectLst/>
                <a:latin typeface="Open Sans" panose="020B0606030504020204" pitchFamily="34" charset="0"/>
              </a:rPr>
              <a:t>Par exemple: </a:t>
            </a:r>
          </a:p>
          <a:p>
            <a:pPr algn="l">
              <a:buFont typeface="Arial" panose="020B0604020202020204" pitchFamily="34" charset="0"/>
              <a:buChar char="•"/>
            </a:pPr>
            <a:endParaRPr lang="fr-CA" b="0" i="0" dirty="0">
              <a:solidFill>
                <a:srgbClr val="4C4E51"/>
              </a:solidFill>
              <a:effectLst/>
              <a:latin typeface="Open Sans" panose="020B0606030504020204" pitchFamily="34" charset="0"/>
            </a:endParaRPr>
          </a:p>
          <a:p>
            <a:pPr lvl="1" algn="l">
              <a:buFont typeface="Arial" panose="020B0604020202020204" pitchFamily="34" charset="0"/>
              <a:buChar char="•"/>
            </a:pPr>
            <a:r>
              <a:rPr lang="fr-CA" b="1" i="0" dirty="0">
                <a:solidFill>
                  <a:srgbClr val="4C4E51"/>
                </a:solidFill>
                <a:effectLst/>
                <a:latin typeface="Open Sans" panose="020B0606030504020204" pitchFamily="34" charset="0"/>
              </a:rPr>
              <a:t> Vol ou fraude </a:t>
            </a:r>
            <a:r>
              <a:rPr lang="fr-CA" b="0" i="0" dirty="0">
                <a:solidFill>
                  <a:srgbClr val="4C4E51"/>
                </a:solidFill>
                <a:effectLst/>
                <a:latin typeface="Open Sans" panose="020B0606030504020204" pitchFamily="34" charset="0"/>
              </a:rPr>
              <a:t>commis par l’employé dans l’exercice de ses fonctions;</a:t>
            </a:r>
          </a:p>
          <a:p>
            <a:pPr lvl="1" algn="l">
              <a:buFont typeface="Arial" panose="020B0604020202020204" pitchFamily="34" charset="0"/>
              <a:buChar char="•"/>
            </a:pPr>
            <a:r>
              <a:rPr lang="fr-CA" b="0" i="0" dirty="0">
                <a:solidFill>
                  <a:srgbClr val="4C4E51"/>
                </a:solidFill>
                <a:effectLst/>
                <a:latin typeface="Open Sans" panose="020B0606030504020204" pitchFamily="34" charset="0"/>
              </a:rPr>
              <a:t> </a:t>
            </a:r>
            <a:r>
              <a:rPr lang="fr-CA" b="1" i="0" dirty="0">
                <a:solidFill>
                  <a:srgbClr val="4C4E51"/>
                </a:solidFill>
                <a:effectLst/>
                <a:latin typeface="Open Sans" panose="020B0606030504020204" pitchFamily="34" charset="0"/>
              </a:rPr>
              <a:t>Appropriation de documents </a:t>
            </a:r>
            <a:r>
              <a:rPr lang="fr-CA" b="0" i="0" dirty="0">
                <a:solidFill>
                  <a:srgbClr val="4C4E51"/>
                </a:solidFill>
                <a:effectLst/>
                <a:latin typeface="Open Sans" panose="020B0606030504020204" pitchFamily="34" charset="0"/>
              </a:rPr>
              <a:t>de l’employeur;</a:t>
            </a:r>
          </a:p>
          <a:p>
            <a:pPr lvl="1" algn="l">
              <a:buFont typeface="Arial" panose="020B0604020202020204" pitchFamily="34" charset="0"/>
              <a:buChar char="•"/>
            </a:pPr>
            <a:r>
              <a:rPr lang="fr-CA" b="0" i="0" dirty="0">
                <a:solidFill>
                  <a:srgbClr val="4C4E51"/>
                </a:solidFill>
                <a:effectLst/>
                <a:latin typeface="Open Sans" panose="020B0606030504020204" pitchFamily="34" charset="0"/>
              </a:rPr>
              <a:t> Manquement important au </a:t>
            </a:r>
            <a:r>
              <a:rPr lang="fr-CA" b="1" i="0" dirty="0">
                <a:solidFill>
                  <a:srgbClr val="4C4E51"/>
                </a:solidFill>
                <a:effectLst/>
                <a:latin typeface="Open Sans" panose="020B0606030504020204" pitchFamily="34" charset="0"/>
              </a:rPr>
              <a:t>devoir de loyauté </a:t>
            </a:r>
            <a:r>
              <a:rPr lang="fr-CA" b="0" i="0" dirty="0">
                <a:solidFill>
                  <a:srgbClr val="4C4E51"/>
                </a:solidFill>
                <a:effectLst/>
                <a:latin typeface="Open Sans" panose="020B0606030504020204" pitchFamily="34" charset="0"/>
              </a:rPr>
              <a:t>comme un  </a:t>
            </a:r>
            <a:r>
              <a:rPr lang="fr-CA" b="1" i="0" dirty="0">
                <a:solidFill>
                  <a:srgbClr val="4C4E51"/>
                </a:solidFill>
                <a:effectLst/>
                <a:latin typeface="Open Sans" panose="020B0606030504020204" pitchFamily="34" charset="0"/>
              </a:rPr>
              <a:t>vol, transfert ou sollicitation </a:t>
            </a:r>
            <a:r>
              <a:rPr lang="fr-CA" b="0" i="0" dirty="0">
                <a:solidFill>
                  <a:srgbClr val="4C4E51"/>
                </a:solidFill>
                <a:effectLst/>
                <a:latin typeface="Open Sans" panose="020B0606030504020204" pitchFamily="34" charset="0"/>
              </a:rPr>
              <a:t>des clients ou d’informations de l’employeur chez un concurrent;</a:t>
            </a:r>
          </a:p>
          <a:p>
            <a:pPr lvl="1" algn="l">
              <a:buFont typeface="Arial" panose="020B0604020202020204" pitchFamily="34" charset="0"/>
              <a:buChar char="•"/>
            </a:pPr>
            <a:r>
              <a:rPr lang="fr-CA" b="0" i="0" dirty="0">
                <a:solidFill>
                  <a:srgbClr val="4C4E51"/>
                </a:solidFill>
                <a:effectLst/>
                <a:latin typeface="Open Sans" panose="020B0606030504020204" pitchFamily="34" charset="0"/>
              </a:rPr>
              <a:t> </a:t>
            </a:r>
            <a:r>
              <a:rPr lang="fr-CA" b="1" i="0" dirty="0">
                <a:solidFill>
                  <a:srgbClr val="4C4E51"/>
                </a:solidFill>
                <a:effectLst/>
                <a:latin typeface="Open Sans" panose="020B0606030504020204" pitchFamily="34" charset="0"/>
              </a:rPr>
              <a:t>Insubordination grave</a:t>
            </a:r>
            <a:r>
              <a:rPr lang="fr-CA" b="0" i="0" dirty="0">
                <a:solidFill>
                  <a:srgbClr val="4C4E51"/>
                </a:solidFill>
                <a:effectLst/>
                <a:latin typeface="Open Sans" panose="020B0606030504020204" pitchFamily="34" charset="0"/>
              </a:rPr>
              <a:t>;</a:t>
            </a:r>
          </a:p>
          <a:p>
            <a:pPr lvl="1" algn="l">
              <a:buFont typeface="Arial" panose="020B0604020202020204" pitchFamily="34" charset="0"/>
              <a:buChar char="•"/>
            </a:pPr>
            <a:r>
              <a:rPr lang="fr-CA" b="0" i="0" dirty="0">
                <a:solidFill>
                  <a:srgbClr val="4C4E51"/>
                </a:solidFill>
                <a:effectLst/>
                <a:latin typeface="Open Sans" panose="020B0606030504020204" pitchFamily="34" charset="0"/>
              </a:rPr>
              <a:t> Atteinte à la </a:t>
            </a:r>
            <a:r>
              <a:rPr lang="fr-CA" b="1" i="0" dirty="0">
                <a:solidFill>
                  <a:srgbClr val="4C4E51"/>
                </a:solidFill>
                <a:effectLst/>
                <a:latin typeface="Open Sans" panose="020B0606030504020204" pitchFamily="34" charset="0"/>
              </a:rPr>
              <a:t>dignité de collègue</a:t>
            </a:r>
            <a:r>
              <a:rPr lang="fr-CA" b="0" i="0" dirty="0">
                <a:solidFill>
                  <a:srgbClr val="4C4E51"/>
                </a:solidFill>
                <a:effectLst/>
                <a:latin typeface="Open Sans" panose="020B0606030504020204" pitchFamily="34" charset="0"/>
              </a:rPr>
              <a:t>; par ex. violences, menace de mort;</a:t>
            </a:r>
          </a:p>
          <a:p>
            <a:pPr lvl="1" algn="l">
              <a:buFont typeface="Arial" panose="020B0604020202020204" pitchFamily="34" charset="0"/>
              <a:buChar char="•"/>
            </a:pPr>
            <a:r>
              <a:rPr lang="fr-CA" b="0" i="0" u="none" strike="noStrike" dirty="0">
                <a:solidFill>
                  <a:srgbClr val="0A90BC"/>
                </a:solidFill>
                <a:effectLst/>
                <a:latin typeface="Open Sans" panose="020B0606030504020204" pitchFamily="34" charset="0"/>
              </a:rPr>
              <a:t> </a:t>
            </a:r>
            <a:r>
              <a:rPr lang="fr-CA" b="1" i="0" u="none" strike="noStrike" dirty="0">
                <a:solidFill>
                  <a:srgbClr val="0A90BC"/>
                </a:solidFill>
                <a:effectLst/>
                <a:latin typeface="Open Sans" panose="020B0606030504020204" pitchFamily="34" charset="0"/>
              </a:rPr>
              <a:t>Vol de temps</a:t>
            </a:r>
            <a:r>
              <a:rPr lang="fr-CA" b="0" i="0" u="none" strike="noStrike" dirty="0">
                <a:solidFill>
                  <a:srgbClr val="4C4E51"/>
                </a:solidFill>
                <a:effectLst/>
                <a:latin typeface="Open Sans" panose="020B0606030504020204" pitchFamily="34" charset="0"/>
              </a:rPr>
              <a:t>.</a:t>
            </a:r>
            <a:endParaRPr lang="fr-CA" b="0" i="0" dirty="0">
              <a:solidFill>
                <a:srgbClr val="4C4E51"/>
              </a:solidFill>
              <a:effectLst/>
              <a:latin typeface="Open Sans" panose="020B0606030504020204" pitchFamily="34" charset="0"/>
            </a:endParaRPr>
          </a:p>
          <a:p>
            <a:endParaRPr lang="fr-CA" sz="1200" b="1" dirty="0"/>
          </a:p>
          <a:p>
            <a:r>
              <a:rPr lang="fr-CA" b="0" i="0" dirty="0">
                <a:solidFill>
                  <a:srgbClr val="4C4E51"/>
                </a:solidFill>
                <a:effectLst/>
                <a:latin typeface="Open Sans" panose="020B0606030504020204" pitchFamily="34" charset="0"/>
              </a:rPr>
              <a:t>Il appartient à l’employeur de justifier la rupture immédiate du lien d’emploi et la gravité de la faute reprochée. </a:t>
            </a:r>
          </a:p>
          <a:p>
            <a:endParaRPr lang="fr-CA" b="0" i="0" dirty="0">
              <a:solidFill>
                <a:srgbClr val="4C4E51"/>
              </a:solidFill>
              <a:effectLst/>
              <a:latin typeface="Open Sans" panose="020B0606030504020204" pitchFamily="34" charset="0"/>
            </a:endParaRPr>
          </a:p>
          <a:p>
            <a:r>
              <a:rPr lang="fr-CA" b="0" i="0" dirty="0">
                <a:solidFill>
                  <a:srgbClr val="4C4E51"/>
                </a:solidFill>
                <a:effectLst/>
                <a:latin typeface="Open Sans" panose="020B0606030504020204" pitchFamily="34" charset="0"/>
              </a:rPr>
              <a:t>Quelques exemples de jurisprudences sur la notion de faute grave. </a:t>
            </a:r>
          </a:p>
          <a:p>
            <a:endParaRPr lang="fr-CA" b="0" i="0" dirty="0">
              <a:solidFill>
                <a:srgbClr val="4C4E51"/>
              </a:solidFill>
              <a:effectLst/>
              <a:latin typeface="Open Sans" panose="020B0606030504020204" pitchFamily="34" charset="0"/>
            </a:endParaRPr>
          </a:p>
          <a:p>
            <a:pPr algn="just" fontAlgn="base"/>
            <a:r>
              <a:rPr lang="fr-CA" sz="1200" dirty="0">
                <a:solidFill>
                  <a:srgbClr val="414141"/>
                </a:solidFill>
                <a:latin typeface="Roboto" panose="02000000000000000000" pitchFamily="2" charset="0"/>
                <a:ea typeface="Roboto" panose="02000000000000000000" pitchFamily="2" charset="0"/>
                <a:cs typeface="Arial" panose="020B0604020202020204" pitchFamily="34" charset="0"/>
              </a:rPr>
              <a:t>«Une faute grave est une faute qui </a:t>
            </a:r>
            <a:r>
              <a:rPr lang="fr-CA" sz="1200" b="1" dirty="0">
                <a:solidFill>
                  <a:srgbClr val="414141"/>
                </a:solidFill>
                <a:latin typeface="Roboto" panose="02000000000000000000" pitchFamily="2" charset="0"/>
                <a:ea typeface="Roboto" panose="02000000000000000000" pitchFamily="2" charset="0"/>
                <a:cs typeface="Arial" panose="020B0604020202020204" pitchFamily="34" charset="0"/>
              </a:rPr>
              <a:t>nécessite une rupture immédiate </a:t>
            </a:r>
            <a:r>
              <a:rPr lang="fr-CA" sz="1200" dirty="0">
                <a:solidFill>
                  <a:srgbClr val="414141"/>
                </a:solidFill>
                <a:latin typeface="Roboto" panose="02000000000000000000" pitchFamily="2" charset="0"/>
                <a:ea typeface="Roboto" panose="02000000000000000000" pitchFamily="2" charset="0"/>
                <a:cs typeface="Arial" panose="020B0604020202020204" pitchFamily="34" charset="0"/>
              </a:rPr>
              <a:t>du contrat de travail. Un </a:t>
            </a:r>
            <a:r>
              <a:rPr lang="fr-CA" sz="1200" b="1" dirty="0">
                <a:solidFill>
                  <a:srgbClr val="414141"/>
                </a:solidFill>
                <a:latin typeface="Roboto" panose="02000000000000000000" pitchFamily="2" charset="0"/>
                <a:ea typeface="Roboto" panose="02000000000000000000" pitchFamily="2" charset="0"/>
                <a:cs typeface="Arial" panose="020B0604020202020204" pitchFamily="34" charset="0"/>
              </a:rPr>
              <a:t>rendement insuffisant </a:t>
            </a:r>
            <a:r>
              <a:rPr lang="fr-CA" sz="1200" dirty="0">
                <a:solidFill>
                  <a:srgbClr val="414141"/>
                </a:solidFill>
                <a:latin typeface="Roboto" panose="02000000000000000000" pitchFamily="2" charset="0"/>
                <a:ea typeface="Roboto" panose="02000000000000000000" pitchFamily="2" charset="0"/>
                <a:cs typeface="Arial" panose="020B0604020202020204" pitchFamily="34" charset="0"/>
              </a:rPr>
              <a:t>ne constitue</a:t>
            </a:r>
            <a:r>
              <a:rPr lang="fr-CA" sz="1200" b="1" dirty="0">
                <a:solidFill>
                  <a:srgbClr val="414141"/>
                </a:solidFill>
                <a:latin typeface="Roboto" panose="02000000000000000000" pitchFamily="2" charset="0"/>
                <a:ea typeface="Roboto" panose="02000000000000000000" pitchFamily="2" charset="0"/>
                <a:cs typeface="Arial" panose="020B0604020202020204" pitchFamily="34" charset="0"/>
              </a:rPr>
              <a:t> pas </a:t>
            </a:r>
            <a:r>
              <a:rPr lang="fr-CA" sz="1200" dirty="0">
                <a:solidFill>
                  <a:srgbClr val="414141"/>
                </a:solidFill>
                <a:latin typeface="Roboto" panose="02000000000000000000" pitchFamily="2" charset="0"/>
                <a:ea typeface="Roboto" panose="02000000000000000000" pitchFamily="2" charset="0"/>
                <a:cs typeface="Arial" panose="020B0604020202020204" pitchFamily="34" charset="0"/>
              </a:rPr>
              <a:t>une </a:t>
            </a:r>
            <a:r>
              <a:rPr lang="fr-CA" sz="1200" b="1" dirty="0">
                <a:solidFill>
                  <a:srgbClr val="414141"/>
                </a:solidFill>
                <a:latin typeface="Roboto" panose="02000000000000000000" pitchFamily="2" charset="0"/>
                <a:ea typeface="Roboto" panose="02000000000000000000" pitchFamily="2" charset="0"/>
                <a:cs typeface="Arial" panose="020B0604020202020204" pitchFamily="34" charset="0"/>
              </a:rPr>
              <a:t>faute grave </a:t>
            </a:r>
            <a:r>
              <a:rPr lang="fr-CA" sz="1200" dirty="0">
                <a:solidFill>
                  <a:srgbClr val="414141"/>
                </a:solidFill>
                <a:latin typeface="Roboto" panose="02000000000000000000" pitchFamily="2" charset="0"/>
                <a:ea typeface="Roboto" panose="02000000000000000000" pitchFamily="2" charset="0"/>
                <a:cs typeface="Arial" panose="020B0604020202020204" pitchFamily="34" charset="0"/>
              </a:rPr>
              <a:t>au sens de l'article 82.1 LNT. Il appartient à </a:t>
            </a:r>
            <a:r>
              <a:rPr lang="fr-CA" sz="1200" b="1" dirty="0">
                <a:solidFill>
                  <a:srgbClr val="414141"/>
                </a:solidFill>
                <a:latin typeface="Roboto" panose="02000000000000000000" pitchFamily="2" charset="0"/>
                <a:ea typeface="Roboto" panose="02000000000000000000" pitchFamily="2" charset="0"/>
                <a:cs typeface="Arial" panose="020B0604020202020204" pitchFamily="34" charset="0"/>
              </a:rPr>
              <a:t>l'employeur de justifier l'absence de préavis</a:t>
            </a:r>
            <a:r>
              <a:rPr lang="fr-CA" sz="1200" dirty="0">
                <a:solidFill>
                  <a:srgbClr val="414141"/>
                </a:solidFill>
                <a:latin typeface="Roboto" panose="02000000000000000000" pitchFamily="2" charset="0"/>
                <a:ea typeface="Roboto" panose="02000000000000000000" pitchFamily="2" charset="0"/>
                <a:cs typeface="Arial" panose="020B0604020202020204" pitchFamily="34" charset="0"/>
              </a:rPr>
              <a:t>. » Commission des normes du travail c. Compagnie T. Eaton </a:t>
            </a:r>
            <a:r>
              <a:rPr lang="fr-CA" sz="1200" dirty="0" err="1">
                <a:solidFill>
                  <a:srgbClr val="414141"/>
                </a:solidFill>
                <a:latin typeface="Roboto" panose="02000000000000000000" pitchFamily="2" charset="0"/>
                <a:ea typeface="Roboto" panose="02000000000000000000" pitchFamily="2" charset="0"/>
                <a:cs typeface="Arial" panose="020B0604020202020204" pitchFamily="34" charset="0"/>
              </a:rPr>
              <a:t>ltée</a:t>
            </a:r>
            <a:r>
              <a:rPr lang="fr-CA" sz="1200" dirty="0">
                <a:solidFill>
                  <a:srgbClr val="414141"/>
                </a:solidFill>
                <a:latin typeface="Roboto" panose="02000000000000000000" pitchFamily="2" charset="0"/>
                <a:ea typeface="Roboto" panose="02000000000000000000" pitchFamily="2" charset="0"/>
                <a:cs typeface="Arial" panose="020B0604020202020204" pitchFamily="34" charset="0"/>
              </a:rPr>
              <a:t>, D.T.E. 97T-1281 (C.Q.).  Requête pour permission d'appeler rejetée (C.A., 1997-11-07), 200-09-001690-970</a:t>
            </a:r>
          </a:p>
          <a:p>
            <a:pPr algn="just" fontAlgn="base"/>
            <a:endParaRPr lang="fr-CA" sz="1200" dirty="0">
              <a:solidFill>
                <a:srgbClr val="414141"/>
              </a:solidFill>
              <a:latin typeface="Roboto" panose="02000000000000000000" pitchFamily="2" charset="0"/>
              <a:ea typeface="Roboto" panose="02000000000000000000" pitchFamily="2" charset="0"/>
              <a:cs typeface="Arial" panose="020B0604020202020204" pitchFamily="34" charset="0"/>
            </a:endParaRPr>
          </a:p>
          <a:p>
            <a:pPr algn="just" fontAlgn="base"/>
            <a:r>
              <a:rPr lang="fr-CA" sz="1200" b="0" dirty="0">
                <a:solidFill>
                  <a:srgbClr val="414141"/>
                </a:solidFill>
                <a:latin typeface="Roboto" panose="02000000000000000000" pitchFamily="2" charset="0"/>
                <a:ea typeface="Roboto" panose="02000000000000000000" pitchFamily="2" charset="0"/>
                <a:cs typeface="Arial" panose="020B0604020202020204" pitchFamily="34" charset="0"/>
              </a:rPr>
              <a:t>« [...] la notion de faute grave au sens de l'alinéa 3 de l'article 82.1 LNT réfère à une </a:t>
            </a:r>
            <a:r>
              <a:rPr lang="fr-CA" sz="1200" dirty="0">
                <a:solidFill>
                  <a:srgbClr val="414141"/>
                </a:solidFill>
                <a:latin typeface="Roboto" panose="02000000000000000000" pitchFamily="2" charset="0"/>
                <a:ea typeface="Roboto" panose="02000000000000000000" pitchFamily="2" charset="0"/>
                <a:cs typeface="Arial" panose="020B0604020202020204" pitchFamily="34" charset="0"/>
              </a:rPr>
              <a:t>faute d'une </a:t>
            </a:r>
            <a:r>
              <a:rPr lang="fr-CA" sz="1200" b="1" dirty="0">
                <a:solidFill>
                  <a:srgbClr val="414141"/>
                </a:solidFill>
                <a:latin typeface="Roboto" panose="02000000000000000000" pitchFamily="2" charset="0"/>
                <a:ea typeface="Roboto" panose="02000000000000000000" pitchFamily="2" charset="0"/>
                <a:cs typeface="Arial" panose="020B0604020202020204" pitchFamily="34" charset="0"/>
              </a:rPr>
              <a:t>gravité ou d'une intensité </a:t>
            </a:r>
            <a:r>
              <a:rPr lang="fr-CA" sz="1200" b="0" dirty="0">
                <a:solidFill>
                  <a:srgbClr val="414141"/>
                </a:solidFill>
                <a:latin typeface="Roboto" panose="02000000000000000000" pitchFamily="2" charset="0"/>
                <a:ea typeface="Roboto" panose="02000000000000000000" pitchFamily="2" charset="0"/>
                <a:cs typeface="Arial" panose="020B0604020202020204" pitchFamily="34" charset="0"/>
              </a:rPr>
              <a:t>telle qu'elle </a:t>
            </a:r>
            <a:r>
              <a:rPr lang="fr-CA" sz="1200" b="1" dirty="0">
                <a:solidFill>
                  <a:srgbClr val="414141"/>
                </a:solidFill>
                <a:latin typeface="Roboto" panose="02000000000000000000" pitchFamily="2" charset="0"/>
                <a:ea typeface="Roboto" panose="02000000000000000000" pitchFamily="2" charset="0"/>
                <a:cs typeface="Arial" panose="020B0604020202020204" pitchFamily="34" charset="0"/>
              </a:rPr>
              <a:t>ne peut être excusée par les circonstances</a:t>
            </a:r>
            <a:r>
              <a:rPr lang="fr-CA" sz="1200" b="0" dirty="0">
                <a:solidFill>
                  <a:srgbClr val="414141"/>
                </a:solidFill>
                <a:latin typeface="Roboto" panose="02000000000000000000" pitchFamily="2" charset="0"/>
                <a:ea typeface="Roboto" panose="02000000000000000000" pitchFamily="2" charset="0"/>
                <a:cs typeface="Arial" panose="020B0604020202020204" pitchFamily="34" charset="0"/>
              </a:rPr>
              <a:t>. » Commission des normes du travail c. 3564762 canada </a:t>
            </a:r>
            <a:r>
              <a:rPr lang="fr-CA" sz="1200" b="0" dirty="0" err="1">
                <a:solidFill>
                  <a:srgbClr val="414141"/>
                </a:solidFill>
                <a:latin typeface="Roboto" panose="02000000000000000000" pitchFamily="2" charset="0"/>
                <a:ea typeface="Roboto" panose="02000000000000000000" pitchFamily="2" charset="0"/>
                <a:cs typeface="Arial" panose="020B0604020202020204" pitchFamily="34" charset="0"/>
              </a:rPr>
              <a:t>inc.</a:t>
            </a:r>
            <a:r>
              <a:rPr lang="fr-CA" sz="1200" b="0" dirty="0">
                <a:solidFill>
                  <a:srgbClr val="414141"/>
                </a:solidFill>
                <a:latin typeface="Roboto" panose="02000000000000000000" pitchFamily="2" charset="0"/>
                <a:ea typeface="Roboto" panose="02000000000000000000" pitchFamily="2" charset="0"/>
                <a:cs typeface="Arial" panose="020B0604020202020204" pitchFamily="34" charset="0"/>
              </a:rPr>
              <a:t>, D.T.E. 2003T-939 (C.Q.)</a:t>
            </a:r>
          </a:p>
          <a:p>
            <a:pPr algn="just" fontAlgn="base"/>
            <a:endParaRPr lang="fr-CA" sz="1200" b="0" dirty="0">
              <a:solidFill>
                <a:srgbClr val="414141"/>
              </a:solidFill>
              <a:latin typeface="Roboto" panose="02000000000000000000" pitchFamily="2" charset="0"/>
              <a:ea typeface="Roboto" panose="02000000000000000000" pitchFamily="2" charset="0"/>
              <a:cs typeface="Arial" panose="020B0604020202020204" pitchFamily="34" charset="0"/>
            </a:endParaRPr>
          </a:p>
          <a:p>
            <a:pPr algn="just" fontAlgn="base"/>
            <a:r>
              <a:rPr lang="fr-CA" sz="1200" b="0" dirty="0">
                <a:solidFill>
                  <a:srgbClr val="414141"/>
                </a:solidFill>
                <a:latin typeface="Roboto" panose="02000000000000000000" pitchFamily="2" charset="0"/>
                <a:ea typeface="Roboto" panose="02000000000000000000" pitchFamily="2" charset="0"/>
                <a:cs typeface="Arial" panose="020B0604020202020204" pitchFamily="34" charset="0"/>
              </a:rPr>
              <a:t>« Il incombe à </a:t>
            </a:r>
            <a:r>
              <a:rPr lang="fr-CA" sz="1200" b="1" dirty="0">
                <a:solidFill>
                  <a:srgbClr val="414141"/>
                </a:solidFill>
                <a:latin typeface="Roboto" panose="02000000000000000000" pitchFamily="2" charset="0"/>
                <a:ea typeface="Roboto" panose="02000000000000000000" pitchFamily="2" charset="0"/>
                <a:cs typeface="Arial" panose="020B0604020202020204" pitchFamily="34" charset="0"/>
              </a:rPr>
              <a:t>l'employeur de démontrer que le congédiement sans préavis est justifié</a:t>
            </a:r>
            <a:r>
              <a:rPr lang="fr-CA" sz="1200" b="0" dirty="0">
                <a:solidFill>
                  <a:srgbClr val="414141"/>
                </a:solidFill>
                <a:latin typeface="Roboto" panose="02000000000000000000" pitchFamily="2" charset="0"/>
                <a:ea typeface="Roboto" panose="02000000000000000000" pitchFamily="2" charset="0"/>
                <a:cs typeface="Arial" panose="020B0604020202020204" pitchFamily="34" charset="0"/>
              </a:rPr>
              <a:t>. Une faute grave peut être </a:t>
            </a:r>
            <a:r>
              <a:rPr lang="fr-CA" sz="1200" b="1" dirty="0">
                <a:solidFill>
                  <a:srgbClr val="414141"/>
                </a:solidFill>
                <a:latin typeface="Roboto" panose="02000000000000000000" pitchFamily="2" charset="0"/>
                <a:ea typeface="Roboto" panose="02000000000000000000" pitchFamily="2" charset="0"/>
                <a:cs typeface="Arial" panose="020B0604020202020204" pitchFamily="34" charset="0"/>
              </a:rPr>
              <a:t>un acte isolé justifiant une rupture immédiate</a:t>
            </a:r>
            <a:r>
              <a:rPr lang="fr-CA" sz="1200" b="0" dirty="0">
                <a:solidFill>
                  <a:srgbClr val="414141"/>
                </a:solidFill>
                <a:latin typeface="Roboto" panose="02000000000000000000" pitchFamily="2" charset="0"/>
                <a:ea typeface="Roboto" panose="02000000000000000000" pitchFamily="2" charset="0"/>
                <a:cs typeface="Arial" panose="020B0604020202020204" pitchFamily="34" charset="0"/>
              </a:rPr>
              <a:t> du lien d'emploi ou une </a:t>
            </a:r>
            <a:r>
              <a:rPr lang="fr-CA" sz="1200" b="1" dirty="0">
                <a:solidFill>
                  <a:srgbClr val="414141"/>
                </a:solidFill>
                <a:latin typeface="Roboto" panose="02000000000000000000" pitchFamily="2" charset="0"/>
                <a:ea typeface="Roboto" panose="02000000000000000000" pitchFamily="2" charset="0"/>
                <a:cs typeface="Arial" panose="020B0604020202020204" pitchFamily="34" charset="0"/>
              </a:rPr>
              <a:t>série d'actes répétitifs persistants</a:t>
            </a:r>
            <a:r>
              <a:rPr lang="fr-CA" sz="1200" b="0" dirty="0">
                <a:solidFill>
                  <a:srgbClr val="414141"/>
                </a:solidFill>
                <a:latin typeface="Roboto" panose="02000000000000000000" pitchFamily="2" charset="0"/>
                <a:ea typeface="Roboto" panose="02000000000000000000" pitchFamily="2" charset="0"/>
                <a:cs typeface="Arial" panose="020B0604020202020204" pitchFamily="34" charset="0"/>
              </a:rPr>
              <a:t>. Toutefois, dans ce dernier cas, il doit y avoir eu </a:t>
            </a:r>
            <a:r>
              <a:rPr lang="fr-CA" sz="1200" b="1" dirty="0">
                <a:solidFill>
                  <a:srgbClr val="414141"/>
                </a:solidFill>
                <a:latin typeface="Roboto" panose="02000000000000000000" pitchFamily="2" charset="0"/>
                <a:ea typeface="Roboto" panose="02000000000000000000" pitchFamily="2" charset="0"/>
                <a:cs typeface="Arial" panose="020B0604020202020204" pitchFamily="34" charset="0"/>
              </a:rPr>
              <a:t>progression des sanctions</a:t>
            </a:r>
            <a:r>
              <a:rPr lang="fr-CA" sz="1200" b="0" dirty="0">
                <a:solidFill>
                  <a:srgbClr val="414141"/>
                </a:solidFill>
                <a:latin typeface="Roboto" panose="02000000000000000000" pitchFamily="2" charset="0"/>
                <a:ea typeface="Roboto" panose="02000000000000000000" pitchFamily="2" charset="0"/>
                <a:cs typeface="Arial" panose="020B0604020202020204" pitchFamily="34" charset="0"/>
              </a:rPr>
              <a:t>. » Commission des normes du travail c. Papineau Performance </a:t>
            </a:r>
            <a:r>
              <a:rPr lang="fr-CA" sz="1200" b="0" dirty="0" err="1">
                <a:solidFill>
                  <a:srgbClr val="414141"/>
                </a:solidFill>
                <a:latin typeface="Roboto" panose="02000000000000000000" pitchFamily="2" charset="0"/>
                <a:ea typeface="Roboto" panose="02000000000000000000" pitchFamily="2" charset="0"/>
                <a:cs typeface="Arial" panose="020B0604020202020204" pitchFamily="34" charset="0"/>
              </a:rPr>
              <a:t>inc.</a:t>
            </a:r>
            <a:r>
              <a:rPr lang="fr-CA" sz="1200" b="0" dirty="0">
                <a:solidFill>
                  <a:srgbClr val="414141"/>
                </a:solidFill>
                <a:latin typeface="Roboto" panose="02000000000000000000" pitchFamily="2" charset="0"/>
                <a:ea typeface="Roboto" panose="02000000000000000000" pitchFamily="2" charset="0"/>
                <a:cs typeface="Arial" panose="020B0604020202020204" pitchFamily="34" charset="0"/>
              </a:rPr>
              <a:t>, D.T.E. 2002T-258 (C.Q.)</a:t>
            </a:r>
            <a:br>
              <a:rPr lang="fr-CA" sz="1200" b="0" dirty="0">
                <a:solidFill>
                  <a:srgbClr val="414141"/>
                </a:solidFill>
                <a:latin typeface="Roboto" panose="02000000000000000000" pitchFamily="2" charset="0"/>
                <a:ea typeface="Roboto" panose="02000000000000000000" pitchFamily="2" charset="0"/>
                <a:cs typeface="Arial" panose="020B0604020202020204" pitchFamily="34" charset="0"/>
              </a:rPr>
            </a:br>
            <a:r>
              <a:rPr lang="fr-CA" sz="1200" b="0" dirty="0">
                <a:solidFill>
                  <a:srgbClr val="414141"/>
                </a:solidFill>
                <a:latin typeface="Roboto" panose="02000000000000000000" pitchFamily="2" charset="0"/>
                <a:ea typeface="Roboto" panose="02000000000000000000" pitchFamily="2" charset="0"/>
                <a:cs typeface="Arial" panose="020B0604020202020204" pitchFamily="34" charset="0"/>
              </a:rPr>
              <a:t>Commission des normes du travail c. Viandes </a:t>
            </a:r>
            <a:r>
              <a:rPr lang="fr-CA" sz="1200" b="0" dirty="0" err="1">
                <a:solidFill>
                  <a:srgbClr val="414141"/>
                </a:solidFill>
                <a:latin typeface="Roboto" panose="02000000000000000000" pitchFamily="2" charset="0"/>
                <a:ea typeface="Roboto" panose="02000000000000000000" pitchFamily="2" charset="0"/>
                <a:cs typeface="Arial" panose="020B0604020202020204" pitchFamily="34" charset="0"/>
              </a:rPr>
              <a:t>Séficlo</a:t>
            </a:r>
            <a:r>
              <a:rPr lang="fr-CA" sz="1200" b="0" dirty="0">
                <a:solidFill>
                  <a:srgbClr val="414141"/>
                </a:solidFill>
                <a:latin typeface="Roboto" panose="02000000000000000000" pitchFamily="2" charset="0"/>
                <a:ea typeface="Roboto" panose="02000000000000000000" pitchFamily="2" charset="0"/>
                <a:cs typeface="Arial" panose="020B0604020202020204" pitchFamily="34" charset="0"/>
              </a:rPr>
              <a:t> </a:t>
            </a:r>
            <a:r>
              <a:rPr lang="fr-CA" sz="1200" b="0" dirty="0" err="1">
                <a:solidFill>
                  <a:srgbClr val="414141"/>
                </a:solidFill>
                <a:latin typeface="Roboto" panose="02000000000000000000" pitchFamily="2" charset="0"/>
                <a:ea typeface="Roboto" panose="02000000000000000000" pitchFamily="2" charset="0"/>
                <a:cs typeface="Arial" panose="020B0604020202020204" pitchFamily="34" charset="0"/>
              </a:rPr>
              <a:t>inc.</a:t>
            </a:r>
            <a:r>
              <a:rPr lang="fr-CA" sz="1200" b="0" dirty="0">
                <a:solidFill>
                  <a:srgbClr val="414141"/>
                </a:solidFill>
                <a:latin typeface="Roboto" panose="02000000000000000000" pitchFamily="2" charset="0"/>
                <a:ea typeface="Roboto" panose="02000000000000000000" pitchFamily="2" charset="0"/>
                <a:cs typeface="Arial" panose="020B0604020202020204" pitchFamily="34" charset="0"/>
              </a:rPr>
              <a:t>, C.Q. Trois-Rivières, no 400-22-006078-089, 27 octobre 2009, j. Mallette</a:t>
            </a:r>
          </a:p>
          <a:p>
            <a:endParaRPr lang="fr-CA" b="0" dirty="0"/>
          </a:p>
        </p:txBody>
      </p:sp>
      <p:sp>
        <p:nvSpPr>
          <p:cNvPr id="4" name="Espace réservé du numéro de diapositive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2E994FD4-1FA8-43DD-993B-5A2BB600EC79}" type="slidenum">
              <a:rPr kumimoji="0" lang="fr-CA"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15</a:t>
            </a:fld>
            <a:endParaRPr kumimoji="0" lang="fr-CA"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93054594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CA" dirty="0"/>
          </a:p>
        </p:txBody>
      </p:sp>
      <p:sp>
        <p:nvSpPr>
          <p:cNvPr id="4" name="Espace réservé du numéro de diapositive 3"/>
          <p:cNvSpPr>
            <a:spLocks noGrp="1"/>
          </p:cNvSpPr>
          <p:nvPr>
            <p:ph type="sldNum" sz="quarter" idx="5"/>
          </p:nvPr>
        </p:nvSpPr>
        <p:spPr/>
        <p:txBody>
          <a:bodyPr/>
          <a:lstStyle/>
          <a:p>
            <a:fld id="{82555031-6E8E-1E43-889E-E453EBD4965C}" type="slidenum">
              <a:rPr lang="fr-FR" smtClean="0"/>
              <a:t>16</a:t>
            </a:fld>
            <a:endParaRPr lang="fr-FR"/>
          </a:p>
        </p:txBody>
      </p:sp>
    </p:spTree>
    <p:extLst>
      <p:ext uri="{BB962C8B-B14F-4D97-AF65-F5344CB8AC3E}">
        <p14:creationId xmlns:p14="http://schemas.microsoft.com/office/powerpoint/2010/main" val="225770774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algn="just"/>
            <a:r>
              <a:rPr lang="fr-CA" sz="1400" b="1" i="0" dirty="0">
                <a:solidFill>
                  <a:srgbClr val="014446"/>
                </a:solidFill>
                <a:effectLst/>
                <a:latin typeface="Segoe UI" panose="020B0502040204020203" pitchFamily="34" charset="0"/>
              </a:rPr>
              <a:t>La Loi visant principalement à réduire la charge administrative des médecins (PL68), sanctionnée le 9 octobre 2024, vient modifier la Loi des normes du travail. À compter du 1</a:t>
            </a:r>
            <a:r>
              <a:rPr lang="fr-CA" sz="1400" b="1" i="0" baseline="30000" dirty="0">
                <a:solidFill>
                  <a:srgbClr val="014446"/>
                </a:solidFill>
                <a:effectLst/>
                <a:latin typeface="Segoe UI" panose="020B0502040204020203" pitchFamily="34" charset="0"/>
              </a:rPr>
              <a:t>er</a:t>
            </a:r>
            <a:r>
              <a:rPr lang="fr-CA" sz="1400" b="1" i="0" dirty="0">
                <a:solidFill>
                  <a:srgbClr val="014446"/>
                </a:solidFill>
                <a:effectLst/>
                <a:latin typeface="Segoe UI" panose="020B0502040204020203" pitchFamily="34" charset="0"/>
              </a:rPr>
              <a:t> janvier 2025</a:t>
            </a:r>
            <a:r>
              <a:rPr lang="fr-CA" sz="1400" b="0" i="0" dirty="0">
                <a:solidFill>
                  <a:srgbClr val="014446"/>
                </a:solidFill>
                <a:effectLst/>
                <a:latin typeface="Segoe UI" panose="020B0502040204020203" pitchFamily="34" charset="0"/>
              </a:rPr>
              <a:t>, afin de soulager la charge des médecins, </a:t>
            </a:r>
            <a:r>
              <a:rPr lang="fr-CA" sz="1400" b="1" i="0" dirty="0">
                <a:solidFill>
                  <a:srgbClr val="014446"/>
                </a:solidFill>
                <a:effectLst/>
                <a:latin typeface="Segoe UI" panose="020B0502040204020203" pitchFamily="34" charset="0"/>
              </a:rPr>
              <a:t>des dispositions s'appliquent </a:t>
            </a:r>
            <a:r>
              <a:rPr lang="fr-CA" sz="1400" b="0" i="0" dirty="0">
                <a:solidFill>
                  <a:srgbClr val="014446"/>
                </a:solidFill>
                <a:effectLst/>
                <a:latin typeface="Segoe UI" panose="020B0502040204020203" pitchFamily="34" charset="0"/>
              </a:rPr>
              <a:t>concernant les </a:t>
            </a:r>
            <a:r>
              <a:rPr lang="fr-CA" sz="1400" b="1" i="0" dirty="0">
                <a:solidFill>
                  <a:srgbClr val="014446"/>
                </a:solidFill>
                <a:effectLst/>
                <a:latin typeface="Segoe UI" panose="020B0502040204020203" pitchFamily="34" charset="0"/>
              </a:rPr>
              <a:t>documents justifiant du motif de l'absence qu'un employeur peut demander. </a:t>
            </a:r>
          </a:p>
          <a:p>
            <a:pPr algn="just"/>
            <a:endParaRPr lang="fr-CA" sz="1400" b="1" i="0" dirty="0">
              <a:solidFill>
                <a:srgbClr val="014446"/>
              </a:solidFill>
              <a:effectLst/>
              <a:latin typeface="Segoe UI" panose="020B0502040204020203" pitchFamily="34" charset="0"/>
            </a:endParaRPr>
          </a:p>
          <a:p>
            <a:pPr algn="just"/>
            <a:r>
              <a:rPr lang="fr-CA" sz="1400" b="1" i="0" dirty="0">
                <a:solidFill>
                  <a:srgbClr val="014446"/>
                </a:solidFill>
                <a:effectLst/>
                <a:latin typeface="Segoe UI" panose="020B0502040204020203" pitchFamily="34" charset="0"/>
              </a:rPr>
              <a:t>MISE EN GARDE: nouvelle Loi, pas de jurisprudence, je vais être plutôt littérale, car on n’a pas encore de l’interprétation sur ces modifications. </a:t>
            </a:r>
            <a:endParaRPr lang="fr-CA" sz="1400" b="0" i="0" dirty="0">
              <a:solidFill>
                <a:srgbClr val="323130"/>
              </a:solidFill>
              <a:effectLst/>
              <a:latin typeface="Segoe UI" panose="020B0502040204020203" pitchFamily="34" charset="0"/>
            </a:endParaRPr>
          </a:p>
          <a:p>
            <a:pPr marL="0" algn="l"/>
            <a:r>
              <a:rPr lang="fr-CA" sz="1400" b="0" i="0" dirty="0">
                <a:solidFill>
                  <a:srgbClr val="323130"/>
                </a:solidFill>
                <a:effectLst/>
                <a:latin typeface="Segoe UI" panose="020B0502040204020203" pitchFamily="34" charset="0"/>
              </a:rPr>
              <a:t> </a:t>
            </a:r>
          </a:p>
          <a:p>
            <a:pPr marL="0" marR="0" lvl="0" indent="0" algn="l" defTabSz="914400" rtl="0" eaLnBrk="1" fontAlgn="auto" latinLnBrk="0" hangingPunct="1">
              <a:lnSpc>
                <a:spcPct val="100000"/>
              </a:lnSpc>
              <a:spcBef>
                <a:spcPts val="0"/>
              </a:spcBef>
              <a:spcAft>
                <a:spcPts val="0"/>
              </a:spcAft>
              <a:buClrTx/>
              <a:buSzTx/>
              <a:buFontTx/>
              <a:buNone/>
              <a:tabLst/>
              <a:defRPr/>
            </a:pPr>
            <a:r>
              <a:rPr lang="fr-CA" sz="1050" b="1" i="0" dirty="0">
                <a:solidFill>
                  <a:srgbClr val="000000"/>
                </a:solidFill>
                <a:effectLst/>
                <a:latin typeface="Roboto-Regular"/>
              </a:rPr>
              <a:t>Un employeur ne peut demander un document attestant des motifs de l’absence pour les 3 premières périodes d’absence d’une durée de 3 journées consécutives ou moins prises sur une période de 12 mois. </a:t>
            </a:r>
            <a:r>
              <a:rPr lang="fr-CA" sz="1050" b="0" i="0" dirty="0">
                <a:solidFill>
                  <a:srgbClr val="000000"/>
                </a:solidFill>
                <a:effectLst/>
                <a:latin typeface="Roboto-Regular"/>
              </a:rPr>
              <a:t>Pour calculer la période de 12 mois, il faut se positionner au premier jour de l’absence et reculer de 12 mois en arrière pour voir s’il y a eu 3 absences de 3 jours ou moins. </a:t>
            </a:r>
            <a:r>
              <a:rPr lang="fr-CA" sz="1400" b="0" i="0" dirty="0">
                <a:solidFill>
                  <a:srgbClr val="333132"/>
                </a:solidFill>
                <a:effectLst/>
                <a:latin typeface="Gordita"/>
              </a:rPr>
              <a:t>Il faut bien noter, par ailleurs, que l’interdiction vise </a:t>
            </a:r>
            <a:r>
              <a:rPr lang="fr-CA" sz="1400" b="1" i="0" dirty="0">
                <a:solidFill>
                  <a:srgbClr val="333132"/>
                </a:solidFill>
                <a:effectLst/>
                <a:latin typeface="Gordita"/>
              </a:rPr>
              <a:t>tout document attestant des motifs de l’absence</a:t>
            </a:r>
            <a:r>
              <a:rPr lang="fr-CA" sz="1400" b="0" i="0" dirty="0">
                <a:solidFill>
                  <a:srgbClr val="333132"/>
                </a:solidFill>
                <a:effectLst/>
                <a:latin typeface="Gordita"/>
              </a:rPr>
              <a:t>, et non seulement un billet médical.</a:t>
            </a:r>
            <a:endParaRPr lang="fr-CA" sz="1050" b="0" i="0" dirty="0">
              <a:solidFill>
                <a:srgbClr val="000000"/>
              </a:solidFill>
              <a:effectLst/>
              <a:latin typeface="Roboto-Regular"/>
            </a:endParaRPr>
          </a:p>
          <a:p>
            <a:endParaRPr lang="fr-CA" sz="1050" b="0" i="0" dirty="0">
              <a:solidFill>
                <a:srgbClr val="191F21"/>
              </a:solidFill>
              <a:effectLst/>
              <a:latin typeface="foundry_context_regularRg"/>
            </a:endParaRPr>
          </a:p>
          <a:p>
            <a:r>
              <a:rPr lang="fr-CA" sz="1050" b="0" i="0" dirty="0">
                <a:solidFill>
                  <a:srgbClr val="191F21"/>
                </a:solidFill>
                <a:effectLst/>
                <a:latin typeface="foundry_context_regularRg"/>
              </a:rPr>
              <a:t>Il est important de se rappeler que </a:t>
            </a:r>
            <a:r>
              <a:rPr lang="fr-CA" sz="1050" b="1" i="0" dirty="0">
                <a:solidFill>
                  <a:srgbClr val="191F21"/>
                </a:solidFill>
                <a:effectLst/>
                <a:latin typeface="foundry_context_regularRg"/>
              </a:rPr>
              <a:t>la personne salariée a tout de même l’obligation d’aviser l’employeur le plus tôt possible </a:t>
            </a:r>
            <a:r>
              <a:rPr lang="fr-CA" sz="1400" b="0" i="0" dirty="0">
                <a:solidFill>
                  <a:srgbClr val="000000"/>
                </a:solidFill>
                <a:effectLst/>
                <a:latin typeface="Roboto-Regular"/>
              </a:rPr>
              <a:t>(dès qu'elle est en état de le faire) </a:t>
            </a:r>
            <a:r>
              <a:rPr lang="fr-CA" sz="1050" b="0" i="0" dirty="0">
                <a:solidFill>
                  <a:srgbClr val="191F21"/>
                </a:solidFill>
                <a:effectLst/>
                <a:latin typeface="foundry_context_regularRg"/>
              </a:rPr>
              <a:t>de son absence </a:t>
            </a:r>
            <a:r>
              <a:rPr lang="fr-CA" sz="1050" b="1" i="0" dirty="0">
                <a:solidFill>
                  <a:srgbClr val="191F21"/>
                </a:solidFill>
                <a:effectLst/>
                <a:latin typeface="foundry_context_regularRg"/>
              </a:rPr>
              <a:t>et des motifs de celle-ci</a:t>
            </a:r>
          </a:p>
          <a:p>
            <a:endParaRPr lang="fr-CA" sz="1050" b="1" i="0" dirty="0">
              <a:solidFill>
                <a:srgbClr val="191F21"/>
              </a:solidFill>
              <a:effectLst/>
              <a:latin typeface="foundry_context_regularRg"/>
            </a:endParaRPr>
          </a:p>
          <a:p>
            <a:r>
              <a:rPr lang="fr-CA" sz="1050" b="0" i="1" dirty="0">
                <a:solidFill>
                  <a:srgbClr val="191F21"/>
                </a:solidFill>
                <a:effectLst/>
                <a:latin typeface="foundry_context_regularRg"/>
              </a:rPr>
              <a:t>Lire paragraphe en vert. </a:t>
            </a:r>
            <a:endParaRPr lang="fr-CA" sz="1050" b="0" i="1" u="sng" baseline="30000" dirty="0">
              <a:solidFill>
                <a:srgbClr val="191F21"/>
              </a:solidFill>
              <a:effectLst/>
              <a:latin typeface="inherit"/>
            </a:endParaRPr>
          </a:p>
          <a:p>
            <a:endParaRPr lang="fr-CA" sz="1050" b="0" i="0" u="sng" baseline="30000" dirty="0">
              <a:solidFill>
                <a:srgbClr val="191F21"/>
              </a:solidFill>
              <a:effectLst/>
              <a:latin typeface="inherit"/>
            </a:endParaRPr>
          </a:p>
          <a:p>
            <a:pPr algn="l" fontAlgn="base"/>
            <a:r>
              <a:rPr lang="fr-CA" sz="1400" b="0" i="0" dirty="0">
                <a:solidFill>
                  <a:srgbClr val="000000"/>
                </a:solidFill>
                <a:effectLst/>
                <a:latin typeface="Roboto-Regular"/>
              </a:rPr>
              <a:t>Lorsqu’on fait référence à « si les circonstances le justifient » :</a:t>
            </a:r>
          </a:p>
          <a:p>
            <a:pPr marL="0" marR="0" lvl="0" indent="0" algn="l" defTabSz="914400" rtl="0" eaLnBrk="1" fontAlgn="base" latinLnBrk="0" hangingPunct="1">
              <a:lnSpc>
                <a:spcPct val="100000"/>
              </a:lnSpc>
              <a:spcBef>
                <a:spcPts val="0"/>
              </a:spcBef>
              <a:spcAft>
                <a:spcPts val="0"/>
              </a:spcAft>
              <a:buClrTx/>
              <a:buSzTx/>
              <a:buFontTx/>
              <a:buNone/>
              <a:tabLst/>
              <a:defRPr/>
            </a:pPr>
            <a:r>
              <a:rPr lang="fr-CA" sz="1400" b="0" i="0" dirty="0">
                <a:solidFill>
                  <a:srgbClr val="000000"/>
                </a:solidFill>
                <a:effectLst/>
                <a:latin typeface="Roboto-Regular"/>
              </a:rPr>
              <a:t>On doit tenir compte de la durée de l’absence.</a:t>
            </a:r>
          </a:p>
          <a:p>
            <a:pPr algn="l" fontAlgn="base"/>
            <a:r>
              <a:rPr lang="fr-CA" sz="1400" b="0" i="0" dirty="0">
                <a:solidFill>
                  <a:srgbClr val="000000"/>
                </a:solidFill>
                <a:effectLst/>
                <a:latin typeface="Roboto-Regular"/>
              </a:rPr>
              <a:t>Et de la fréquence de l’absence.</a:t>
            </a:r>
          </a:p>
          <a:p>
            <a:pPr algn="l" fontAlgn="base"/>
            <a:endParaRPr lang="fr-CA" sz="1400" b="0" i="0" dirty="0">
              <a:solidFill>
                <a:srgbClr val="000000"/>
              </a:solidFill>
              <a:effectLst/>
              <a:latin typeface="Roboto-Regular"/>
            </a:endParaRPr>
          </a:p>
          <a:p>
            <a:pPr algn="l" fontAlgn="base"/>
            <a:r>
              <a:rPr lang="fr-CA" sz="2000" b="0" i="0" dirty="0">
                <a:solidFill>
                  <a:srgbClr val="414141"/>
                </a:solidFill>
                <a:effectLst/>
                <a:latin typeface="Roboto" panose="02000000000000000000" pitchFamily="2" charset="0"/>
              </a:rPr>
              <a:t>L’employeur ne peut pas non plus exiger de billet médical si la travailleuse ou le travailleur s’absente 3 jours ou moins pour cause de </a:t>
            </a:r>
            <a:r>
              <a:rPr lang="fr-CA" sz="2000" b="0" i="0" u="sng" dirty="0">
                <a:solidFill>
                  <a:srgbClr val="006C08"/>
                </a:solidFill>
                <a:effectLst/>
                <a:latin typeface="Roboto" panose="02000000000000000000" pitchFamily="2" charset="0"/>
                <a:hlinkClick r:id="rId3" tooltip="Maladie ou accident non lié au travail"/>
              </a:rPr>
              <a:t>maladie ou d’accident non lié au travai</a:t>
            </a:r>
            <a:r>
              <a:rPr lang="fr-CA" sz="2000" b="0" i="0" dirty="0">
                <a:solidFill>
                  <a:srgbClr val="414141"/>
                </a:solidFill>
                <a:effectLst/>
                <a:latin typeface="Roboto" panose="02000000000000000000" pitchFamily="2" charset="0"/>
              </a:rPr>
              <a:t>l.</a:t>
            </a:r>
            <a:br>
              <a:rPr lang="fr-CA" sz="1400" b="0" i="0" dirty="0">
                <a:solidFill>
                  <a:srgbClr val="000000"/>
                </a:solidFill>
                <a:effectLst/>
                <a:latin typeface="Roboto-Regular"/>
              </a:rPr>
            </a:br>
            <a:endParaRPr lang="fr-CA" sz="1400" b="0" i="0" dirty="0">
              <a:solidFill>
                <a:srgbClr val="000000"/>
              </a:solidFill>
              <a:effectLst/>
              <a:latin typeface="Roboto-Regular"/>
            </a:endParaRPr>
          </a:p>
          <a:p>
            <a:pPr algn="l" fontAlgn="base"/>
            <a:r>
              <a:rPr lang="fr-CA" sz="1400" b="0" i="0" dirty="0">
                <a:solidFill>
                  <a:srgbClr val="000000"/>
                </a:solidFill>
                <a:effectLst/>
                <a:latin typeface="Roboto-Regular"/>
              </a:rPr>
              <a:t>1) Donc, si je m’absente pour maladie 4 jours, l’employeur peut me demander un billet médical? OUI</a:t>
            </a:r>
          </a:p>
          <a:p>
            <a:pPr algn="l" fontAlgn="base"/>
            <a:r>
              <a:rPr lang="fr-CA" sz="1400" b="0" i="0" dirty="0">
                <a:solidFill>
                  <a:srgbClr val="000000"/>
                </a:solidFill>
                <a:effectLst/>
                <a:latin typeface="Roboto-Regular"/>
              </a:rPr>
              <a:t>2) Si je m’absente pour maladie à 3 reprises dans une année, 3 </a:t>
            </a:r>
            <a:r>
              <a:rPr lang="fr-CA" sz="1400" b="0" i="0" dirty="0" err="1">
                <a:solidFill>
                  <a:srgbClr val="000000"/>
                </a:solidFill>
                <a:effectLst/>
                <a:latin typeface="Roboto-Regular"/>
              </a:rPr>
              <a:t>demie-journées</a:t>
            </a:r>
            <a:r>
              <a:rPr lang="fr-CA" sz="1400" b="0" i="0" dirty="0">
                <a:solidFill>
                  <a:srgbClr val="000000"/>
                </a:solidFill>
                <a:effectLst/>
                <a:latin typeface="Roboto-Regular"/>
              </a:rPr>
              <a:t> à la 4</a:t>
            </a:r>
            <a:r>
              <a:rPr lang="fr-CA" sz="1400" b="0" i="0" baseline="30000" dirty="0">
                <a:solidFill>
                  <a:srgbClr val="000000"/>
                </a:solidFill>
                <a:effectLst/>
                <a:latin typeface="Roboto-Regular"/>
              </a:rPr>
              <a:t>e</a:t>
            </a:r>
            <a:r>
              <a:rPr lang="fr-CA" sz="1400" b="0" i="0" dirty="0">
                <a:solidFill>
                  <a:srgbClr val="000000"/>
                </a:solidFill>
                <a:effectLst/>
                <a:latin typeface="Roboto-Regular"/>
              </a:rPr>
              <a:t> </a:t>
            </a:r>
            <a:r>
              <a:rPr lang="fr-CA" sz="1400" b="0" i="0" dirty="0" err="1">
                <a:solidFill>
                  <a:srgbClr val="000000"/>
                </a:solidFill>
                <a:effectLst/>
                <a:latin typeface="Roboto-Regular"/>
              </a:rPr>
              <a:t>demie-journée</a:t>
            </a:r>
            <a:r>
              <a:rPr lang="fr-CA" sz="1400" b="0" i="0" dirty="0">
                <a:solidFill>
                  <a:srgbClr val="000000"/>
                </a:solidFill>
                <a:effectLst/>
                <a:latin typeface="Roboto-Regular"/>
              </a:rPr>
              <a:t> on peut me demander un papier qui justifie mon absence? NON, la durée de l’absence ne le justifie pas, ni le caractère répétitif. </a:t>
            </a:r>
          </a:p>
          <a:p>
            <a:pPr marL="0" marR="0" lvl="0" indent="0" algn="l" defTabSz="914400" rtl="0" eaLnBrk="1" fontAlgn="base" latinLnBrk="0" hangingPunct="1">
              <a:lnSpc>
                <a:spcPct val="100000"/>
              </a:lnSpc>
              <a:spcBef>
                <a:spcPts val="0"/>
              </a:spcBef>
              <a:spcAft>
                <a:spcPts val="0"/>
              </a:spcAft>
              <a:buClrTx/>
              <a:buSzTx/>
              <a:buFontTx/>
              <a:buNone/>
              <a:tabLst/>
              <a:defRPr/>
            </a:pPr>
            <a:r>
              <a:rPr lang="fr-CA" sz="1400" b="0" i="0" dirty="0">
                <a:solidFill>
                  <a:srgbClr val="000000"/>
                </a:solidFill>
                <a:effectLst/>
                <a:latin typeface="Roboto-Regular"/>
              </a:rPr>
              <a:t>3) Si je m’absente 3 jours en janvier, 3 jours en février et 2 jours en mars … l’employeur ne peut pas encore me demander un document. Il pourrait le faire si je m’absente une autre journée en mars ou en avril? Oui.</a:t>
            </a:r>
          </a:p>
          <a:p>
            <a:pPr algn="l" fontAlgn="base"/>
            <a:r>
              <a:rPr lang="fr-CA" sz="1400" b="0" i="0" dirty="0">
                <a:solidFill>
                  <a:srgbClr val="000000"/>
                </a:solidFill>
                <a:effectLst/>
                <a:latin typeface="Roboto-Regular"/>
              </a:rPr>
              <a:t>4) </a:t>
            </a:r>
            <a:r>
              <a:rPr lang="fr-CA" sz="1400" b="1" i="0" dirty="0">
                <a:solidFill>
                  <a:srgbClr val="000000"/>
                </a:solidFill>
                <a:effectLst/>
                <a:latin typeface="Roboto-Regular"/>
              </a:rPr>
              <a:t>Conclusion: l’employeur, au moment qu’il veut demander un document qui atteste la maladie, il doit reculer de 12 mois en arrière et voir s’il y a au moins 3 périodes de moins de 3 jours consécutives ET voir aussi si les circonstances le justifient (donc la durée et le caractère répétitif).</a:t>
            </a:r>
          </a:p>
          <a:p>
            <a:pPr algn="l" fontAlgn="base"/>
            <a:endParaRPr lang="fr-CA" sz="1400" b="0" i="0" dirty="0">
              <a:solidFill>
                <a:srgbClr val="000000"/>
              </a:solidFill>
              <a:effectLst/>
              <a:latin typeface="Roboto-Regular"/>
            </a:endParaRPr>
          </a:p>
          <a:p>
            <a:r>
              <a:rPr lang="fr-CA" sz="1400" b="0" i="0" dirty="0">
                <a:solidFill>
                  <a:srgbClr val="191F21"/>
                </a:solidFill>
                <a:effectLst/>
                <a:latin typeface="foundry_context_regularRg"/>
              </a:rPr>
              <a:t>Exclusion de tout document justifiant du motif de l'absence pour cause de </a:t>
            </a:r>
            <a:r>
              <a:rPr lang="fr-CA" sz="1400" b="1" i="0" dirty="0">
                <a:solidFill>
                  <a:srgbClr val="191F21"/>
                </a:solidFill>
                <a:effectLst/>
                <a:latin typeface="foundry_context_regularRg"/>
              </a:rPr>
              <a:t>maladie, de don d'organes ou de tissus à des fins de greffe, d’accident, de violence conjugale ou de violence à caractère sexuel </a:t>
            </a:r>
            <a:r>
              <a:rPr lang="fr-CA" sz="1400" b="0" i="0" dirty="0">
                <a:solidFill>
                  <a:srgbClr val="191F21"/>
                </a:solidFill>
                <a:effectLst/>
                <a:latin typeface="foundry_context_regularRg"/>
              </a:rPr>
              <a:t>dont la personne a été victime (billet médical, rapport détaillé, pièces justificatives,  </a:t>
            </a:r>
            <a:r>
              <a:rPr lang="fr-CA" sz="1400" b="0" i="0" dirty="0" err="1">
                <a:solidFill>
                  <a:srgbClr val="191F21"/>
                </a:solidFill>
                <a:effectLst/>
                <a:latin typeface="foundry_context_regularRg"/>
              </a:rPr>
              <a:t>etc</a:t>
            </a:r>
            <a:r>
              <a:rPr lang="fr-CA" sz="1400" b="0" i="0" dirty="0">
                <a:solidFill>
                  <a:srgbClr val="191F21"/>
                </a:solidFill>
                <a:effectLst/>
                <a:latin typeface="foundry_context_regularRg"/>
              </a:rPr>
              <a:t>)</a:t>
            </a:r>
          </a:p>
          <a:p>
            <a:endParaRPr lang="fr-CA" sz="1400" b="0" i="0" dirty="0">
              <a:solidFill>
                <a:srgbClr val="191F21"/>
              </a:solidFill>
              <a:effectLst/>
              <a:latin typeface="foundry_context_regularRg"/>
            </a:endParaRPr>
          </a:p>
          <a:p>
            <a:r>
              <a:rPr lang="fr-CA" sz="1400" b="0" i="0" dirty="0">
                <a:solidFill>
                  <a:srgbClr val="191F21"/>
                </a:solidFill>
                <a:effectLst/>
                <a:latin typeface="foundry_context_regularRg"/>
              </a:rPr>
              <a:t>Ensuite, pour l’absence de 10 jours pour obligation familiale, l’article 79.7, a été modifié uniquement en ajoutant: </a:t>
            </a:r>
            <a:r>
              <a:rPr lang="fr-CA" sz="2000" b="0" i="0" dirty="0">
                <a:solidFill>
                  <a:srgbClr val="000000"/>
                </a:solidFill>
                <a:effectLst/>
                <a:latin typeface="Calibri" panose="020F0502020204030204" pitchFamily="34" charset="0"/>
              </a:rPr>
              <a:t>L’employeur peut demander à la personne salariée, si les circonstances le justifient eu égard notamment à la durée de l’absence, de lui fournir un document attestant des motifs de cette absence, </a:t>
            </a:r>
            <a:r>
              <a:rPr lang="fr-CA" sz="2000" b="1" i="0" dirty="0">
                <a:solidFill>
                  <a:srgbClr val="000000"/>
                </a:solidFill>
                <a:effectLst/>
                <a:latin typeface="Calibri" panose="020F0502020204030204" pitchFamily="34" charset="0"/>
              </a:rPr>
              <a:t>à l'exception d'un certificat médical.</a:t>
            </a:r>
          </a:p>
          <a:p>
            <a:r>
              <a:rPr lang="fr-CA" sz="2000" b="1" i="0" dirty="0">
                <a:solidFill>
                  <a:srgbClr val="000000"/>
                </a:solidFill>
                <a:effectLst/>
                <a:latin typeface="Calibri" panose="020F0502020204030204" pitchFamily="34" charset="0"/>
              </a:rPr>
              <a:t>Donc, il peut demander tout document sauf un certificat médical, mais encore une fois, si les circonstances le justifient notamment à cause de la durée de l’absence. </a:t>
            </a:r>
          </a:p>
          <a:p>
            <a:endParaRPr lang="fr-CA" sz="2000" b="1" i="0" dirty="0">
              <a:solidFill>
                <a:srgbClr val="000000"/>
              </a:solidFill>
              <a:effectLst/>
              <a:latin typeface="Calibri" panose="020F0502020204030204" pitchFamily="34" charset="0"/>
            </a:endParaRPr>
          </a:p>
          <a:p>
            <a:r>
              <a:rPr lang="fr-CA" sz="2000" b="0" i="0" dirty="0">
                <a:solidFill>
                  <a:srgbClr val="414141"/>
                </a:solidFill>
                <a:effectLst/>
                <a:latin typeface="Roboto" panose="02000000000000000000" pitchFamily="2" charset="0"/>
              </a:rPr>
              <a:t>Lorsque le travailleur prévoit s’absenter, il doit </a:t>
            </a:r>
            <a:r>
              <a:rPr lang="fr-CA" sz="2000" b="1" i="0" dirty="0">
                <a:solidFill>
                  <a:srgbClr val="414141"/>
                </a:solidFill>
                <a:effectLst/>
                <a:latin typeface="Roboto" panose="02000000000000000000" pitchFamily="2" charset="0"/>
              </a:rPr>
              <a:t>en aviser son employeur le plus tôt possible </a:t>
            </a:r>
            <a:r>
              <a:rPr lang="fr-CA" sz="2000" b="0" i="0" dirty="0">
                <a:solidFill>
                  <a:srgbClr val="414141"/>
                </a:solidFill>
                <a:effectLst/>
                <a:latin typeface="Roboto" panose="02000000000000000000" pitchFamily="2" charset="0"/>
              </a:rPr>
              <a:t>et prendre les </a:t>
            </a:r>
            <a:r>
              <a:rPr lang="fr-CA" sz="2000" b="1" i="0" dirty="0">
                <a:solidFill>
                  <a:srgbClr val="414141"/>
                </a:solidFill>
                <a:effectLst/>
                <a:latin typeface="Roboto" panose="02000000000000000000" pitchFamily="2" charset="0"/>
              </a:rPr>
              <a:t>moyens raisonnables pour limiter la durée </a:t>
            </a:r>
            <a:r>
              <a:rPr lang="fr-CA" sz="2000" b="0" i="0" dirty="0">
                <a:solidFill>
                  <a:srgbClr val="414141"/>
                </a:solidFill>
                <a:effectLst/>
                <a:latin typeface="Roboto" panose="02000000000000000000" pitchFamily="2" charset="0"/>
              </a:rPr>
              <a:t>de l’absence.</a:t>
            </a:r>
            <a:endParaRPr lang="fr-CA" sz="1400" b="1" i="0" dirty="0">
              <a:solidFill>
                <a:srgbClr val="191F21"/>
              </a:solidFill>
              <a:effectLst/>
              <a:latin typeface="foundry_context_regularRg"/>
            </a:endParaRPr>
          </a:p>
          <a:p>
            <a:pPr algn="l" fontAlgn="base"/>
            <a:endParaRPr lang="fr-CA" sz="1400" b="0" i="0" u="sng" baseline="30000" dirty="0">
              <a:solidFill>
                <a:srgbClr val="000000"/>
              </a:solidFill>
              <a:effectLst/>
              <a:latin typeface="Roboto-Regular"/>
            </a:endParaRPr>
          </a:p>
          <a:p>
            <a:endParaRPr lang="fr-CA" sz="1050" b="0" i="0" u="sng" baseline="30000" dirty="0">
              <a:solidFill>
                <a:srgbClr val="191F21"/>
              </a:solidFill>
              <a:effectLst/>
              <a:latin typeface="inherit"/>
            </a:endParaRPr>
          </a:p>
          <a:p>
            <a:endParaRPr lang="fr-CA" sz="1050" b="0" i="0" u="sng" baseline="30000" dirty="0">
              <a:solidFill>
                <a:srgbClr val="191F21"/>
              </a:solidFill>
              <a:effectLst/>
              <a:latin typeface="inherit"/>
            </a:endParaRPr>
          </a:p>
        </p:txBody>
      </p:sp>
      <p:sp>
        <p:nvSpPr>
          <p:cNvPr id="4" name="Espace réservé du numéro de diapositive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587B68FA-F1D3-1749-8AFA-236451611C6B}" type="slidenum">
              <a:rPr kumimoji="0" lang="fr-F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17</a:t>
            </a:fld>
            <a:endParaRPr kumimoji="0" lang="fr-FR"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90681022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CA" dirty="0"/>
              <a:t>Exemple 79.2 </a:t>
            </a:r>
          </a:p>
          <a:p>
            <a:pPr marL="0" marR="0" lvl="0" indent="0" algn="l" defTabSz="914400" rtl="0" eaLnBrk="1" fontAlgn="auto" latinLnBrk="0" hangingPunct="1">
              <a:lnSpc>
                <a:spcPct val="100000"/>
              </a:lnSpc>
              <a:spcBef>
                <a:spcPts val="0"/>
              </a:spcBef>
              <a:spcAft>
                <a:spcPts val="0"/>
              </a:spcAft>
              <a:buClrTx/>
              <a:buSzTx/>
              <a:buFontTx/>
              <a:buNone/>
              <a:tabLst/>
              <a:defRPr/>
            </a:pPr>
            <a:r>
              <a:rPr lang="fr-CA" dirty="0"/>
              <a:t> </a:t>
            </a:r>
          </a:p>
          <a:p>
            <a:pPr marL="0" marR="0" lvl="0" indent="0" algn="l" defTabSz="914400" rtl="0" eaLnBrk="1" fontAlgn="auto" latinLnBrk="0" hangingPunct="1">
              <a:lnSpc>
                <a:spcPct val="100000"/>
              </a:lnSpc>
              <a:spcBef>
                <a:spcPts val="0"/>
              </a:spcBef>
              <a:spcAft>
                <a:spcPts val="0"/>
              </a:spcAft>
              <a:buClrTx/>
              <a:buSzTx/>
              <a:buFontTx/>
              <a:buNone/>
              <a:tabLst/>
              <a:defRPr/>
            </a:pPr>
            <a:r>
              <a:rPr lang="fr-CA" dirty="0"/>
              <a:t>Une personne salariée s'absente 3 jours les 4, 5, 6 janvier 2025, 2 jours en septembre 2024, 8 jours en juin 2024, 2 jours en février 2024.</a:t>
            </a:r>
            <a:br>
              <a:rPr lang="fr-CA" dirty="0"/>
            </a:br>
            <a:r>
              <a:rPr lang="fr-CA" b="1" dirty="0"/>
              <a:t> Il est nécessaire de valider les absences qui ont eu lieu dans les 12 mois précédant le 4 janvier 2025, soit jusqu'au 3 janvier 2024. </a:t>
            </a:r>
          </a:p>
          <a:p>
            <a:pPr marL="0" marR="0" lvl="0" indent="0" algn="l" defTabSz="914400" rtl="0" eaLnBrk="1" fontAlgn="auto" latinLnBrk="0" hangingPunct="1">
              <a:lnSpc>
                <a:spcPct val="100000"/>
              </a:lnSpc>
              <a:spcBef>
                <a:spcPts val="0"/>
              </a:spcBef>
              <a:spcAft>
                <a:spcPts val="0"/>
              </a:spcAft>
              <a:buClrTx/>
              <a:buSzTx/>
              <a:buFontTx/>
              <a:buNone/>
              <a:tabLst/>
              <a:defRPr/>
            </a:pPr>
            <a:endParaRPr lang="fr-CA" dirty="0"/>
          </a:p>
          <a:p>
            <a:pPr marL="0" marR="0" lvl="0" indent="0" algn="l" defTabSz="914400" rtl="0" eaLnBrk="1" fontAlgn="auto" latinLnBrk="0" hangingPunct="1">
              <a:lnSpc>
                <a:spcPct val="100000"/>
              </a:lnSpc>
              <a:spcBef>
                <a:spcPts val="0"/>
              </a:spcBef>
              <a:spcAft>
                <a:spcPts val="0"/>
              </a:spcAft>
              <a:buClrTx/>
              <a:buSzTx/>
              <a:buFontTx/>
              <a:buNone/>
              <a:tabLst/>
              <a:defRPr/>
            </a:pPr>
            <a:r>
              <a:rPr lang="fr-CA" dirty="0"/>
              <a:t>Malgré l'absence de 8 jours consécutifs, la 3e absence est considérée être celle de janvier 2025 puisque la loi précise « Trois premières périodes d’absence, d’une durée de trois jours consécutifs ou moins ».</a:t>
            </a:r>
          </a:p>
          <a:p>
            <a:pPr marL="0" marR="0" lvl="0" indent="0" algn="l" defTabSz="914400" rtl="0" eaLnBrk="1" fontAlgn="auto" latinLnBrk="0" hangingPunct="1">
              <a:lnSpc>
                <a:spcPct val="100000"/>
              </a:lnSpc>
              <a:spcBef>
                <a:spcPts val="0"/>
              </a:spcBef>
              <a:spcAft>
                <a:spcPts val="0"/>
              </a:spcAft>
              <a:buClrTx/>
              <a:buSzTx/>
              <a:buFontTx/>
              <a:buNone/>
              <a:tabLst/>
              <a:defRPr/>
            </a:pPr>
            <a:r>
              <a:rPr lang="fr-CA" dirty="0"/>
              <a:t>Pour l'absence de 8 jours consécutifs, l'employeur pourrait demander un document justifiant du motif de l'absence incluant un billet médical, si les circonstances le justifient, eu égard notamment à la durée de l’absence ou au caractère répétitif de celle-ci.</a:t>
            </a:r>
          </a:p>
          <a:p>
            <a:pPr marL="0" marR="0" lvl="0" indent="0" algn="l" defTabSz="914400" rtl="0" eaLnBrk="1" fontAlgn="auto" latinLnBrk="0" hangingPunct="1">
              <a:lnSpc>
                <a:spcPct val="100000"/>
              </a:lnSpc>
              <a:spcBef>
                <a:spcPts val="0"/>
              </a:spcBef>
              <a:spcAft>
                <a:spcPts val="0"/>
              </a:spcAft>
              <a:buClrTx/>
              <a:buSzTx/>
              <a:buFontTx/>
              <a:buNone/>
              <a:tabLst/>
              <a:defRPr/>
            </a:pPr>
            <a:endParaRPr lang="fr-CA" dirty="0"/>
          </a:p>
          <a:p>
            <a:pPr marL="0" marR="0" lvl="0" indent="0" algn="l" defTabSz="914400" rtl="0" eaLnBrk="1" fontAlgn="auto" latinLnBrk="0" hangingPunct="1">
              <a:lnSpc>
                <a:spcPct val="100000"/>
              </a:lnSpc>
              <a:spcBef>
                <a:spcPts val="0"/>
              </a:spcBef>
              <a:spcAft>
                <a:spcPts val="0"/>
              </a:spcAft>
              <a:buClrTx/>
              <a:buSzTx/>
              <a:buFontTx/>
              <a:buNone/>
              <a:tabLst/>
              <a:defRPr/>
            </a:pPr>
            <a:r>
              <a:rPr lang="fr-CA" dirty="0"/>
              <a:t>79.7 :</a:t>
            </a:r>
          </a:p>
          <a:p>
            <a:pPr marL="0" marR="0" lvl="0" indent="0" algn="l" defTabSz="914400" rtl="0" eaLnBrk="1" fontAlgn="auto" latinLnBrk="0" hangingPunct="1">
              <a:lnSpc>
                <a:spcPct val="100000"/>
              </a:lnSpc>
              <a:spcBef>
                <a:spcPts val="0"/>
              </a:spcBef>
              <a:spcAft>
                <a:spcPts val="0"/>
              </a:spcAft>
              <a:buClrTx/>
              <a:buSzTx/>
              <a:buFontTx/>
              <a:buNone/>
              <a:tabLst/>
              <a:defRPr/>
            </a:pPr>
            <a:endParaRPr lang="fr-CA" dirty="0"/>
          </a:p>
          <a:p>
            <a:pPr marL="0" marR="0" lvl="0" indent="0" algn="l" defTabSz="914400" rtl="0" eaLnBrk="1" fontAlgn="auto" latinLnBrk="0" hangingPunct="1">
              <a:lnSpc>
                <a:spcPct val="100000"/>
              </a:lnSpc>
              <a:spcBef>
                <a:spcPts val="0"/>
              </a:spcBef>
              <a:spcAft>
                <a:spcPts val="0"/>
              </a:spcAft>
              <a:buClrTx/>
              <a:buSzTx/>
              <a:buFontTx/>
              <a:buNone/>
              <a:tabLst/>
              <a:defRPr/>
            </a:pPr>
            <a:r>
              <a:rPr lang="fr-CA" dirty="0"/>
              <a:t>L’employeur peut demander à la personne salariée, en cas d’absence pour prendre soin d’un enfant, d’un membre de la famille ou d’une personne pour qui la personne agit à titre de proche aidant, si les circonstances le justifient eu égard notamment à la durée de l’absence, de lui fournir un document attestant des motifs de cette absence, </a:t>
            </a:r>
            <a:r>
              <a:rPr lang="fr-CA" b="1" dirty="0"/>
              <a:t>à l’exception d’un certificat médical.</a:t>
            </a:r>
          </a:p>
          <a:p>
            <a:pPr marL="0" marR="0" lvl="0" indent="0" algn="l" defTabSz="914400" rtl="0" eaLnBrk="1" fontAlgn="auto" latinLnBrk="0" hangingPunct="1">
              <a:lnSpc>
                <a:spcPct val="100000"/>
              </a:lnSpc>
              <a:spcBef>
                <a:spcPts val="0"/>
              </a:spcBef>
              <a:spcAft>
                <a:spcPts val="0"/>
              </a:spcAft>
              <a:buClrTx/>
              <a:buSzTx/>
              <a:buFontTx/>
              <a:buNone/>
              <a:tabLst/>
              <a:defRPr/>
            </a:pPr>
            <a:r>
              <a:rPr lang="fr-CA" b="1" dirty="0"/>
              <a:t>Cela s'applique pour les absences de 10 jours/année.</a:t>
            </a:r>
          </a:p>
          <a:p>
            <a:pPr marL="0" marR="0" lvl="0" indent="0" algn="l" defTabSz="914400" rtl="0" eaLnBrk="1" fontAlgn="auto" latinLnBrk="0" hangingPunct="1">
              <a:lnSpc>
                <a:spcPct val="100000"/>
              </a:lnSpc>
              <a:spcBef>
                <a:spcPts val="0"/>
              </a:spcBef>
              <a:spcAft>
                <a:spcPts val="0"/>
              </a:spcAft>
              <a:buClrTx/>
              <a:buSzTx/>
              <a:buFontTx/>
              <a:buNone/>
              <a:tabLst/>
              <a:defRPr/>
            </a:pPr>
            <a:endParaRPr lang="fr-CA" dirty="0"/>
          </a:p>
          <a:p>
            <a:pPr marL="0" marR="0" lvl="0" indent="0" algn="l" defTabSz="914400" rtl="0" eaLnBrk="1" fontAlgn="auto" latinLnBrk="0" hangingPunct="1">
              <a:lnSpc>
                <a:spcPct val="100000"/>
              </a:lnSpc>
              <a:spcBef>
                <a:spcPts val="0"/>
              </a:spcBef>
              <a:spcAft>
                <a:spcPts val="0"/>
              </a:spcAft>
              <a:buClrTx/>
              <a:buSzTx/>
              <a:buFontTx/>
              <a:buNone/>
              <a:tabLst/>
              <a:defRPr/>
            </a:pPr>
            <a:r>
              <a:rPr lang="fr-CA" dirty="0"/>
              <a:t>Dans cet intervalle des 10 jours/année, l’employeur pourrait demander tout autre document attestant des motifs de l'absence (attestation de la garderie), </a:t>
            </a:r>
            <a:r>
              <a:rPr lang="fr-CA" b="1" dirty="0"/>
              <a:t>excluant un certificat médical ou billet médical. </a:t>
            </a:r>
          </a:p>
          <a:p>
            <a:pPr marL="0" marR="0" lvl="0" indent="0" algn="l" defTabSz="914400" rtl="0" eaLnBrk="1" fontAlgn="auto" latinLnBrk="0" hangingPunct="1">
              <a:lnSpc>
                <a:spcPct val="100000"/>
              </a:lnSpc>
              <a:spcBef>
                <a:spcPts val="0"/>
              </a:spcBef>
              <a:spcAft>
                <a:spcPts val="0"/>
              </a:spcAft>
              <a:buClrTx/>
              <a:buSzTx/>
              <a:buFontTx/>
              <a:buNone/>
              <a:tabLst/>
              <a:defRPr/>
            </a:pPr>
            <a:endParaRPr lang="fr-CA" dirty="0"/>
          </a:p>
          <a:p>
            <a:pPr marL="0" marR="0" lvl="0" indent="0" algn="l" defTabSz="914400" rtl="0" eaLnBrk="1" fontAlgn="auto" latinLnBrk="0" hangingPunct="1">
              <a:lnSpc>
                <a:spcPct val="100000"/>
              </a:lnSpc>
              <a:spcBef>
                <a:spcPts val="0"/>
              </a:spcBef>
              <a:spcAft>
                <a:spcPts val="0"/>
              </a:spcAft>
              <a:buClrTx/>
              <a:buSzTx/>
              <a:buFontTx/>
              <a:buNone/>
              <a:tabLst/>
              <a:defRPr/>
            </a:pPr>
            <a:r>
              <a:rPr lang="fr-CA" dirty="0"/>
              <a:t>Lorsqu’il y a plus de 10 jours pour obligation familiale, on tombe dans les absences de longue durée – 16 semaines par année (plus pour certains cas) et on peut demander certificat médical/billet médical.</a:t>
            </a:r>
          </a:p>
          <a:p>
            <a:pPr marL="0" marR="0" lvl="0" indent="0" algn="l" defTabSz="914400" rtl="0" eaLnBrk="1" fontAlgn="auto" latinLnBrk="0" hangingPunct="1">
              <a:lnSpc>
                <a:spcPct val="100000"/>
              </a:lnSpc>
              <a:spcBef>
                <a:spcPts val="0"/>
              </a:spcBef>
              <a:spcAft>
                <a:spcPts val="0"/>
              </a:spcAft>
              <a:buClrTx/>
              <a:buSzTx/>
              <a:buFontTx/>
              <a:buNone/>
              <a:tabLst/>
              <a:defRPr/>
            </a:pPr>
            <a:r>
              <a:rPr lang="fr-CA" dirty="0"/>
              <a:t>Même chose pour maladie, si la personne tombe en maladie longue durée – 26 semaines, l’E peut demander certificat médical/billet médical. </a:t>
            </a:r>
          </a:p>
          <a:p>
            <a:pPr marL="0" marR="0" lvl="0" indent="0" algn="l" defTabSz="914400" rtl="0" eaLnBrk="1" fontAlgn="auto" latinLnBrk="0" hangingPunct="1">
              <a:lnSpc>
                <a:spcPct val="100000"/>
              </a:lnSpc>
              <a:spcBef>
                <a:spcPts val="0"/>
              </a:spcBef>
              <a:spcAft>
                <a:spcPts val="0"/>
              </a:spcAft>
              <a:buClrTx/>
              <a:buSzTx/>
              <a:buFontTx/>
              <a:buNone/>
              <a:tabLst/>
              <a:defRPr/>
            </a:pPr>
            <a:r>
              <a:rPr lang="fr-CA" b="1" dirty="0"/>
              <a:t>La pratique interdite </a:t>
            </a:r>
            <a:r>
              <a:rPr lang="fr-CA" dirty="0"/>
              <a:t>peut s’exercer par la personne salariée qui se fait sanctionner pour </a:t>
            </a:r>
            <a:r>
              <a:rPr lang="fr-CA" b="1" dirty="0"/>
              <a:t>ne pas avoir fourni un billet médical pour ses absences maladie</a:t>
            </a:r>
            <a:r>
              <a:rPr lang="fr-CA" dirty="0"/>
              <a:t> pour les 3 premières périodes d’absence d’une durée de 3 jours consécutifs ou moins dans une période de 12 mois. </a:t>
            </a:r>
          </a:p>
          <a:p>
            <a:pPr marL="0" marR="0" lvl="0" indent="0" algn="l" defTabSz="914400" rtl="0" eaLnBrk="1" fontAlgn="auto" latinLnBrk="0" hangingPunct="1">
              <a:lnSpc>
                <a:spcPct val="100000"/>
              </a:lnSpc>
              <a:spcBef>
                <a:spcPts val="0"/>
              </a:spcBef>
              <a:spcAft>
                <a:spcPts val="0"/>
              </a:spcAft>
              <a:buClrTx/>
              <a:buSzTx/>
              <a:buFontTx/>
              <a:buNone/>
              <a:tabLst/>
              <a:defRPr/>
            </a:pPr>
            <a:r>
              <a:rPr lang="fr-CA" dirty="0"/>
              <a:t>Ainsi que pour celle qui se fait sanctionner </a:t>
            </a:r>
            <a:r>
              <a:rPr lang="fr-CA" b="1" dirty="0"/>
              <a:t>pour ne pas avoir fourni un certificat médical/billet médical pour son absence de moins de 10 jours </a:t>
            </a:r>
            <a:r>
              <a:rPr lang="fr-CA" dirty="0"/>
              <a:t>par année pour obligation familiale.  </a:t>
            </a:r>
          </a:p>
          <a:p>
            <a:pPr marL="0" marR="0" lvl="0" indent="0" algn="l" defTabSz="914400" rtl="0" eaLnBrk="1" fontAlgn="auto" latinLnBrk="0" hangingPunct="1">
              <a:lnSpc>
                <a:spcPct val="100000"/>
              </a:lnSpc>
              <a:spcBef>
                <a:spcPts val="0"/>
              </a:spcBef>
              <a:spcAft>
                <a:spcPts val="0"/>
              </a:spcAft>
              <a:buClrTx/>
              <a:buSzTx/>
              <a:buFontTx/>
              <a:buNone/>
              <a:tabLst/>
              <a:defRPr/>
            </a:pPr>
            <a:endParaRPr lang="fr-CA" dirty="0"/>
          </a:p>
          <a:p>
            <a:pPr marL="0" marR="0" lvl="0" indent="0" algn="l" defTabSz="914400" rtl="0" eaLnBrk="1" fontAlgn="auto" latinLnBrk="0" hangingPunct="1">
              <a:lnSpc>
                <a:spcPct val="100000"/>
              </a:lnSpc>
              <a:spcBef>
                <a:spcPts val="0"/>
              </a:spcBef>
              <a:spcAft>
                <a:spcPts val="0"/>
              </a:spcAft>
              <a:buClrTx/>
              <a:buSzTx/>
              <a:buFontTx/>
              <a:buNone/>
              <a:tabLst/>
              <a:defRPr/>
            </a:pPr>
            <a:r>
              <a:rPr lang="fr-CA" i="1" dirty="0"/>
              <a:t>Si le travailleur est au service de son employeur depuis au moins 3 mois, les 2 premières journées pour lesquelles il s’absente pour l’un ou l’autre des motifs suivants</a:t>
            </a:r>
            <a:r>
              <a:rPr lang="fr-CA" b="1" i="1" dirty="0"/>
              <a:t> sont payées </a:t>
            </a:r>
            <a:r>
              <a:rPr lang="fr-CA" i="1" dirty="0"/>
              <a:t>:</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fr-CA" i="1" dirty="0"/>
              <a:t>maladie ou accident non lié au travail</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fr-CA" i="1" dirty="0"/>
              <a:t>obligations familiales liées à la garde, à la santé ou à l’éducation de son enfant ou de l’enfant de son conjoint ou sa conjointe</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fr-CA" i="1" dirty="0"/>
              <a:t>obligations familiales à titre de proche aidant auprès d’un membre de la famille ou d’une autre personne dont l’état de santé l’exige</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fr-CA" i="1" dirty="0"/>
              <a:t>don d'organes ou de tissus</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fr-CA" i="1" dirty="0"/>
              <a:t>violence conjugale ou à caractère sexuel ou un acte criminel</a:t>
            </a:r>
          </a:p>
          <a:p>
            <a:pPr marL="0" marR="0" lvl="0" indent="0" algn="l" defTabSz="914400" rtl="0" eaLnBrk="1" fontAlgn="auto" latinLnBrk="0" hangingPunct="1">
              <a:lnSpc>
                <a:spcPct val="100000"/>
              </a:lnSpc>
              <a:spcBef>
                <a:spcPts val="0"/>
              </a:spcBef>
              <a:spcAft>
                <a:spcPts val="0"/>
              </a:spcAft>
              <a:buClrTx/>
              <a:buSzTx/>
              <a:buFontTx/>
              <a:buNone/>
              <a:tabLst/>
              <a:defRPr/>
            </a:pPr>
            <a:endParaRPr lang="fr-CA" i="1" dirty="0"/>
          </a:p>
          <a:p>
            <a:pPr marL="0" marR="0" lvl="0" indent="0" algn="l" defTabSz="914400" rtl="0" eaLnBrk="1" fontAlgn="auto" latinLnBrk="0" hangingPunct="1">
              <a:lnSpc>
                <a:spcPct val="100000"/>
              </a:lnSpc>
              <a:spcBef>
                <a:spcPts val="0"/>
              </a:spcBef>
              <a:spcAft>
                <a:spcPts val="0"/>
              </a:spcAft>
              <a:buClrTx/>
              <a:buSzTx/>
              <a:buFontTx/>
              <a:buNone/>
              <a:tabLst/>
              <a:defRPr/>
            </a:pPr>
            <a:r>
              <a:rPr lang="fr-CA" i="1" dirty="0"/>
              <a:t>Calcul du payement de ces 2 jours = calcul jour férié (Indemnité férié = 1/20 du salaire gagné au cours des 4 semaines complètes de paye précédant la semaine du congé. À la commission =1/60 du salaire gagné au cours des 12 semaines complètes de paye précédant la semaine du congé)</a:t>
            </a:r>
          </a:p>
          <a:p>
            <a:pPr marL="0" marR="0" lvl="0" indent="0" algn="l" defTabSz="914400" rtl="0" eaLnBrk="1" fontAlgn="auto" latinLnBrk="0" hangingPunct="1">
              <a:lnSpc>
                <a:spcPct val="100000"/>
              </a:lnSpc>
              <a:spcBef>
                <a:spcPts val="0"/>
              </a:spcBef>
              <a:spcAft>
                <a:spcPts val="0"/>
              </a:spcAft>
              <a:buClrTx/>
              <a:buSzTx/>
              <a:buFontTx/>
              <a:buNone/>
              <a:tabLst/>
              <a:defRPr/>
            </a:pPr>
            <a:endParaRPr lang="fr-CA"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fr-CA"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fr-CA"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fr-CA" dirty="0"/>
          </a:p>
        </p:txBody>
      </p:sp>
      <p:sp>
        <p:nvSpPr>
          <p:cNvPr id="4" name="Espace réservé du numéro de diapositive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DD70595-EA8D-47D8-BB33-8F9B1C915C26}" type="slidenum">
              <a:rPr kumimoji="0" lang="fr-CA"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a:t>
            </a:fld>
            <a:endParaRPr kumimoji="0" lang="fr-CA"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02783231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0" indent="0">
              <a:buFont typeface="Arial" panose="020B0604020202020204" pitchFamily="34" charset="0"/>
              <a:buNone/>
            </a:pPr>
            <a:r>
              <a:rPr lang="fr-FR" sz="900" b="1">
                <a:latin typeface="Roboto" panose="02000000000000000000" pitchFamily="2" charset="0"/>
                <a:ea typeface="Roboto" panose="02000000000000000000" pitchFamily="2" charset="0"/>
                <a:cs typeface="Roboto" panose="02000000000000000000" pitchFamily="2" charset="0"/>
              </a:rPr>
              <a:t>Les obligations des employeurs : </a:t>
            </a:r>
            <a:r>
              <a:rPr lang="fr-CA" sz="900">
                <a:latin typeface="Roboto" panose="02000000000000000000" pitchFamily="2" charset="0"/>
                <a:ea typeface="Roboto" panose="02000000000000000000" pitchFamily="2" charset="0"/>
                <a:cs typeface="Roboto" panose="02000000000000000000" pitchFamily="2" charset="0"/>
              </a:rPr>
              <a:t>Les employeurs ne peuvent garantir qu’il n’y aura jamais de harcèlement psychologique ou sexuel dans leur entreprise. La loi leur donne cependant l’obligation de mettre en place des moyens pour le prévenir et d’agir quand une telle situation se présente. </a:t>
            </a:r>
          </a:p>
          <a:p>
            <a:pPr marL="0" indent="0">
              <a:buFont typeface="Arial" panose="020B0604020202020204" pitchFamily="34" charset="0"/>
              <a:buNone/>
            </a:pPr>
            <a:endParaRPr lang="fr-CA" sz="900">
              <a:latin typeface="Roboto" panose="02000000000000000000" pitchFamily="2" charset="0"/>
              <a:ea typeface="Roboto" panose="02000000000000000000" pitchFamily="2" charset="0"/>
              <a:cs typeface="Roboto" panose="02000000000000000000" pitchFamily="2" charset="0"/>
            </a:endParaRPr>
          </a:p>
          <a:p>
            <a:pPr marL="0" indent="0">
              <a:buFont typeface="Arial" panose="020B0604020202020204" pitchFamily="34" charset="0"/>
              <a:buNone/>
            </a:pPr>
            <a:r>
              <a:rPr lang="fr-CA" sz="900">
                <a:latin typeface="Roboto" panose="02000000000000000000" pitchFamily="2" charset="0"/>
                <a:ea typeface="Roboto" panose="02000000000000000000" pitchFamily="2" charset="0"/>
                <a:cs typeface="Roboto" panose="02000000000000000000" pitchFamily="2" charset="0"/>
              </a:rPr>
              <a:t>Les employeurs doivent également se munir d’une politique de prévention et de traitement des plaintes en matière de HPS, et aussi la rendre disponible (par exemple, en la remettant avec le premier bulletin de paie ou en envoyant des courriels de rappel). Un guide d’élaboration ainsi qu’un exemple de politique sont rendus disponibles sur notre site web.</a:t>
            </a:r>
          </a:p>
          <a:p>
            <a:r>
              <a:rPr lang="fr-CA" sz="900">
                <a:latin typeface="Roboto" panose="02000000000000000000" pitchFamily="2" charset="0"/>
                <a:ea typeface="Roboto" panose="02000000000000000000" pitchFamily="2" charset="0"/>
                <a:cs typeface="Roboto" panose="02000000000000000000" pitchFamily="2" charset="0"/>
              </a:rPr>
              <a:t> </a:t>
            </a:r>
          </a:p>
          <a:p>
            <a:pPr marL="285750" indent="-285750">
              <a:buFont typeface="Arial" panose="020B0604020202020204" pitchFamily="34" charset="0"/>
              <a:buChar char="•"/>
            </a:pPr>
            <a:r>
              <a:rPr lang="fr-CA" sz="900">
                <a:latin typeface="Roboto" panose="02000000000000000000" pitchFamily="2" charset="0"/>
                <a:ea typeface="Roboto" panose="02000000000000000000" pitchFamily="2" charset="0"/>
                <a:cs typeface="Roboto" panose="02000000000000000000" pitchFamily="2" charset="0"/>
              </a:rPr>
              <a:t>En cas de litige porté devant le Tribunal administratif du travail, un employeur devra démontrer :</a:t>
            </a:r>
          </a:p>
          <a:p>
            <a:pPr marL="285750" indent="-285750">
              <a:buFont typeface="Arial" panose="020B0604020202020204" pitchFamily="34" charset="0"/>
              <a:buChar char="•"/>
            </a:pPr>
            <a:endParaRPr lang="fr-CA" sz="900">
              <a:latin typeface="Roboto" panose="02000000000000000000" pitchFamily="2" charset="0"/>
              <a:ea typeface="Roboto" panose="02000000000000000000" pitchFamily="2" charset="0"/>
              <a:cs typeface="Roboto" panose="02000000000000000000" pitchFamily="2" charset="0"/>
            </a:endParaRPr>
          </a:p>
          <a:p>
            <a:pPr marL="638413" lvl="1" indent="-181213">
              <a:buFont typeface="Arial" panose="020B0604020202020204" pitchFamily="34" charset="0"/>
              <a:buChar char="•"/>
            </a:pPr>
            <a:r>
              <a:rPr lang="fr-CA" sz="900">
                <a:latin typeface="Roboto" panose="02000000000000000000" pitchFamily="2" charset="0"/>
                <a:ea typeface="Roboto" panose="02000000000000000000" pitchFamily="2" charset="0"/>
                <a:cs typeface="Roboto" panose="02000000000000000000" pitchFamily="2" charset="0"/>
              </a:rPr>
              <a:t>qu’il a mis en place des moyens raisonnables pour prévenir les situations susceptibles de mener à des manifestations de harcèlement psychologique ou sexuel au sein de son entreprise, dont une politique en matière de prévention et de traitement des plaintes;</a:t>
            </a:r>
          </a:p>
          <a:p>
            <a:pPr marL="638413" lvl="1" indent="-181213">
              <a:buFont typeface="Arial" panose="020B0604020202020204" pitchFamily="34" charset="0"/>
              <a:buChar char="•"/>
            </a:pPr>
            <a:r>
              <a:rPr lang="fr-CA" sz="900">
                <a:latin typeface="Roboto" panose="02000000000000000000" pitchFamily="2" charset="0"/>
                <a:ea typeface="Roboto" panose="02000000000000000000" pitchFamily="2" charset="0"/>
                <a:cs typeface="Roboto" panose="02000000000000000000" pitchFamily="2" charset="0"/>
              </a:rPr>
              <a:t>qu’il a géré le plus efficacement possible les situations de harcèlement psychologique qui ont été portées à son attention. </a:t>
            </a:r>
          </a:p>
          <a:p>
            <a:pPr marL="0" indent="0">
              <a:buFont typeface="Arial" panose="020B0604020202020204" pitchFamily="34" charset="0"/>
              <a:buNone/>
            </a:pPr>
            <a:endParaRPr lang="fr-CA" sz="900">
              <a:latin typeface="Roboto" panose="02000000000000000000" pitchFamily="2" charset="0"/>
              <a:ea typeface="Roboto" panose="02000000000000000000" pitchFamily="2" charset="0"/>
              <a:cs typeface="Roboto" panose="02000000000000000000" pitchFamily="2" charset="0"/>
            </a:endParaRPr>
          </a:p>
          <a:p>
            <a:endParaRPr lang="fr-CA"/>
          </a:p>
        </p:txBody>
      </p:sp>
      <p:sp>
        <p:nvSpPr>
          <p:cNvPr id="4" name="Espace réservé du numéro de diapositive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587B68FA-F1D3-1749-8AFA-236451611C6B}" type="slidenum">
              <a:rPr kumimoji="0" lang="fr-F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19</a:t>
            </a:fld>
            <a:endParaRPr kumimoji="0" lang="fr-FR"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67175034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0" indent="0">
              <a:buFont typeface="Arial" panose="020B0604020202020204" pitchFamily="34" charset="0"/>
              <a:buNone/>
            </a:pPr>
            <a:r>
              <a:rPr lang="fr-FR" sz="800" dirty="0">
                <a:effectLst/>
                <a:latin typeface="Helvetica" panose="020B0604020202020204" pitchFamily="34" charset="0"/>
                <a:ea typeface="Calibri" panose="020F0502020204030204" pitchFamily="34" charset="0"/>
                <a:cs typeface="Times New Roman (Corps CS)"/>
              </a:rPr>
              <a:t>Loi visant à prévenir et à combattre le harcèlement psychologique et la violence à caractère sexuel en milieu de travail </a:t>
            </a:r>
          </a:p>
          <a:p>
            <a:pPr marL="342900" indent="-342900">
              <a:buFont typeface="Arial" panose="020B0604020202020204" pitchFamily="34" charset="0"/>
              <a:buChar char="•"/>
            </a:pPr>
            <a:endParaRPr lang="fr-FR" sz="800" dirty="0">
              <a:effectLst/>
              <a:latin typeface="Helvetica"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fr-CA" sz="1200" b="0" i="0" u="none" strike="noStrike" dirty="0">
                <a:solidFill>
                  <a:srgbClr val="000000"/>
                </a:solidFill>
                <a:effectLst/>
                <a:latin typeface="Roboto-Regular"/>
              </a:rPr>
              <a:t>La nouvelle </a:t>
            </a:r>
            <a:r>
              <a:rPr lang="fr-CA" sz="1200" b="0" i="1" u="none" strike="noStrike" dirty="0">
                <a:solidFill>
                  <a:srgbClr val="000000"/>
                </a:solidFill>
                <a:effectLst/>
                <a:latin typeface="Roboto-Regular"/>
              </a:rPr>
              <a:t>Loi </a:t>
            </a:r>
            <a:r>
              <a:rPr lang="fr-CA" sz="1200" b="0" i="0" u="none" strike="noStrike" dirty="0">
                <a:solidFill>
                  <a:srgbClr val="000000"/>
                </a:solidFill>
                <a:effectLst/>
                <a:latin typeface="Roboto-Regular"/>
              </a:rPr>
              <a:t>a été sanctionné le 27 mars et elle </a:t>
            </a:r>
            <a:r>
              <a:rPr lang="fr-CA" sz="1200" b="0" i="0" u="none" strike="noStrike" dirty="0">
                <a:solidFill>
                  <a:srgbClr val="000000"/>
                </a:solidFill>
                <a:effectLst/>
                <a:latin typeface="inherit"/>
              </a:rPr>
              <a:t>prévoit divers changements dans trois lois du travail : </a:t>
            </a:r>
            <a:r>
              <a:rPr lang="fr-CA" sz="1200" b="1" i="1" u="none" strike="noStrike" dirty="0">
                <a:solidFill>
                  <a:srgbClr val="000000"/>
                </a:solidFill>
                <a:effectLst/>
                <a:latin typeface="inherit"/>
              </a:rPr>
              <a:t>Loi sur les normes du travail (LNT)</a:t>
            </a:r>
            <a:r>
              <a:rPr lang="fr-CA" sz="1200" b="1" i="0" u="none" strike="noStrike" dirty="0">
                <a:solidFill>
                  <a:srgbClr val="000000"/>
                </a:solidFill>
                <a:effectLst/>
                <a:latin typeface="inherit"/>
              </a:rPr>
              <a:t>,  </a:t>
            </a:r>
            <a:r>
              <a:rPr lang="fr-CA" sz="1200" b="1" i="1" u="none" strike="noStrike" dirty="0">
                <a:solidFill>
                  <a:srgbClr val="000000"/>
                </a:solidFill>
                <a:effectLst/>
                <a:latin typeface="inherit"/>
              </a:rPr>
              <a:t>Loi sur la santé et la sécurité du travail (LSST)</a:t>
            </a:r>
            <a:r>
              <a:rPr lang="fr-CA" sz="1200" b="1" i="0" u="none" strike="noStrike" dirty="0">
                <a:solidFill>
                  <a:srgbClr val="000000"/>
                </a:solidFill>
                <a:effectLst/>
                <a:latin typeface="inherit"/>
              </a:rPr>
              <a:t> et à la </a:t>
            </a:r>
            <a:r>
              <a:rPr lang="fr-CA" sz="1200" b="1" i="1" u="none" strike="noStrike" dirty="0">
                <a:solidFill>
                  <a:srgbClr val="000000"/>
                </a:solidFill>
                <a:effectLst/>
                <a:latin typeface="inherit"/>
              </a:rPr>
              <a:t>Loi sur les accidents du travail et les maladies professionnelles (LATMP)</a:t>
            </a:r>
            <a:r>
              <a:rPr lang="fr-CA" sz="1200" b="1" i="0" u="none" strike="noStrike" dirty="0">
                <a:solidFill>
                  <a:srgbClr val="000000"/>
                </a:solidFill>
                <a:effectLst/>
                <a:latin typeface="inherit"/>
              </a:rPr>
              <a:t>. </a:t>
            </a:r>
            <a:r>
              <a:rPr lang="fr-CA" sz="1200" b="0" i="0" dirty="0">
                <a:solidFill>
                  <a:srgbClr val="000000"/>
                </a:solidFill>
                <a:effectLst/>
                <a:latin typeface="inherit"/>
              </a:rPr>
              <a:t>​</a:t>
            </a:r>
          </a:p>
          <a:p>
            <a:pPr marL="0" indent="0">
              <a:buFont typeface="Arial" panose="020B0604020202020204" pitchFamily="34" charset="0"/>
              <a:buNone/>
            </a:pPr>
            <a:endParaRPr lang="fr-CA" sz="1200" dirty="0">
              <a:effectLst/>
              <a:latin typeface="Helvetica" panose="020B0604020202020204" pitchFamily="34" charset="0"/>
              <a:ea typeface="Calibri" panose="020F0502020204030204" pitchFamily="34" charset="0"/>
              <a:cs typeface="Times New Roman (Corps CS)"/>
            </a:endParaRPr>
          </a:p>
          <a:p>
            <a:pPr marL="0" indent="0">
              <a:buFont typeface="Arial" panose="020B0604020202020204" pitchFamily="34" charset="0"/>
              <a:buNone/>
            </a:pPr>
            <a:r>
              <a:rPr lang="fr-CA" sz="1200" dirty="0">
                <a:effectLst/>
                <a:latin typeface="Helvetica" panose="020B0604020202020204" pitchFamily="34" charset="0"/>
                <a:ea typeface="Calibri" panose="020F0502020204030204" pitchFamily="34" charset="0"/>
                <a:cs typeface="Times New Roman (Corps CS)"/>
              </a:rPr>
              <a:t>Elle  vise principalement à </a:t>
            </a:r>
            <a:r>
              <a:rPr lang="fr-CA" sz="1200" b="1" dirty="0">
                <a:effectLst/>
                <a:latin typeface="Helvetica" panose="020B0604020202020204" pitchFamily="34" charset="0"/>
                <a:ea typeface="Calibri" panose="020F0502020204030204" pitchFamily="34" charset="0"/>
                <a:cs typeface="Times New Roman (Corps CS)"/>
              </a:rPr>
              <a:t>bonifier la protection personnes salariées dans l'exercice de leurs recours. </a:t>
            </a:r>
            <a:r>
              <a:rPr lang="fr-CA" sz="1200" dirty="0">
                <a:effectLst/>
                <a:latin typeface="Helvetica" panose="020B0604020202020204" pitchFamily="34" charset="0"/>
                <a:ea typeface="Calibri" panose="020F0502020204030204" pitchFamily="34" charset="0"/>
                <a:cs typeface="Times New Roman (Corps CS)"/>
              </a:rPr>
              <a:t>​</a:t>
            </a:r>
          </a:p>
          <a:p>
            <a:pPr marL="0" indent="0">
              <a:buFont typeface="Arial" panose="020B0604020202020204" pitchFamily="34" charset="0"/>
              <a:buNone/>
            </a:pPr>
            <a:endParaRPr lang="fr-CA" sz="1200" dirty="0">
              <a:effectLst/>
              <a:latin typeface="Helvetica" panose="020B0604020202020204" pitchFamily="34" charset="0"/>
              <a:ea typeface="Calibri" panose="020F0502020204030204" pitchFamily="34" charset="0"/>
              <a:cs typeface="Times New Roman (Corps CS)"/>
            </a:endParaRPr>
          </a:p>
          <a:p>
            <a:pPr marL="0" indent="0">
              <a:buFont typeface="Arial" panose="020B0604020202020204" pitchFamily="34" charset="0"/>
              <a:buNone/>
            </a:pPr>
            <a:r>
              <a:rPr lang="fr-CA" sz="1200" dirty="0">
                <a:effectLst/>
                <a:latin typeface="Helvetica" panose="020B0604020202020204" pitchFamily="34" charset="0"/>
                <a:ea typeface="Calibri" panose="020F0502020204030204" pitchFamily="34" charset="0"/>
                <a:cs typeface="Times New Roman (Corps CS)"/>
              </a:rPr>
              <a:t>Elle vise aussi un des </a:t>
            </a:r>
            <a:r>
              <a:rPr lang="fr-CA" sz="1200" b="1" dirty="0">
                <a:effectLst/>
                <a:latin typeface="Helvetica" panose="020B0604020202020204" pitchFamily="34" charset="0"/>
                <a:ea typeface="Calibri" panose="020F0502020204030204" pitchFamily="34" charset="0"/>
                <a:cs typeface="Times New Roman (Corps CS)"/>
              </a:rPr>
              <a:t>obligations plus importantes </a:t>
            </a:r>
            <a:r>
              <a:rPr lang="fr-CA" sz="1200" dirty="0">
                <a:effectLst/>
                <a:latin typeface="Helvetica" panose="020B0604020202020204" pitchFamily="34" charset="0"/>
                <a:ea typeface="Calibri" panose="020F0502020204030204" pitchFamily="34" charset="0"/>
                <a:cs typeface="Times New Roman (Corps CS)"/>
              </a:rPr>
              <a:t>en matière </a:t>
            </a:r>
            <a:r>
              <a:rPr lang="fr-CA" sz="1200" b="1" dirty="0">
                <a:effectLst/>
                <a:latin typeface="Helvetica" panose="020B0604020202020204" pitchFamily="34" charset="0"/>
                <a:ea typeface="Calibri" panose="020F0502020204030204" pitchFamily="34" charset="0"/>
                <a:cs typeface="Times New Roman (Corps CS)"/>
              </a:rPr>
              <a:t>de prévention et de prise en charge des situations </a:t>
            </a:r>
            <a:r>
              <a:rPr lang="fr-CA" sz="1200" dirty="0">
                <a:effectLst/>
                <a:latin typeface="Helvetica" panose="020B0604020202020204" pitchFamily="34" charset="0"/>
                <a:ea typeface="Calibri" panose="020F0502020204030204" pitchFamily="34" charset="0"/>
                <a:cs typeface="Times New Roman (Corps CS)"/>
              </a:rPr>
              <a:t>de harcèlement dans les milieux de travail.​​</a:t>
            </a:r>
          </a:p>
          <a:p>
            <a:pPr marL="0" indent="0">
              <a:buFont typeface="Arial" panose="020B0604020202020204" pitchFamily="34" charset="0"/>
              <a:buNone/>
            </a:pPr>
            <a:endParaRPr lang="fr-CA" sz="1200" dirty="0">
              <a:effectLst/>
              <a:latin typeface="Helvetica" panose="020B0604020202020204" pitchFamily="34" charset="0"/>
              <a:ea typeface="Calibri" panose="020F0502020204030204" pitchFamily="34" charset="0"/>
              <a:cs typeface="Times New Roman (Corps CS)"/>
            </a:endParaRPr>
          </a:p>
          <a:p>
            <a:pPr marL="0" indent="0">
              <a:buFont typeface="Arial" panose="020B0604020202020204" pitchFamily="34" charset="0"/>
              <a:buNone/>
            </a:pPr>
            <a:r>
              <a:rPr lang="fr-CA" sz="1200" dirty="0">
                <a:effectLst/>
                <a:latin typeface="Helvetica" panose="020B0604020202020204" pitchFamily="34" charset="0"/>
                <a:ea typeface="Calibri" panose="020F0502020204030204" pitchFamily="34" charset="0"/>
                <a:cs typeface="Times New Roman (Corps CS)"/>
              </a:rPr>
              <a:t>Je vous parlerai sur les </a:t>
            </a:r>
            <a:r>
              <a:rPr lang="fr-CA" sz="1200" b="1" dirty="0">
                <a:effectLst/>
                <a:latin typeface="Helvetica" panose="020B0604020202020204" pitchFamily="34" charset="0"/>
                <a:ea typeface="Calibri" panose="020F0502020204030204" pitchFamily="34" charset="0"/>
                <a:cs typeface="Times New Roman (Corps CS)"/>
              </a:rPr>
              <a:t>mesures que touchent les normes du travail</a:t>
            </a:r>
            <a:r>
              <a:rPr lang="fr-CA" sz="1200" dirty="0">
                <a:effectLst/>
                <a:latin typeface="Helvetica" panose="020B0604020202020204" pitchFamily="34" charset="0"/>
                <a:ea typeface="Calibri" panose="020F0502020204030204" pitchFamily="34" charset="0"/>
                <a:cs typeface="Times New Roman (Corps CS)"/>
              </a:rPr>
              <a:t>, mais pour en savoir plus sur les changements prévus et sur ceux qui touchent les autres lois, visitez notre page Web .​</a:t>
            </a:r>
          </a:p>
          <a:p>
            <a:endParaRPr lang="fr-FR" sz="800" b="0" dirty="0">
              <a:solidFill>
                <a:srgbClr val="414141"/>
              </a:solidFill>
              <a:effectLst/>
              <a:latin typeface="Helvetica" panose="020B0604020202020204" pitchFamily="34" charset="0"/>
              <a:cs typeface="Arial" panose="020B0604020202020204" pitchFamily="34" charset="0"/>
            </a:endParaRPr>
          </a:p>
          <a:p>
            <a:endParaRPr lang="fr-CA" sz="800" b="0" dirty="0">
              <a:solidFill>
                <a:srgbClr val="414141"/>
              </a:solidFill>
              <a:latin typeface="Arial" panose="020B0604020202020204" pitchFamily="34" charset="0"/>
              <a:cs typeface="Arial" panose="020B0604020202020204" pitchFamily="34" charset="0"/>
            </a:endParaRPr>
          </a:p>
        </p:txBody>
      </p:sp>
      <p:sp>
        <p:nvSpPr>
          <p:cNvPr id="4" name="Espace réservé du numéro de diapositive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587B68FA-F1D3-1749-8AFA-236451611C6B}" type="slidenum">
              <a:rPr kumimoji="0" lang="fr-F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20</a:t>
            </a:fld>
            <a:endParaRPr kumimoji="0" lang="fr-FR"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41830249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0" indent="0">
              <a:buFont typeface="Arial" panose="020B0604020202020204" pitchFamily="34" charset="0"/>
              <a:buNone/>
            </a:pPr>
            <a:r>
              <a:rPr lang="fr-CA" dirty="0">
                <a:effectLst/>
              </a:rPr>
              <a:t>En vigueur depuis 27 mars 2024 </a:t>
            </a:r>
          </a:p>
          <a:p>
            <a:pPr marL="0" indent="0">
              <a:buFont typeface="Arial" panose="020B0604020202020204" pitchFamily="34" charset="0"/>
              <a:buNone/>
            </a:pPr>
            <a:r>
              <a:rPr lang="fr-CA" dirty="0">
                <a:effectLst/>
              </a:rPr>
              <a:t>Une protection contre les représailles pour les personnes qui dénoncent une situation de harcèlement dont elles ont été témoins (pratiques interdites). </a:t>
            </a:r>
          </a:p>
          <a:p>
            <a:pPr marL="0" indent="0">
              <a:buFont typeface="Arial" panose="020B0604020202020204" pitchFamily="34" charset="0"/>
              <a:buNone/>
            </a:pPr>
            <a:endParaRPr lang="fr-CA" dirty="0">
              <a:effectLst/>
            </a:endParaRPr>
          </a:p>
          <a:p>
            <a:pPr marL="0" marR="0" lvl="0" indent="0" algn="l" defTabSz="571500" rtl="0" eaLnBrk="1" fontAlgn="auto" latinLnBrk="0" hangingPunct="1">
              <a:lnSpc>
                <a:spcPct val="100000"/>
              </a:lnSpc>
              <a:spcBef>
                <a:spcPts val="0"/>
              </a:spcBef>
              <a:spcAft>
                <a:spcPts val="0"/>
              </a:spcAft>
              <a:buClrTx/>
              <a:buSzTx/>
              <a:buFontTx/>
              <a:buNone/>
              <a:tabLst/>
              <a:defRPr/>
            </a:pPr>
            <a:r>
              <a:rPr lang="fr-CA" b="0" i="0" dirty="0">
                <a:solidFill>
                  <a:srgbClr val="000000"/>
                </a:solidFill>
                <a:effectLst/>
                <a:latin typeface="acumin-pro"/>
              </a:rPr>
              <a:t>Depuis </a:t>
            </a:r>
            <a:r>
              <a:rPr lang="fr-CA" sz="800" dirty="0">
                <a:latin typeface="Arial" panose="020B0604020202020204" pitchFamily="34" charset="0"/>
                <a:cs typeface="Arial" panose="020B0604020202020204" pitchFamily="34" charset="0"/>
              </a:rPr>
              <a:t>le 27 septembre 2024, la politique doit contenir:</a:t>
            </a:r>
          </a:p>
          <a:p>
            <a:endParaRPr lang="fr-FR" sz="800" b="0" dirty="0">
              <a:solidFill>
                <a:srgbClr val="414141"/>
              </a:solidFill>
              <a:effectLst/>
              <a:latin typeface="Helvetica" panose="020B0604020202020204" pitchFamily="34" charset="0"/>
              <a:cs typeface="Arial" panose="020B0604020202020204" pitchFamily="34" charset="0"/>
            </a:endParaRPr>
          </a:p>
          <a:p>
            <a:pPr marL="342900" indent="-342900">
              <a:buFont typeface="Arial" panose="020B0604020202020204" pitchFamily="34" charset="0"/>
              <a:buChar char="•"/>
            </a:pPr>
            <a:r>
              <a:rPr lang="fr-CA" sz="2000" dirty="0"/>
              <a:t>les </a:t>
            </a:r>
            <a:r>
              <a:rPr lang="fr-CA" sz="2000" b="1" dirty="0"/>
              <a:t>programmes d’information et de formation spécifiques </a:t>
            </a:r>
            <a:r>
              <a:rPr lang="fr-CA" sz="2000" dirty="0"/>
              <a:t>en matière de prévention du harcèlement psychologique qui sont offerts au personnel;</a:t>
            </a:r>
          </a:p>
          <a:p>
            <a:pPr marL="342900" indent="-342900">
              <a:buFont typeface="Arial" panose="020B0604020202020204" pitchFamily="34" charset="0"/>
              <a:buChar char="•"/>
            </a:pPr>
            <a:r>
              <a:rPr lang="fr-CA" sz="2000" b="1" dirty="0"/>
              <a:t>les modalités applicables pour faire une plainte ou un signalement </a:t>
            </a:r>
            <a:r>
              <a:rPr lang="fr-CA" sz="2000" dirty="0"/>
              <a:t>à l’employeur ou pour lui fournir un renseignement ou un document ainsi que l’information sur le suivi qui doit être donné par l’employeur;</a:t>
            </a:r>
          </a:p>
          <a:p>
            <a:pPr marL="342900" indent="-342900">
              <a:buFont typeface="Arial" panose="020B0604020202020204" pitchFamily="34" charset="0"/>
              <a:buChar char="•"/>
            </a:pPr>
            <a:r>
              <a:rPr lang="fr-CA" sz="2000" dirty="0"/>
              <a:t>le processus de </a:t>
            </a:r>
            <a:r>
              <a:rPr lang="fr-CA" sz="2000" b="1" dirty="0"/>
              <a:t>prise en charge d’une situation de harcèlement </a:t>
            </a:r>
            <a:r>
              <a:rPr lang="fr-CA" sz="2000" dirty="0"/>
              <a:t>psychologique, incluant </a:t>
            </a:r>
            <a:r>
              <a:rPr lang="fr-CA" sz="2000" b="1" dirty="0"/>
              <a:t>le processus applicable lors de la tenue d’une enquête par l’employeur</a:t>
            </a:r>
            <a:r>
              <a:rPr lang="fr-CA" sz="2000" dirty="0"/>
              <a:t>; </a:t>
            </a:r>
          </a:p>
          <a:p>
            <a:pPr marL="342900" indent="-342900">
              <a:buFont typeface="Arial" panose="020B0604020202020204" pitchFamily="34" charset="0"/>
              <a:buChar char="•"/>
            </a:pPr>
            <a:r>
              <a:rPr lang="fr-CA" sz="2000" dirty="0"/>
              <a:t>les mesures visant à assurer la </a:t>
            </a:r>
            <a:r>
              <a:rPr lang="fr-CA" sz="2000" b="1" dirty="0"/>
              <a:t>confidentialité d’une plainte, d’un signalement</a:t>
            </a:r>
            <a:r>
              <a:rPr lang="fr-CA" sz="2000" dirty="0"/>
              <a:t>, d’un renseignement ou d’un document reçu</a:t>
            </a:r>
            <a:endParaRPr lang="fr-FR" sz="800" b="0" dirty="0">
              <a:solidFill>
                <a:srgbClr val="414141"/>
              </a:solidFill>
              <a:effectLst/>
              <a:latin typeface="Helvetica" panose="020B0604020202020204" pitchFamily="34" charset="0"/>
              <a:cs typeface="Arial" panose="020B0604020202020204" pitchFamily="34" charset="0"/>
            </a:endParaRPr>
          </a:p>
          <a:p>
            <a:endParaRPr lang="fr-CA" sz="800" b="0" dirty="0">
              <a:solidFill>
                <a:srgbClr val="414141"/>
              </a:solidFill>
              <a:latin typeface="Arial" panose="020B0604020202020204" pitchFamily="34" charset="0"/>
              <a:cs typeface="Arial" panose="020B0604020202020204" pitchFamily="34" charset="0"/>
            </a:endParaRPr>
          </a:p>
          <a:p>
            <a:r>
              <a:rPr lang="fr-CA" sz="800" b="0" dirty="0">
                <a:solidFill>
                  <a:srgbClr val="414141"/>
                </a:solidFill>
                <a:latin typeface="Arial" panose="020B0604020202020204" pitchFamily="34" charset="0"/>
                <a:cs typeface="Arial" panose="020B0604020202020204" pitchFamily="34" charset="0"/>
              </a:rPr>
              <a:t>Là, l’intégration de risques psychosociaux fait en sorte qu’il doit agir en amont, pour s’assurer que le harcèlement n’ait pas lieu. </a:t>
            </a:r>
          </a:p>
          <a:p>
            <a:r>
              <a:rPr lang="fr-CA" sz="800" b="0" dirty="0">
                <a:solidFill>
                  <a:srgbClr val="414141"/>
                </a:solidFill>
                <a:latin typeface="Arial" panose="020B0604020202020204" pitchFamily="34" charset="0"/>
                <a:cs typeface="Arial" panose="020B0604020202020204" pitchFamily="34" charset="0"/>
              </a:rPr>
              <a:t>Vigie, sensibilisation, </a:t>
            </a:r>
          </a:p>
        </p:txBody>
      </p:sp>
      <p:sp>
        <p:nvSpPr>
          <p:cNvPr id="4" name="Espace réservé du numéro de diapositive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587B68FA-F1D3-1749-8AFA-236451611C6B}" type="slidenum">
              <a:rPr kumimoji="0" lang="fr-F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21</a:t>
            </a:fld>
            <a:endParaRPr kumimoji="0" lang="fr-FR"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57301177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CA" dirty="0"/>
          </a:p>
        </p:txBody>
      </p:sp>
      <p:sp>
        <p:nvSpPr>
          <p:cNvPr id="4" name="Espace réservé du numéro de diapositive 3"/>
          <p:cNvSpPr>
            <a:spLocks noGrp="1"/>
          </p:cNvSpPr>
          <p:nvPr>
            <p:ph type="sldNum" sz="quarter" idx="5"/>
          </p:nvPr>
        </p:nvSpPr>
        <p:spPr/>
        <p:txBody>
          <a:bodyPr/>
          <a:lstStyle/>
          <a:p>
            <a:fld id="{82555031-6E8E-1E43-889E-E453EBD4965C}" type="slidenum">
              <a:rPr lang="fr-FR" smtClean="0"/>
              <a:t>22</a:t>
            </a:fld>
            <a:endParaRPr lang="fr-FR"/>
          </a:p>
        </p:txBody>
      </p:sp>
    </p:spTree>
    <p:extLst>
      <p:ext uri="{BB962C8B-B14F-4D97-AF65-F5344CB8AC3E}">
        <p14:creationId xmlns:p14="http://schemas.microsoft.com/office/powerpoint/2010/main" val="30345031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CA" dirty="0"/>
          </a:p>
        </p:txBody>
      </p:sp>
      <p:sp>
        <p:nvSpPr>
          <p:cNvPr id="4" name="Espace réservé du numéro de diapositive 3"/>
          <p:cNvSpPr>
            <a:spLocks noGrp="1"/>
          </p:cNvSpPr>
          <p:nvPr>
            <p:ph type="sldNum" sz="quarter" idx="5"/>
          </p:nvPr>
        </p:nvSpPr>
        <p:spPr/>
        <p:txBody>
          <a:bodyPr/>
          <a:lstStyle/>
          <a:p>
            <a:fld id="{5DC5FE8A-77A3-4A0D-B635-4612DE49BBCB}" type="slidenum">
              <a:rPr lang="fr-CA" smtClean="0"/>
              <a:t>24</a:t>
            </a:fld>
            <a:endParaRPr lang="fr-CA"/>
          </a:p>
        </p:txBody>
      </p:sp>
    </p:spTree>
    <p:extLst>
      <p:ext uri="{BB962C8B-B14F-4D97-AF65-F5344CB8AC3E}">
        <p14:creationId xmlns:p14="http://schemas.microsoft.com/office/powerpoint/2010/main" val="220477777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fr-CA" sz="1800">
              <a:effectLst/>
              <a:latin typeface="Times New Roman" panose="02020603050405020304" pitchFamily="18" charset="0"/>
              <a:ea typeface="Times New Roman" panose="02020603050405020304" pitchFamily="18" charset="0"/>
            </a:endParaRPr>
          </a:p>
          <a:p>
            <a:endParaRPr lang="fr-CA"/>
          </a:p>
          <a:p>
            <a:endParaRPr lang="fr-CA"/>
          </a:p>
        </p:txBody>
      </p:sp>
      <p:sp>
        <p:nvSpPr>
          <p:cNvPr id="4" name="Espace réservé du numéro de diapositive 3"/>
          <p:cNvSpPr>
            <a:spLocks noGrp="1"/>
          </p:cNvSpPr>
          <p:nvPr>
            <p:ph type="sldNum" sz="quarter" idx="5"/>
          </p:nvPr>
        </p:nvSpPr>
        <p:spPr/>
        <p:txBody>
          <a:bodyPr/>
          <a:lstStyle/>
          <a:p>
            <a:fld id="{21E9BF3E-0B31-4D6B-8879-DCA037953CEF}" type="slidenum">
              <a:rPr lang="fr-CA" smtClean="0"/>
              <a:t>25</a:t>
            </a:fld>
            <a:endParaRPr lang="fr-CA"/>
          </a:p>
        </p:txBody>
      </p:sp>
    </p:spTree>
    <p:extLst>
      <p:ext uri="{BB962C8B-B14F-4D97-AF65-F5344CB8AC3E}">
        <p14:creationId xmlns:p14="http://schemas.microsoft.com/office/powerpoint/2010/main" val="162674700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CA"/>
          </a:p>
        </p:txBody>
      </p:sp>
      <p:sp>
        <p:nvSpPr>
          <p:cNvPr id="4" name="Espace réservé du numéro de diapositive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2E994FD4-1FA8-43DD-993B-5A2BB600EC79}" type="slidenum">
              <a:rPr kumimoji="0" lang="fr-CA"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26</a:t>
            </a:fld>
            <a:endParaRPr kumimoji="0" lang="fr-CA"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171570197"/>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1.xml"/></Relationships>
</file>

<file path=ppt/slideLayouts/_rels/slideLayout13.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2.xml"/></Relationships>
</file>

<file path=ppt/slideLayouts/_rels/slideLayout14.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3.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2" Type="http://schemas.openxmlformats.org/officeDocument/2006/relationships/slideMaster" Target="../slideMasters/slideMaster3.xml"/><Relationship Id="rId1" Type="http://schemas.openxmlformats.org/officeDocument/2006/relationships/tags" Target="../tags/tag5.xml"/></Relationships>
</file>

<file path=ppt/slideLayouts/_rels/slideLayout27.xml.rels><?xml version="1.0" encoding="UTF-8" standalone="yes"?>
<Relationships xmlns="http://schemas.openxmlformats.org/package/2006/relationships"><Relationship Id="rId2" Type="http://schemas.openxmlformats.org/officeDocument/2006/relationships/slideMaster" Target="../slideMasters/slideMaster3.xml"/><Relationship Id="rId1" Type="http://schemas.openxmlformats.org/officeDocument/2006/relationships/tags" Target="../tags/tag6.xml"/></Relationships>
</file>

<file path=ppt/slideLayouts/_rels/slideLayout28.xml.rels><?xml version="1.0" encoding="UTF-8" standalone="yes"?>
<Relationships xmlns="http://schemas.openxmlformats.org/package/2006/relationships"><Relationship Id="rId2" Type="http://schemas.openxmlformats.org/officeDocument/2006/relationships/slideMaster" Target="../slideMasters/slideMaster3.xml"/><Relationship Id="rId1" Type="http://schemas.openxmlformats.org/officeDocument/2006/relationships/tags" Target="../tags/tag7.xml"/></Relationships>
</file>

<file path=ppt/slideLayouts/_rels/slideLayout29.xml.rels><?xml version="1.0" encoding="UTF-8" standalone="yes"?>
<Relationships xmlns="http://schemas.openxmlformats.org/package/2006/relationships"><Relationship Id="rId2" Type="http://schemas.openxmlformats.org/officeDocument/2006/relationships/slideMaster" Target="../slideMasters/slideMaster3.xml"/><Relationship Id="rId1" Type="http://schemas.openxmlformats.org/officeDocument/2006/relationships/tags" Target="../tags/tag8.xml"/></Relationships>
</file>

<file path=ppt/slideLayouts/_rels/slideLayout30.xml.rels><?xml version="1.0" encoding="UTF-8" standalone="yes"?>
<Relationships xmlns="http://schemas.openxmlformats.org/package/2006/relationships"><Relationship Id="rId2" Type="http://schemas.openxmlformats.org/officeDocument/2006/relationships/slideMaster" Target="../slideMasters/slideMaster3.xml"/><Relationship Id="rId1" Type="http://schemas.openxmlformats.org/officeDocument/2006/relationships/tags" Target="../tags/tag9.xml"/></Relationships>
</file>

<file path=ppt/slideLayouts/_rels/slideLayout31.xml.rels><?xml version="1.0" encoding="UTF-8" standalone="yes"?>
<Relationships xmlns="http://schemas.openxmlformats.org/package/2006/relationships"><Relationship Id="rId2" Type="http://schemas.openxmlformats.org/officeDocument/2006/relationships/slideMaster" Target="../slideMasters/slideMaster3.xml"/><Relationship Id="rId1" Type="http://schemas.openxmlformats.org/officeDocument/2006/relationships/tags" Target="../tags/tag10.xml"/></Relationships>
</file>

<file path=ppt/slideLayouts/_rels/slideLayout32.xml.rels><?xml version="1.0" encoding="UTF-8" standalone="yes"?>
<Relationships xmlns="http://schemas.openxmlformats.org/package/2006/relationships"><Relationship Id="rId2" Type="http://schemas.openxmlformats.org/officeDocument/2006/relationships/slideMaster" Target="../slideMasters/slideMaster3.xml"/><Relationship Id="rId1" Type="http://schemas.openxmlformats.org/officeDocument/2006/relationships/tags" Target="../tags/tag11.xml"/></Relationships>
</file>

<file path=ppt/slideLayouts/_rels/slideLayout33.xml.rels><?xml version="1.0" encoding="UTF-8" standalone="yes"?>
<Relationships xmlns="http://schemas.openxmlformats.org/package/2006/relationships"><Relationship Id="rId2" Type="http://schemas.openxmlformats.org/officeDocument/2006/relationships/slideMaster" Target="../slideMasters/slideMaster3.xml"/><Relationship Id="rId1" Type="http://schemas.openxmlformats.org/officeDocument/2006/relationships/tags" Target="../tags/tag12.xml"/></Relationships>
</file>

<file path=ppt/slideLayouts/_rels/slideLayout34.xml.rels><?xml version="1.0" encoding="UTF-8" standalone="yes"?>
<Relationships xmlns="http://schemas.openxmlformats.org/package/2006/relationships"><Relationship Id="rId2" Type="http://schemas.openxmlformats.org/officeDocument/2006/relationships/slideMaster" Target="../slideMasters/slideMaster3.xml"/><Relationship Id="rId1" Type="http://schemas.openxmlformats.org/officeDocument/2006/relationships/tags" Target="../tags/tag13.xml"/></Relationships>
</file>

<file path=ppt/slideLayouts/_rels/slideLayout35.xml.rels><?xml version="1.0" encoding="UTF-8" standalone="yes"?>
<Relationships xmlns="http://schemas.openxmlformats.org/package/2006/relationships"><Relationship Id="rId2" Type="http://schemas.openxmlformats.org/officeDocument/2006/relationships/slideMaster" Target="../slideMasters/slideMaster3.xml"/><Relationship Id="rId1" Type="http://schemas.openxmlformats.org/officeDocument/2006/relationships/tags" Target="../tags/tag14.xml"/></Relationships>
</file>

<file path=ppt/slideLayouts/_rels/slideLayout36.xml.rels><?xml version="1.0" encoding="UTF-8" standalone="yes"?>
<Relationships xmlns="http://schemas.openxmlformats.org/package/2006/relationships"><Relationship Id="rId2" Type="http://schemas.openxmlformats.org/officeDocument/2006/relationships/slideMaster" Target="../slideMasters/slideMaster3.xml"/><Relationship Id="rId1" Type="http://schemas.openxmlformats.org/officeDocument/2006/relationships/tags" Target="../tags/tag15.xml"/></Relationships>
</file>

<file path=ppt/slideLayouts/_rels/slideLayout37.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slideMaster" Target="../slideMasters/slideMaster3.xml"/><Relationship Id="rId1" Type="http://schemas.openxmlformats.org/officeDocument/2006/relationships/tags" Target="../tags/tag16.xml"/></Relationships>
</file>

<file path=ppt/slideLayouts/_rels/slideLayout38.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slideMaster" Target="../slideMasters/slideMaster3.xml"/><Relationship Id="rId1" Type="http://schemas.openxmlformats.org/officeDocument/2006/relationships/tags" Target="../tags/tag17.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Diapositive de titre">
    <p:spTree>
      <p:nvGrpSpPr>
        <p:cNvPr id="1" name=""/>
        <p:cNvGrpSpPr/>
        <p:nvPr/>
      </p:nvGrpSpPr>
      <p:grpSpPr>
        <a:xfrm>
          <a:off x="0" y="0"/>
          <a:ext cx="0" cy="0"/>
          <a:chOff x="0" y="0"/>
          <a:chExt cx="0" cy="0"/>
        </a:xfrm>
      </p:grpSpPr>
      <p:pic>
        <p:nvPicPr>
          <p:cNvPr id="8" name="Image 7">
            <a:extLst>
              <a:ext uri="{FF2B5EF4-FFF2-40B4-BE49-F238E27FC236}">
                <a16:creationId xmlns:a16="http://schemas.microsoft.com/office/drawing/2014/main" id="{73A3490F-DC16-5348-8FFD-2D0D5D6F222C}"/>
              </a:ext>
            </a:extLst>
          </p:cNvPr>
          <p:cNvPicPr>
            <a:picLocks noChangeAspect="1"/>
          </p:cNvPicPr>
          <p:nvPr userDrawn="1"/>
        </p:nvPicPr>
        <p:blipFill>
          <a:blip r:embed="rId2"/>
          <a:srcRect/>
          <a:stretch/>
        </p:blipFill>
        <p:spPr>
          <a:xfrm>
            <a:off x="0" y="0"/>
            <a:ext cx="12192000" cy="6858000"/>
          </a:xfrm>
          <a:prstGeom prst="rect">
            <a:avLst/>
          </a:prstGeom>
        </p:spPr>
      </p:pic>
      <p:sp>
        <p:nvSpPr>
          <p:cNvPr id="23" name="Title 1">
            <a:extLst>
              <a:ext uri="{FF2B5EF4-FFF2-40B4-BE49-F238E27FC236}">
                <a16:creationId xmlns:a16="http://schemas.microsoft.com/office/drawing/2014/main" id="{B3E2B669-838F-EB49-9EBB-998D339D662D}"/>
              </a:ext>
            </a:extLst>
          </p:cNvPr>
          <p:cNvSpPr>
            <a:spLocks noGrp="1"/>
          </p:cNvSpPr>
          <p:nvPr>
            <p:ph type="ctrTitle" hasCustomPrompt="1"/>
          </p:nvPr>
        </p:nvSpPr>
        <p:spPr>
          <a:xfrm>
            <a:off x="1206552" y="1232253"/>
            <a:ext cx="6617240" cy="2254956"/>
          </a:xfrm>
          <a:prstGeom prst="rect">
            <a:avLst/>
          </a:prstGeom>
        </p:spPr>
        <p:txBody>
          <a:bodyPr lIns="0" tIns="0" rIns="0" bIns="0" anchor="b">
            <a:normAutofit/>
          </a:bodyPr>
          <a:lstStyle>
            <a:lvl1pPr algn="l">
              <a:lnSpc>
                <a:spcPct val="100000"/>
              </a:lnSpc>
              <a:defRPr sz="4333" b="1" i="0" baseline="0">
                <a:solidFill>
                  <a:schemeClr val="bg1"/>
                </a:solidFill>
                <a:latin typeface="Arial" charset="0"/>
                <a:ea typeface="Arial" charset="0"/>
                <a:cs typeface="Arial" charset="0"/>
              </a:defRPr>
            </a:lvl1pPr>
          </a:lstStyle>
          <a:p>
            <a:r>
              <a:rPr lang="fr-FR"/>
              <a:t>TITRE DE LA</a:t>
            </a:r>
            <a:br>
              <a:rPr lang="fr-FR"/>
            </a:br>
            <a:r>
              <a:rPr lang="fr-FR"/>
              <a:t>PRÉSENTATION</a:t>
            </a:r>
            <a:br>
              <a:rPr lang="fr-FR"/>
            </a:br>
            <a:r>
              <a:rPr lang="fr-FR"/>
              <a:t>SUR TROIS LIGNES</a:t>
            </a:r>
            <a:endParaRPr lang="en-US"/>
          </a:p>
        </p:txBody>
      </p:sp>
      <p:sp>
        <p:nvSpPr>
          <p:cNvPr id="24" name="Subtitle 2">
            <a:extLst>
              <a:ext uri="{FF2B5EF4-FFF2-40B4-BE49-F238E27FC236}">
                <a16:creationId xmlns:a16="http://schemas.microsoft.com/office/drawing/2014/main" id="{52B6CB76-10A0-2B42-A4D7-D03223DB50D4}"/>
              </a:ext>
            </a:extLst>
          </p:cNvPr>
          <p:cNvSpPr>
            <a:spLocks noGrp="1"/>
          </p:cNvSpPr>
          <p:nvPr>
            <p:ph type="subTitle" idx="1" hasCustomPrompt="1"/>
          </p:nvPr>
        </p:nvSpPr>
        <p:spPr>
          <a:xfrm>
            <a:off x="1206551" y="3790750"/>
            <a:ext cx="6617239" cy="1442709"/>
          </a:xfrm>
          <a:prstGeom prst="rect">
            <a:avLst/>
          </a:prstGeom>
        </p:spPr>
        <p:txBody>
          <a:bodyPr lIns="0" tIns="0" rIns="0" bIns="0">
            <a:normAutofit/>
          </a:bodyPr>
          <a:lstStyle>
            <a:lvl1pPr marL="0" indent="0" algn="l">
              <a:lnSpc>
                <a:spcPct val="100000"/>
              </a:lnSpc>
              <a:buNone/>
              <a:defRPr sz="3333" b="0" i="0" baseline="0">
                <a:solidFill>
                  <a:schemeClr val="bg1"/>
                </a:solidFill>
                <a:latin typeface="Arial" charset="0"/>
                <a:ea typeface="Arial" charset="0"/>
                <a:cs typeface="Arial" charset="0"/>
              </a:defRPr>
            </a:lvl1pPr>
            <a:lvl2pPr marL="419083" indent="0" algn="ctr">
              <a:buNone/>
              <a:defRPr sz="1833"/>
            </a:lvl2pPr>
            <a:lvl3pPr marL="838166" indent="0" algn="ctr">
              <a:buNone/>
              <a:defRPr sz="1650"/>
            </a:lvl3pPr>
            <a:lvl4pPr marL="1257250" indent="0" algn="ctr">
              <a:buNone/>
              <a:defRPr sz="1467"/>
            </a:lvl4pPr>
            <a:lvl5pPr marL="1676333" indent="0" algn="ctr">
              <a:buNone/>
              <a:defRPr sz="1467"/>
            </a:lvl5pPr>
            <a:lvl6pPr marL="2095416" indent="0" algn="ctr">
              <a:buNone/>
              <a:defRPr sz="1467"/>
            </a:lvl6pPr>
            <a:lvl7pPr marL="2514499" indent="0" algn="ctr">
              <a:buNone/>
              <a:defRPr sz="1467"/>
            </a:lvl7pPr>
            <a:lvl8pPr marL="2933583" indent="0" algn="ctr">
              <a:buNone/>
              <a:defRPr sz="1467"/>
            </a:lvl8pPr>
            <a:lvl9pPr marL="3352666" indent="0" algn="ctr">
              <a:buNone/>
              <a:defRPr sz="1467"/>
            </a:lvl9pPr>
          </a:lstStyle>
          <a:p>
            <a:r>
              <a:rPr lang="fr-FR"/>
              <a:t>Sous-titre, nom de l’unité </a:t>
            </a:r>
            <a:br>
              <a:rPr lang="fr-FR"/>
            </a:br>
            <a:r>
              <a:rPr lang="fr-FR"/>
              <a:t>ou nom du présentateur</a:t>
            </a:r>
          </a:p>
        </p:txBody>
      </p:sp>
    </p:spTree>
    <p:extLst>
      <p:ext uri="{BB962C8B-B14F-4D97-AF65-F5344CB8AC3E}">
        <p14:creationId xmlns:p14="http://schemas.microsoft.com/office/powerpoint/2010/main" val="240482467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Diapositive de titre">
    <p:spTree>
      <p:nvGrpSpPr>
        <p:cNvPr id="1" name=""/>
        <p:cNvGrpSpPr/>
        <p:nvPr/>
      </p:nvGrpSpPr>
      <p:grpSpPr>
        <a:xfrm>
          <a:off x="0" y="0"/>
          <a:ext cx="0" cy="0"/>
          <a:chOff x="0" y="0"/>
          <a:chExt cx="0" cy="0"/>
        </a:xfrm>
      </p:grpSpPr>
      <p:pic>
        <p:nvPicPr>
          <p:cNvPr id="4" name="Image 3">
            <a:extLst>
              <a:ext uri="{FF2B5EF4-FFF2-40B4-BE49-F238E27FC236}">
                <a16:creationId xmlns:a16="http://schemas.microsoft.com/office/drawing/2014/main" id="{3C4F20C7-0819-E14B-A180-643FAC15A97B}"/>
              </a:ext>
            </a:extLst>
          </p:cNvPr>
          <p:cNvPicPr>
            <a:picLocks noChangeAspect="1"/>
          </p:cNvPicPr>
          <p:nvPr userDrawn="1"/>
        </p:nvPicPr>
        <p:blipFill>
          <a:blip r:embed="rId2"/>
          <a:srcRect/>
          <a:stretch/>
        </p:blipFill>
        <p:spPr>
          <a:xfrm>
            <a:off x="0" y="0"/>
            <a:ext cx="12192000" cy="6858000"/>
          </a:xfrm>
          <a:prstGeom prst="rect">
            <a:avLst/>
          </a:prstGeom>
        </p:spPr>
      </p:pic>
      <p:sp>
        <p:nvSpPr>
          <p:cNvPr id="12" name="Title 1">
            <a:extLst>
              <a:ext uri="{FF2B5EF4-FFF2-40B4-BE49-F238E27FC236}">
                <a16:creationId xmlns:a16="http://schemas.microsoft.com/office/drawing/2014/main" id="{B5294B8D-A022-F243-BA49-1C908D575650}"/>
              </a:ext>
            </a:extLst>
          </p:cNvPr>
          <p:cNvSpPr>
            <a:spLocks noGrp="1"/>
          </p:cNvSpPr>
          <p:nvPr>
            <p:ph type="ctrTitle" hasCustomPrompt="1"/>
          </p:nvPr>
        </p:nvSpPr>
        <p:spPr>
          <a:xfrm>
            <a:off x="1206552" y="1232253"/>
            <a:ext cx="6617240" cy="2254956"/>
          </a:xfrm>
          <a:prstGeom prst="rect">
            <a:avLst/>
          </a:prstGeom>
        </p:spPr>
        <p:txBody>
          <a:bodyPr lIns="0" tIns="0" rIns="0" bIns="0" anchor="b">
            <a:normAutofit/>
          </a:bodyPr>
          <a:lstStyle>
            <a:lvl1pPr algn="l">
              <a:lnSpc>
                <a:spcPct val="100000"/>
              </a:lnSpc>
              <a:defRPr sz="4333" b="1" i="0" baseline="0">
                <a:solidFill>
                  <a:srgbClr val="008A00"/>
                </a:solidFill>
                <a:latin typeface="Arial" charset="0"/>
                <a:ea typeface="Arial" charset="0"/>
                <a:cs typeface="Arial" charset="0"/>
              </a:defRPr>
            </a:lvl1pPr>
          </a:lstStyle>
          <a:p>
            <a:r>
              <a:rPr lang="fr-FR"/>
              <a:t>TITRE DE LA</a:t>
            </a:r>
            <a:br>
              <a:rPr lang="fr-FR"/>
            </a:br>
            <a:r>
              <a:rPr lang="fr-FR"/>
              <a:t>PRÉSENTATION</a:t>
            </a:r>
            <a:br>
              <a:rPr lang="fr-FR"/>
            </a:br>
            <a:r>
              <a:rPr lang="fr-FR"/>
              <a:t>SUR TROIS LIGNES</a:t>
            </a:r>
            <a:endParaRPr lang="en-US"/>
          </a:p>
        </p:txBody>
      </p:sp>
      <p:sp>
        <p:nvSpPr>
          <p:cNvPr id="13" name="Subtitle 2">
            <a:extLst>
              <a:ext uri="{FF2B5EF4-FFF2-40B4-BE49-F238E27FC236}">
                <a16:creationId xmlns:a16="http://schemas.microsoft.com/office/drawing/2014/main" id="{C3924D58-0FC9-5D42-8C4E-632DE6D47717}"/>
              </a:ext>
            </a:extLst>
          </p:cNvPr>
          <p:cNvSpPr>
            <a:spLocks noGrp="1"/>
          </p:cNvSpPr>
          <p:nvPr>
            <p:ph type="subTitle" idx="1" hasCustomPrompt="1"/>
          </p:nvPr>
        </p:nvSpPr>
        <p:spPr>
          <a:xfrm>
            <a:off x="1206551" y="3790750"/>
            <a:ext cx="6617239" cy="1442709"/>
          </a:xfrm>
          <a:prstGeom prst="rect">
            <a:avLst/>
          </a:prstGeom>
        </p:spPr>
        <p:txBody>
          <a:bodyPr lIns="0" tIns="0" rIns="0" bIns="0">
            <a:normAutofit/>
          </a:bodyPr>
          <a:lstStyle>
            <a:lvl1pPr marL="0" indent="0" algn="l">
              <a:lnSpc>
                <a:spcPct val="100000"/>
              </a:lnSpc>
              <a:buNone/>
              <a:defRPr sz="3333" b="0" i="0" baseline="0">
                <a:solidFill>
                  <a:srgbClr val="414141"/>
                </a:solidFill>
                <a:latin typeface="Arial" charset="0"/>
                <a:ea typeface="Arial" charset="0"/>
                <a:cs typeface="Arial" charset="0"/>
              </a:defRPr>
            </a:lvl1pPr>
            <a:lvl2pPr marL="419083" indent="0" algn="ctr">
              <a:buNone/>
              <a:defRPr sz="1833"/>
            </a:lvl2pPr>
            <a:lvl3pPr marL="838166" indent="0" algn="ctr">
              <a:buNone/>
              <a:defRPr sz="1650"/>
            </a:lvl3pPr>
            <a:lvl4pPr marL="1257250" indent="0" algn="ctr">
              <a:buNone/>
              <a:defRPr sz="1467"/>
            </a:lvl4pPr>
            <a:lvl5pPr marL="1676333" indent="0" algn="ctr">
              <a:buNone/>
              <a:defRPr sz="1467"/>
            </a:lvl5pPr>
            <a:lvl6pPr marL="2095416" indent="0" algn="ctr">
              <a:buNone/>
              <a:defRPr sz="1467"/>
            </a:lvl6pPr>
            <a:lvl7pPr marL="2514499" indent="0" algn="ctr">
              <a:buNone/>
              <a:defRPr sz="1467"/>
            </a:lvl7pPr>
            <a:lvl8pPr marL="2933583" indent="0" algn="ctr">
              <a:buNone/>
              <a:defRPr sz="1467"/>
            </a:lvl8pPr>
            <a:lvl9pPr marL="3352666" indent="0" algn="ctr">
              <a:buNone/>
              <a:defRPr sz="1467"/>
            </a:lvl9pPr>
          </a:lstStyle>
          <a:p>
            <a:r>
              <a:rPr lang="fr-FR"/>
              <a:t>Sous-titre, nom de l’unité </a:t>
            </a:r>
            <a:br>
              <a:rPr lang="fr-FR"/>
            </a:br>
            <a:r>
              <a:rPr lang="fr-FR"/>
              <a:t>ou nom du présentateur</a:t>
            </a:r>
          </a:p>
        </p:txBody>
      </p:sp>
    </p:spTree>
    <p:extLst>
      <p:ext uri="{BB962C8B-B14F-4D97-AF65-F5344CB8AC3E}">
        <p14:creationId xmlns:p14="http://schemas.microsoft.com/office/powerpoint/2010/main" val="234020166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2_Diapositive de titre">
    <p:spTree>
      <p:nvGrpSpPr>
        <p:cNvPr id="1" name=""/>
        <p:cNvGrpSpPr/>
        <p:nvPr/>
      </p:nvGrpSpPr>
      <p:grpSpPr>
        <a:xfrm>
          <a:off x="0" y="0"/>
          <a:ext cx="0" cy="0"/>
          <a:chOff x="0" y="0"/>
          <a:chExt cx="0" cy="0"/>
        </a:xfrm>
      </p:grpSpPr>
      <p:pic>
        <p:nvPicPr>
          <p:cNvPr id="3" name="Image 2">
            <a:extLst>
              <a:ext uri="{FF2B5EF4-FFF2-40B4-BE49-F238E27FC236}">
                <a16:creationId xmlns:a16="http://schemas.microsoft.com/office/drawing/2014/main" id="{A3446645-E6F5-C741-B762-48AD6244C7E1}"/>
              </a:ext>
            </a:extLst>
          </p:cNvPr>
          <p:cNvPicPr>
            <a:picLocks noChangeAspect="1"/>
          </p:cNvPicPr>
          <p:nvPr userDrawn="1"/>
        </p:nvPicPr>
        <p:blipFill>
          <a:blip r:embed="rId2"/>
          <a:srcRect/>
          <a:stretch/>
        </p:blipFill>
        <p:spPr>
          <a:xfrm>
            <a:off x="0" y="0"/>
            <a:ext cx="12192000" cy="6858000"/>
          </a:xfrm>
          <a:prstGeom prst="rect">
            <a:avLst/>
          </a:prstGeom>
        </p:spPr>
      </p:pic>
      <p:sp>
        <p:nvSpPr>
          <p:cNvPr id="7" name="Title 1">
            <a:extLst>
              <a:ext uri="{FF2B5EF4-FFF2-40B4-BE49-F238E27FC236}">
                <a16:creationId xmlns:a16="http://schemas.microsoft.com/office/drawing/2014/main" id="{AC22A424-19DD-514C-B287-1F23B73CFDBC}"/>
              </a:ext>
            </a:extLst>
          </p:cNvPr>
          <p:cNvSpPr>
            <a:spLocks noGrp="1"/>
          </p:cNvSpPr>
          <p:nvPr>
            <p:ph type="ctrTitle" hasCustomPrompt="1"/>
          </p:nvPr>
        </p:nvSpPr>
        <p:spPr>
          <a:xfrm>
            <a:off x="1206552" y="1232253"/>
            <a:ext cx="6617240" cy="2254956"/>
          </a:xfrm>
          <a:prstGeom prst="rect">
            <a:avLst/>
          </a:prstGeom>
        </p:spPr>
        <p:txBody>
          <a:bodyPr lIns="0" tIns="0" rIns="0" bIns="0" anchor="b">
            <a:normAutofit/>
          </a:bodyPr>
          <a:lstStyle>
            <a:lvl1pPr algn="l">
              <a:lnSpc>
                <a:spcPct val="100000"/>
              </a:lnSpc>
              <a:defRPr sz="4333" b="1" i="0" baseline="0">
                <a:solidFill>
                  <a:schemeClr val="bg1"/>
                </a:solidFill>
                <a:latin typeface="Arial" charset="0"/>
                <a:ea typeface="Arial" charset="0"/>
                <a:cs typeface="Arial" charset="0"/>
              </a:defRPr>
            </a:lvl1pPr>
          </a:lstStyle>
          <a:p>
            <a:r>
              <a:rPr lang="fr-FR"/>
              <a:t>TITRE DE LA</a:t>
            </a:r>
            <a:br>
              <a:rPr lang="fr-FR"/>
            </a:br>
            <a:r>
              <a:rPr lang="fr-FR"/>
              <a:t>PRÉSENTATION</a:t>
            </a:r>
            <a:br>
              <a:rPr lang="fr-FR"/>
            </a:br>
            <a:r>
              <a:rPr lang="fr-FR"/>
              <a:t>SUR TROIS LIGNES</a:t>
            </a:r>
            <a:endParaRPr lang="en-US"/>
          </a:p>
        </p:txBody>
      </p:sp>
      <p:sp>
        <p:nvSpPr>
          <p:cNvPr id="9" name="Subtitle 2">
            <a:extLst>
              <a:ext uri="{FF2B5EF4-FFF2-40B4-BE49-F238E27FC236}">
                <a16:creationId xmlns:a16="http://schemas.microsoft.com/office/drawing/2014/main" id="{0808352D-FA04-3F49-AC97-1D4D0C3B1864}"/>
              </a:ext>
            </a:extLst>
          </p:cNvPr>
          <p:cNvSpPr>
            <a:spLocks noGrp="1"/>
          </p:cNvSpPr>
          <p:nvPr>
            <p:ph type="subTitle" idx="1" hasCustomPrompt="1"/>
          </p:nvPr>
        </p:nvSpPr>
        <p:spPr>
          <a:xfrm>
            <a:off x="1206551" y="3790750"/>
            <a:ext cx="6617239" cy="1442709"/>
          </a:xfrm>
          <a:prstGeom prst="rect">
            <a:avLst/>
          </a:prstGeom>
        </p:spPr>
        <p:txBody>
          <a:bodyPr lIns="0" tIns="0" rIns="0" bIns="0">
            <a:normAutofit/>
          </a:bodyPr>
          <a:lstStyle>
            <a:lvl1pPr marL="0" indent="0" algn="l">
              <a:lnSpc>
                <a:spcPct val="100000"/>
              </a:lnSpc>
              <a:buNone/>
              <a:defRPr sz="3333" b="0" i="0" baseline="0">
                <a:solidFill>
                  <a:schemeClr val="bg1"/>
                </a:solidFill>
                <a:latin typeface="Arial" charset="0"/>
                <a:ea typeface="Arial" charset="0"/>
                <a:cs typeface="Arial" charset="0"/>
              </a:defRPr>
            </a:lvl1pPr>
            <a:lvl2pPr marL="419083" indent="0" algn="ctr">
              <a:buNone/>
              <a:defRPr sz="1833"/>
            </a:lvl2pPr>
            <a:lvl3pPr marL="838166" indent="0" algn="ctr">
              <a:buNone/>
              <a:defRPr sz="1650"/>
            </a:lvl3pPr>
            <a:lvl4pPr marL="1257250" indent="0" algn="ctr">
              <a:buNone/>
              <a:defRPr sz="1467"/>
            </a:lvl4pPr>
            <a:lvl5pPr marL="1676333" indent="0" algn="ctr">
              <a:buNone/>
              <a:defRPr sz="1467"/>
            </a:lvl5pPr>
            <a:lvl6pPr marL="2095416" indent="0" algn="ctr">
              <a:buNone/>
              <a:defRPr sz="1467"/>
            </a:lvl6pPr>
            <a:lvl7pPr marL="2514499" indent="0" algn="ctr">
              <a:buNone/>
              <a:defRPr sz="1467"/>
            </a:lvl7pPr>
            <a:lvl8pPr marL="2933583" indent="0" algn="ctr">
              <a:buNone/>
              <a:defRPr sz="1467"/>
            </a:lvl8pPr>
            <a:lvl9pPr marL="3352666" indent="0" algn="ctr">
              <a:buNone/>
              <a:defRPr sz="1467"/>
            </a:lvl9pPr>
          </a:lstStyle>
          <a:p>
            <a:r>
              <a:rPr lang="fr-FR"/>
              <a:t>Sous-titre, nom de l’unité </a:t>
            </a:r>
            <a:br>
              <a:rPr lang="fr-FR"/>
            </a:br>
            <a:r>
              <a:rPr lang="fr-FR"/>
              <a:t>ou nom du présentateur</a:t>
            </a:r>
          </a:p>
        </p:txBody>
      </p:sp>
    </p:spTree>
    <p:extLst>
      <p:ext uri="{BB962C8B-B14F-4D97-AF65-F5344CB8AC3E}">
        <p14:creationId xmlns:p14="http://schemas.microsoft.com/office/powerpoint/2010/main" val="109195089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3_Diapositive de titre">
    <p:spTree>
      <p:nvGrpSpPr>
        <p:cNvPr id="1" name=""/>
        <p:cNvGrpSpPr/>
        <p:nvPr/>
      </p:nvGrpSpPr>
      <p:grpSpPr>
        <a:xfrm>
          <a:off x="0" y="0"/>
          <a:ext cx="0" cy="0"/>
          <a:chOff x="0" y="0"/>
          <a:chExt cx="0" cy="0"/>
        </a:xfrm>
      </p:grpSpPr>
      <p:pic>
        <p:nvPicPr>
          <p:cNvPr id="3" name="Image 2">
            <a:extLst>
              <a:ext uri="{FF2B5EF4-FFF2-40B4-BE49-F238E27FC236}">
                <a16:creationId xmlns:a16="http://schemas.microsoft.com/office/drawing/2014/main" id="{21E04681-033A-2A4C-B7B1-D79695566F2B}"/>
              </a:ext>
            </a:extLst>
          </p:cNvPr>
          <p:cNvPicPr>
            <a:picLocks noChangeAspect="1"/>
          </p:cNvPicPr>
          <p:nvPr userDrawn="1"/>
        </p:nvPicPr>
        <p:blipFill>
          <a:blip r:embed="rId2"/>
          <a:srcRect/>
          <a:stretch/>
        </p:blipFill>
        <p:spPr>
          <a:xfrm>
            <a:off x="0" y="0"/>
            <a:ext cx="12192000" cy="6858000"/>
          </a:xfrm>
          <a:prstGeom prst="rect">
            <a:avLst/>
          </a:prstGeom>
        </p:spPr>
      </p:pic>
      <p:sp>
        <p:nvSpPr>
          <p:cNvPr id="4" name="Title 1">
            <a:extLst>
              <a:ext uri="{FF2B5EF4-FFF2-40B4-BE49-F238E27FC236}">
                <a16:creationId xmlns:a16="http://schemas.microsoft.com/office/drawing/2014/main" id="{79CBF2C3-459B-274F-80B8-96943C80B698}"/>
              </a:ext>
            </a:extLst>
          </p:cNvPr>
          <p:cNvSpPr>
            <a:spLocks noGrp="1"/>
          </p:cNvSpPr>
          <p:nvPr>
            <p:ph type="ctrTitle" hasCustomPrompt="1"/>
          </p:nvPr>
        </p:nvSpPr>
        <p:spPr>
          <a:xfrm>
            <a:off x="1206552" y="1232253"/>
            <a:ext cx="6617240" cy="2254956"/>
          </a:xfrm>
          <a:prstGeom prst="rect">
            <a:avLst/>
          </a:prstGeom>
        </p:spPr>
        <p:txBody>
          <a:bodyPr lIns="0" tIns="0" rIns="0" bIns="0" anchor="b">
            <a:normAutofit/>
          </a:bodyPr>
          <a:lstStyle>
            <a:lvl1pPr algn="l">
              <a:lnSpc>
                <a:spcPct val="100000"/>
              </a:lnSpc>
              <a:defRPr sz="4333" b="1" i="0" baseline="0">
                <a:solidFill>
                  <a:srgbClr val="008A00"/>
                </a:solidFill>
                <a:latin typeface="Arial" charset="0"/>
                <a:ea typeface="Arial" charset="0"/>
                <a:cs typeface="Arial" charset="0"/>
              </a:defRPr>
            </a:lvl1pPr>
          </a:lstStyle>
          <a:p>
            <a:r>
              <a:rPr lang="fr-FR"/>
              <a:t>TITRE DE LA</a:t>
            </a:r>
            <a:br>
              <a:rPr lang="fr-FR"/>
            </a:br>
            <a:r>
              <a:rPr lang="fr-FR"/>
              <a:t>PRÉSENTATION</a:t>
            </a:r>
            <a:br>
              <a:rPr lang="fr-FR"/>
            </a:br>
            <a:r>
              <a:rPr lang="fr-FR"/>
              <a:t>SUR TROIS LIGNES</a:t>
            </a:r>
            <a:endParaRPr lang="en-US"/>
          </a:p>
        </p:txBody>
      </p:sp>
      <p:sp>
        <p:nvSpPr>
          <p:cNvPr id="5" name="Subtitle 2">
            <a:extLst>
              <a:ext uri="{FF2B5EF4-FFF2-40B4-BE49-F238E27FC236}">
                <a16:creationId xmlns:a16="http://schemas.microsoft.com/office/drawing/2014/main" id="{D800C484-8669-ED4B-83AB-63F0A83D00A0}"/>
              </a:ext>
            </a:extLst>
          </p:cNvPr>
          <p:cNvSpPr>
            <a:spLocks noGrp="1"/>
          </p:cNvSpPr>
          <p:nvPr>
            <p:ph type="subTitle" idx="1" hasCustomPrompt="1"/>
          </p:nvPr>
        </p:nvSpPr>
        <p:spPr>
          <a:xfrm>
            <a:off x="1206551" y="3790750"/>
            <a:ext cx="6617239" cy="1442709"/>
          </a:xfrm>
          <a:prstGeom prst="rect">
            <a:avLst/>
          </a:prstGeom>
        </p:spPr>
        <p:txBody>
          <a:bodyPr lIns="0" tIns="0" rIns="0" bIns="0">
            <a:normAutofit/>
          </a:bodyPr>
          <a:lstStyle>
            <a:lvl1pPr marL="0" indent="0" algn="l">
              <a:lnSpc>
                <a:spcPct val="100000"/>
              </a:lnSpc>
              <a:buNone/>
              <a:defRPr sz="3333" b="0" i="0" baseline="0">
                <a:solidFill>
                  <a:srgbClr val="414141"/>
                </a:solidFill>
                <a:latin typeface="Arial" charset="0"/>
                <a:ea typeface="Arial" charset="0"/>
                <a:cs typeface="Arial" charset="0"/>
              </a:defRPr>
            </a:lvl1pPr>
            <a:lvl2pPr marL="419083" indent="0" algn="ctr">
              <a:buNone/>
              <a:defRPr sz="1833"/>
            </a:lvl2pPr>
            <a:lvl3pPr marL="838166" indent="0" algn="ctr">
              <a:buNone/>
              <a:defRPr sz="1650"/>
            </a:lvl3pPr>
            <a:lvl4pPr marL="1257250" indent="0" algn="ctr">
              <a:buNone/>
              <a:defRPr sz="1467"/>
            </a:lvl4pPr>
            <a:lvl5pPr marL="1676333" indent="0" algn="ctr">
              <a:buNone/>
              <a:defRPr sz="1467"/>
            </a:lvl5pPr>
            <a:lvl6pPr marL="2095416" indent="0" algn="ctr">
              <a:buNone/>
              <a:defRPr sz="1467"/>
            </a:lvl6pPr>
            <a:lvl7pPr marL="2514499" indent="0" algn="ctr">
              <a:buNone/>
              <a:defRPr sz="1467"/>
            </a:lvl7pPr>
            <a:lvl8pPr marL="2933583" indent="0" algn="ctr">
              <a:buNone/>
              <a:defRPr sz="1467"/>
            </a:lvl8pPr>
            <a:lvl9pPr marL="3352666" indent="0" algn="ctr">
              <a:buNone/>
              <a:defRPr sz="1467"/>
            </a:lvl9pPr>
          </a:lstStyle>
          <a:p>
            <a:r>
              <a:rPr lang="fr-FR"/>
              <a:t>Sous-titre, nom de l’unité </a:t>
            </a:r>
            <a:br>
              <a:rPr lang="fr-FR"/>
            </a:br>
            <a:r>
              <a:rPr lang="fr-FR"/>
              <a:t>ou nom du présentateur</a:t>
            </a:r>
          </a:p>
        </p:txBody>
      </p:sp>
    </p:spTree>
    <p:extLst>
      <p:ext uri="{BB962C8B-B14F-4D97-AF65-F5344CB8AC3E}">
        <p14:creationId xmlns:p14="http://schemas.microsoft.com/office/powerpoint/2010/main" val="91295567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4_Diapositive de titre">
    <p:spTree>
      <p:nvGrpSpPr>
        <p:cNvPr id="1" name=""/>
        <p:cNvGrpSpPr/>
        <p:nvPr/>
      </p:nvGrpSpPr>
      <p:grpSpPr>
        <a:xfrm>
          <a:off x="0" y="0"/>
          <a:ext cx="0" cy="0"/>
          <a:chOff x="0" y="0"/>
          <a:chExt cx="0" cy="0"/>
        </a:xfrm>
      </p:grpSpPr>
      <p:pic>
        <p:nvPicPr>
          <p:cNvPr id="7" name="Image 6">
            <a:extLst>
              <a:ext uri="{FF2B5EF4-FFF2-40B4-BE49-F238E27FC236}">
                <a16:creationId xmlns:a16="http://schemas.microsoft.com/office/drawing/2014/main" id="{D2CC5AA6-903C-EA49-8BD9-894834060B39}"/>
              </a:ext>
            </a:extLst>
          </p:cNvPr>
          <p:cNvPicPr>
            <a:picLocks noChangeAspect="1"/>
          </p:cNvPicPr>
          <p:nvPr userDrawn="1"/>
        </p:nvPicPr>
        <p:blipFill>
          <a:blip r:embed="rId2"/>
          <a:srcRect/>
          <a:stretch/>
        </p:blipFill>
        <p:spPr>
          <a:xfrm>
            <a:off x="0" y="0"/>
            <a:ext cx="12192000" cy="6858000"/>
          </a:xfrm>
          <a:prstGeom prst="rect">
            <a:avLst/>
          </a:prstGeom>
        </p:spPr>
      </p:pic>
      <p:sp>
        <p:nvSpPr>
          <p:cNvPr id="10" name="Title 1">
            <a:extLst>
              <a:ext uri="{FF2B5EF4-FFF2-40B4-BE49-F238E27FC236}">
                <a16:creationId xmlns:a16="http://schemas.microsoft.com/office/drawing/2014/main" id="{07CCB672-7A2C-BA40-94B1-26A95C713415}"/>
              </a:ext>
            </a:extLst>
          </p:cNvPr>
          <p:cNvSpPr>
            <a:spLocks noGrp="1"/>
          </p:cNvSpPr>
          <p:nvPr>
            <p:ph type="ctrTitle" hasCustomPrompt="1"/>
          </p:nvPr>
        </p:nvSpPr>
        <p:spPr>
          <a:xfrm>
            <a:off x="985474" y="1232253"/>
            <a:ext cx="6638638" cy="2254956"/>
          </a:xfrm>
          <a:prstGeom prst="rect">
            <a:avLst/>
          </a:prstGeom>
        </p:spPr>
        <p:txBody>
          <a:bodyPr lIns="0" tIns="0" rIns="0" bIns="0" anchor="b">
            <a:normAutofit/>
          </a:bodyPr>
          <a:lstStyle>
            <a:lvl1pPr algn="l">
              <a:lnSpc>
                <a:spcPct val="100000"/>
              </a:lnSpc>
              <a:defRPr sz="4333" b="1" i="0" baseline="0">
                <a:solidFill>
                  <a:srgbClr val="008A00"/>
                </a:solidFill>
                <a:latin typeface="Arial" charset="0"/>
                <a:ea typeface="Arial" charset="0"/>
                <a:cs typeface="Arial" charset="0"/>
              </a:defRPr>
            </a:lvl1pPr>
          </a:lstStyle>
          <a:p>
            <a:r>
              <a:rPr lang="fr-FR"/>
              <a:t>TITRE DE LA</a:t>
            </a:r>
            <a:br>
              <a:rPr lang="fr-FR"/>
            </a:br>
            <a:r>
              <a:rPr lang="fr-FR"/>
              <a:t>PRÉSENTATION</a:t>
            </a:r>
            <a:br>
              <a:rPr lang="fr-FR"/>
            </a:br>
            <a:r>
              <a:rPr lang="fr-FR"/>
              <a:t>SUR TROIS LIGNES</a:t>
            </a:r>
            <a:endParaRPr lang="en-US"/>
          </a:p>
        </p:txBody>
      </p:sp>
      <p:sp>
        <p:nvSpPr>
          <p:cNvPr id="11" name="Subtitle 2">
            <a:extLst>
              <a:ext uri="{FF2B5EF4-FFF2-40B4-BE49-F238E27FC236}">
                <a16:creationId xmlns:a16="http://schemas.microsoft.com/office/drawing/2014/main" id="{C99411A0-DF26-C347-ADD0-B6041D6AE851}"/>
              </a:ext>
            </a:extLst>
          </p:cNvPr>
          <p:cNvSpPr>
            <a:spLocks noGrp="1"/>
          </p:cNvSpPr>
          <p:nvPr>
            <p:ph type="subTitle" idx="1" hasCustomPrompt="1"/>
          </p:nvPr>
        </p:nvSpPr>
        <p:spPr>
          <a:xfrm>
            <a:off x="985473" y="3790750"/>
            <a:ext cx="6638637" cy="1442709"/>
          </a:xfrm>
          <a:prstGeom prst="rect">
            <a:avLst/>
          </a:prstGeom>
        </p:spPr>
        <p:txBody>
          <a:bodyPr lIns="0" tIns="0" rIns="0" bIns="0">
            <a:normAutofit/>
          </a:bodyPr>
          <a:lstStyle>
            <a:lvl1pPr marL="0" indent="0" algn="l">
              <a:lnSpc>
                <a:spcPct val="100000"/>
              </a:lnSpc>
              <a:buNone/>
              <a:defRPr sz="3333" b="0" i="0" baseline="0">
                <a:solidFill>
                  <a:srgbClr val="008A00"/>
                </a:solidFill>
                <a:latin typeface="Arial" charset="0"/>
                <a:ea typeface="Arial" charset="0"/>
                <a:cs typeface="Arial" charset="0"/>
              </a:defRPr>
            </a:lvl1pPr>
            <a:lvl2pPr marL="419083" indent="0" algn="ctr">
              <a:buNone/>
              <a:defRPr sz="1833"/>
            </a:lvl2pPr>
            <a:lvl3pPr marL="838166" indent="0" algn="ctr">
              <a:buNone/>
              <a:defRPr sz="1650"/>
            </a:lvl3pPr>
            <a:lvl4pPr marL="1257250" indent="0" algn="ctr">
              <a:buNone/>
              <a:defRPr sz="1467"/>
            </a:lvl4pPr>
            <a:lvl5pPr marL="1676333" indent="0" algn="ctr">
              <a:buNone/>
              <a:defRPr sz="1467"/>
            </a:lvl5pPr>
            <a:lvl6pPr marL="2095416" indent="0" algn="ctr">
              <a:buNone/>
              <a:defRPr sz="1467"/>
            </a:lvl6pPr>
            <a:lvl7pPr marL="2514499" indent="0" algn="ctr">
              <a:buNone/>
              <a:defRPr sz="1467"/>
            </a:lvl7pPr>
            <a:lvl8pPr marL="2933583" indent="0" algn="ctr">
              <a:buNone/>
              <a:defRPr sz="1467"/>
            </a:lvl8pPr>
            <a:lvl9pPr marL="3352666" indent="0" algn="ctr">
              <a:buNone/>
              <a:defRPr sz="1467"/>
            </a:lvl9pPr>
          </a:lstStyle>
          <a:p>
            <a:r>
              <a:rPr lang="fr-FR"/>
              <a:t>Sous-titre, nom de l’unité </a:t>
            </a:r>
            <a:br>
              <a:rPr lang="fr-FR"/>
            </a:br>
            <a:r>
              <a:rPr lang="fr-FR"/>
              <a:t>ou nom du présentateur</a:t>
            </a:r>
          </a:p>
        </p:txBody>
      </p:sp>
    </p:spTree>
    <p:extLst>
      <p:ext uri="{BB962C8B-B14F-4D97-AF65-F5344CB8AC3E}">
        <p14:creationId xmlns:p14="http://schemas.microsoft.com/office/powerpoint/2010/main" val="355819687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5_Diapositive de titre">
    <p:spTree>
      <p:nvGrpSpPr>
        <p:cNvPr id="1" name=""/>
        <p:cNvGrpSpPr/>
        <p:nvPr/>
      </p:nvGrpSpPr>
      <p:grpSpPr>
        <a:xfrm>
          <a:off x="0" y="0"/>
          <a:ext cx="0" cy="0"/>
          <a:chOff x="0" y="0"/>
          <a:chExt cx="0" cy="0"/>
        </a:xfrm>
      </p:grpSpPr>
      <p:pic>
        <p:nvPicPr>
          <p:cNvPr id="3" name="Image 2">
            <a:extLst>
              <a:ext uri="{FF2B5EF4-FFF2-40B4-BE49-F238E27FC236}">
                <a16:creationId xmlns:a16="http://schemas.microsoft.com/office/drawing/2014/main" id="{0B83604F-BCB3-F444-80DF-1352F2EA9BAD}"/>
              </a:ext>
            </a:extLst>
          </p:cNvPr>
          <p:cNvPicPr>
            <a:picLocks noChangeAspect="1"/>
          </p:cNvPicPr>
          <p:nvPr userDrawn="1"/>
        </p:nvPicPr>
        <p:blipFill>
          <a:blip r:embed="rId2"/>
          <a:srcRect/>
          <a:stretch/>
        </p:blipFill>
        <p:spPr>
          <a:xfrm>
            <a:off x="0" y="0"/>
            <a:ext cx="12192000" cy="6858000"/>
          </a:xfrm>
          <a:prstGeom prst="rect">
            <a:avLst/>
          </a:prstGeom>
        </p:spPr>
      </p:pic>
      <p:sp>
        <p:nvSpPr>
          <p:cNvPr id="6" name="Title 1">
            <a:extLst>
              <a:ext uri="{FF2B5EF4-FFF2-40B4-BE49-F238E27FC236}">
                <a16:creationId xmlns:a16="http://schemas.microsoft.com/office/drawing/2014/main" id="{DF80680A-9F86-624D-810B-DDB20FF242DE}"/>
              </a:ext>
            </a:extLst>
          </p:cNvPr>
          <p:cNvSpPr>
            <a:spLocks noGrp="1"/>
          </p:cNvSpPr>
          <p:nvPr>
            <p:ph type="ctrTitle" hasCustomPrompt="1"/>
          </p:nvPr>
        </p:nvSpPr>
        <p:spPr>
          <a:xfrm>
            <a:off x="985474" y="1232253"/>
            <a:ext cx="6638638" cy="2254956"/>
          </a:xfrm>
          <a:prstGeom prst="rect">
            <a:avLst/>
          </a:prstGeom>
        </p:spPr>
        <p:txBody>
          <a:bodyPr lIns="0" tIns="0" rIns="0" bIns="0" anchor="b">
            <a:normAutofit/>
          </a:bodyPr>
          <a:lstStyle>
            <a:lvl1pPr algn="l">
              <a:lnSpc>
                <a:spcPct val="100000"/>
              </a:lnSpc>
              <a:defRPr sz="4333" b="1" i="0" baseline="0">
                <a:solidFill>
                  <a:srgbClr val="008A00"/>
                </a:solidFill>
                <a:latin typeface="Arial" charset="0"/>
                <a:ea typeface="Arial" charset="0"/>
                <a:cs typeface="Arial" charset="0"/>
              </a:defRPr>
            </a:lvl1pPr>
          </a:lstStyle>
          <a:p>
            <a:r>
              <a:rPr lang="fr-FR"/>
              <a:t>TITRE DE LA</a:t>
            </a:r>
            <a:br>
              <a:rPr lang="fr-FR"/>
            </a:br>
            <a:r>
              <a:rPr lang="fr-FR"/>
              <a:t>PRÉSENTATION</a:t>
            </a:r>
            <a:br>
              <a:rPr lang="fr-FR"/>
            </a:br>
            <a:r>
              <a:rPr lang="fr-FR"/>
              <a:t>SUR TROIS LIGNES</a:t>
            </a:r>
            <a:endParaRPr lang="en-US"/>
          </a:p>
        </p:txBody>
      </p:sp>
      <p:sp>
        <p:nvSpPr>
          <p:cNvPr id="8" name="Subtitle 2">
            <a:extLst>
              <a:ext uri="{FF2B5EF4-FFF2-40B4-BE49-F238E27FC236}">
                <a16:creationId xmlns:a16="http://schemas.microsoft.com/office/drawing/2014/main" id="{FA6B90D5-BAC3-5042-A87F-4CC61FD3857E}"/>
              </a:ext>
            </a:extLst>
          </p:cNvPr>
          <p:cNvSpPr>
            <a:spLocks noGrp="1"/>
          </p:cNvSpPr>
          <p:nvPr>
            <p:ph type="subTitle" idx="1" hasCustomPrompt="1"/>
          </p:nvPr>
        </p:nvSpPr>
        <p:spPr>
          <a:xfrm>
            <a:off x="985473" y="3790750"/>
            <a:ext cx="6638637" cy="1442709"/>
          </a:xfrm>
          <a:prstGeom prst="rect">
            <a:avLst/>
          </a:prstGeom>
        </p:spPr>
        <p:txBody>
          <a:bodyPr lIns="0" tIns="0" rIns="0" bIns="0">
            <a:normAutofit/>
          </a:bodyPr>
          <a:lstStyle>
            <a:lvl1pPr marL="0" indent="0" algn="l">
              <a:lnSpc>
                <a:spcPct val="100000"/>
              </a:lnSpc>
              <a:buNone/>
              <a:defRPr sz="3333" b="0" i="0" baseline="0">
                <a:solidFill>
                  <a:srgbClr val="008A00"/>
                </a:solidFill>
                <a:latin typeface="Arial" charset="0"/>
                <a:ea typeface="Arial" charset="0"/>
                <a:cs typeface="Arial" charset="0"/>
              </a:defRPr>
            </a:lvl1pPr>
            <a:lvl2pPr marL="419083" indent="0" algn="ctr">
              <a:buNone/>
              <a:defRPr sz="1833"/>
            </a:lvl2pPr>
            <a:lvl3pPr marL="838166" indent="0" algn="ctr">
              <a:buNone/>
              <a:defRPr sz="1650"/>
            </a:lvl3pPr>
            <a:lvl4pPr marL="1257250" indent="0" algn="ctr">
              <a:buNone/>
              <a:defRPr sz="1467"/>
            </a:lvl4pPr>
            <a:lvl5pPr marL="1676333" indent="0" algn="ctr">
              <a:buNone/>
              <a:defRPr sz="1467"/>
            </a:lvl5pPr>
            <a:lvl6pPr marL="2095416" indent="0" algn="ctr">
              <a:buNone/>
              <a:defRPr sz="1467"/>
            </a:lvl6pPr>
            <a:lvl7pPr marL="2514499" indent="0" algn="ctr">
              <a:buNone/>
              <a:defRPr sz="1467"/>
            </a:lvl7pPr>
            <a:lvl8pPr marL="2933583" indent="0" algn="ctr">
              <a:buNone/>
              <a:defRPr sz="1467"/>
            </a:lvl8pPr>
            <a:lvl9pPr marL="3352666" indent="0" algn="ctr">
              <a:buNone/>
              <a:defRPr sz="1467"/>
            </a:lvl9pPr>
          </a:lstStyle>
          <a:p>
            <a:r>
              <a:rPr lang="fr-FR"/>
              <a:t>Sous-titre, nom de l’unité </a:t>
            </a:r>
            <a:br>
              <a:rPr lang="fr-FR"/>
            </a:br>
            <a:r>
              <a:rPr lang="fr-FR"/>
              <a:t>ou nom du présentateur</a:t>
            </a:r>
          </a:p>
        </p:txBody>
      </p:sp>
    </p:spTree>
    <p:extLst>
      <p:ext uri="{BB962C8B-B14F-4D97-AF65-F5344CB8AC3E}">
        <p14:creationId xmlns:p14="http://schemas.microsoft.com/office/powerpoint/2010/main" val="117862463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6_Diapositive de titre">
    <p:spTree>
      <p:nvGrpSpPr>
        <p:cNvPr id="1" name=""/>
        <p:cNvGrpSpPr/>
        <p:nvPr/>
      </p:nvGrpSpPr>
      <p:grpSpPr>
        <a:xfrm>
          <a:off x="0" y="0"/>
          <a:ext cx="0" cy="0"/>
          <a:chOff x="0" y="0"/>
          <a:chExt cx="0" cy="0"/>
        </a:xfrm>
      </p:grpSpPr>
      <p:pic>
        <p:nvPicPr>
          <p:cNvPr id="4" name="Image 3">
            <a:extLst>
              <a:ext uri="{FF2B5EF4-FFF2-40B4-BE49-F238E27FC236}">
                <a16:creationId xmlns:a16="http://schemas.microsoft.com/office/drawing/2014/main" id="{D8CB45C2-1828-CE4B-9E70-127AFE267712}"/>
              </a:ext>
            </a:extLst>
          </p:cNvPr>
          <p:cNvPicPr>
            <a:picLocks noChangeAspect="1"/>
          </p:cNvPicPr>
          <p:nvPr userDrawn="1"/>
        </p:nvPicPr>
        <p:blipFill>
          <a:blip r:embed="rId2"/>
          <a:srcRect/>
          <a:stretch/>
        </p:blipFill>
        <p:spPr>
          <a:xfrm>
            <a:off x="0" y="0"/>
            <a:ext cx="12192000" cy="6858000"/>
          </a:xfrm>
          <a:prstGeom prst="rect">
            <a:avLst/>
          </a:prstGeom>
        </p:spPr>
      </p:pic>
      <p:sp>
        <p:nvSpPr>
          <p:cNvPr id="10" name="Titre 1">
            <a:extLst>
              <a:ext uri="{FF2B5EF4-FFF2-40B4-BE49-F238E27FC236}">
                <a16:creationId xmlns:a16="http://schemas.microsoft.com/office/drawing/2014/main" id="{9BCA4D6D-F3D5-8C4E-843A-C9D2413F00F1}"/>
              </a:ext>
            </a:extLst>
          </p:cNvPr>
          <p:cNvSpPr>
            <a:spLocks noGrp="1"/>
          </p:cNvSpPr>
          <p:nvPr>
            <p:ph type="title" hasCustomPrompt="1"/>
          </p:nvPr>
        </p:nvSpPr>
        <p:spPr>
          <a:xfrm>
            <a:off x="713224" y="3795252"/>
            <a:ext cx="10765553" cy="1049312"/>
          </a:xfrm>
          <a:prstGeom prst="rect">
            <a:avLst/>
          </a:prstGeom>
        </p:spPr>
        <p:txBody>
          <a:bodyPr lIns="0" tIns="0" rIns="0" bIns="0" anchor="t" anchorCtr="0"/>
          <a:lstStyle>
            <a:lvl1pPr algn="ctr">
              <a:lnSpc>
                <a:spcPct val="100000"/>
              </a:lnSpc>
              <a:defRPr sz="3750" b="1" i="0">
                <a:solidFill>
                  <a:srgbClr val="008A00"/>
                </a:solidFill>
                <a:latin typeface="Arial" panose="020B0604020202020204" pitchFamily="34" charset="0"/>
                <a:cs typeface="Arial" panose="020B0604020202020204" pitchFamily="34" charset="0"/>
              </a:defRPr>
            </a:lvl1pPr>
          </a:lstStyle>
          <a:p>
            <a:r>
              <a:rPr lang="fr-FR"/>
              <a:t>Sous-titre</a:t>
            </a:r>
            <a:br>
              <a:rPr lang="fr-FR"/>
            </a:br>
            <a:r>
              <a:rPr lang="fr-FR"/>
              <a:t>sur deux lignes</a:t>
            </a:r>
          </a:p>
        </p:txBody>
      </p:sp>
    </p:spTree>
    <p:extLst>
      <p:ext uri="{BB962C8B-B14F-4D97-AF65-F5344CB8AC3E}">
        <p14:creationId xmlns:p14="http://schemas.microsoft.com/office/powerpoint/2010/main" val="68374549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B8C867C-0E1F-DA43-A6FB-576C37DA7592}"/>
              </a:ext>
            </a:extLst>
          </p:cNvPr>
          <p:cNvSpPr>
            <a:spLocks noGrp="1"/>
          </p:cNvSpPr>
          <p:nvPr>
            <p:ph type="title" hasCustomPrompt="1"/>
          </p:nvPr>
        </p:nvSpPr>
        <p:spPr>
          <a:xfrm>
            <a:off x="546992" y="415637"/>
            <a:ext cx="11090647" cy="658092"/>
          </a:xfrm>
          <a:prstGeom prst="rect">
            <a:avLst/>
          </a:prstGeom>
        </p:spPr>
        <p:txBody>
          <a:bodyPr lIns="0" tIns="0" rIns="0" bIns="0" anchor="b" anchorCtr="0"/>
          <a:lstStyle>
            <a:lvl1pPr>
              <a:lnSpc>
                <a:spcPct val="100000"/>
              </a:lnSpc>
              <a:defRPr sz="3333" b="1" i="0">
                <a:solidFill>
                  <a:srgbClr val="008A00"/>
                </a:solidFill>
                <a:latin typeface="Arial" panose="020B0604020202020204" pitchFamily="34" charset="0"/>
                <a:cs typeface="Arial" panose="020B0604020202020204" pitchFamily="34" charset="0"/>
              </a:defRPr>
            </a:lvl1pPr>
          </a:lstStyle>
          <a:p>
            <a:r>
              <a:rPr lang="fr-FR"/>
              <a:t>TITRE DE LA DIAPOSITIVE SUR UNE LIGNE</a:t>
            </a:r>
          </a:p>
        </p:txBody>
      </p:sp>
      <p:sp>
        <p:nvSpPr>
          <p:cNvPr id="9" name="Espace réservé du contenu 6">
            <a:extLst>
              <a:ext uri="{FF2B5EF4-FFF2-40B4-BE49-F238E27FC236}">
                <a16:creationId xmlns:a16="http://schemas.microsoft.com/office/drawing/2014/main" id="{B0D281EA-4831-2446-BD13-202788355B4D}"/>
              </a:ext>
            </a:extLst>
          </p:cNvPr>
          <p:cNvSpPr>
            <a:spLocks noGrp="1"/>
          </p:cNvSpPr>
          <p:nvPr>
            <p:ph sz="quarter" idx="10" hasCustomPrompt="1"/>
          </p:nvPr>
        </p:nvSpPr>
        <p:spPr>
          <a:xfrm>
            <a:off x="554301" y="1899061"/>
            <a:ext cx="11083398" cy="3627288"/>
          </a:xfrm>
          <a:prstGeom prst="rect">
            <a:avLst/>
          </a:prstGeom>
        </p:spPr>
        <p:txBody>
          <a:bodyPr lIns="0" tIns="0" rIns="0" bIns="0"/>
          <a:lstStyle>
            <a:lvl1pPr marL="0" indent="0" defTabSz="299988">
              <a:spcBef>
                <a:spcPts val="1167"/>
              </a:spcBef>
              <a:spcAft>
                <a:spcPts val="833"/>
              </a:spcAft>
              <a:buClr>
                <a:srgbClr val="50A129"/>
              </a:buClr>
              <a:buFontTx/>
              <a:buNone/>
              <a:defRPr sz="2833" b="1" i="0" baseline="0">
                <a:solidFill>
                  <a:srgbClr val="008A00"/>
                </a:solidFill>
                <a:latin typeface="Arial" charset="0"/>
              </a:defRPr>
            </a:lvl1pPr>
            <a:lvl2pPr marL="0" indent="0">
              <a:spcBef>
                <a:spcPts val="583"/>
              </a:spcBef>
              <a:buFontTx/>
              <a:buNone/>
              <a:defRPr sz="2667" baseline="0">
                <a:solidFill>
                  <a:srgbClr val="414141"/>
                </a:solidFill>
                <a:latin typeface="Arial" charset="0"/>
              </a:defRPr>
            </a:lvl2pPr>
            <a:lvl3pPr marL="0" indent="-224991">
              <a:spcBef>
                <a:spcPts val="583"/>
              </a:spcBef>
              <a:buClr>
                <a:srgbClr val="008A00"/>
              </a:buClr>
              <a:buSzPct val="85000"/>
              <a:buFont typeface="Arial" charset="0"/>
              <a:buChar char="•"/>
              <a:defRPr sz="2667" baseline="0">
                <a:solidFill>
                  <a:srgbClr val="414141"/>
                </a:solidFill>
                <a:latin typeface="Arial" charset="0"/>
              </a:defRPr>
            </a:lvl3pPr>
            <a:lvl4pPr marL="224991" indent="0">
              <a:spcBef>
                <a:spcPts val="583"/>
              </a:spcBef>
              <a:buFontTx/>
              <a:buNone/>
              <a:defRPr sz="2000" baseline="0">
                <a:solidFill>
                  <a:srgbClr val="414141"/>
                </a:solidFill>
                <a:latin typeface="Arial" charset="0"/>
              </a:defRPr>
            </a:lvl4pPr>
            <a:lvl5pPr marL="1698557" indent="0">
              <a:buFontTx/>
              <a:buNone/>
              <a:defRPr baseline="0">
                <a:latin typeface="Arial" charset="0"/>
              </a:defRPr>
            </a:lvl5pPr>
          </a:lstStyle>
          <a:p>
            <a:pPr lvl="0"/>
            <a:r>
              <a:rPr lang="fr-FR"/>
              <a:t>Modifiez les styles du texte du masque</a:t>
            </a:r>
          </a:p>
          <a:p>
            <a:pPr lvl="1"/>
            <a:r>
              <a:rPr lang="fr-FR"/>
              <a:t>Deuxième niveau</a:t>
            </a:r>
          </a:p>
          <a:p>
            <a:pPr lvl="2"/>
            <a:r>
              <a:rPr lang="fr-FR"/>
              <a:t>Troisième niveau</a:t>
            </a:r>
          </a:p>
          <a:p>
            <a:pPr lvl="3"/>
            <a:r>
              <a:rPr lang="fr-FR"/>
              <a:t>Quatrième niveau</a:t>
            </a:r>
          </a:p>
        </p:txBody>
      </p:sp>
    </p:spTree>
    <p:extLst>
      <p:ext uri="{BB962C8B-B14F-4D97-AF65-F5344CB8AC3E}">
        <p14:creationId xmlns:p14="http://schemas.microsoft.com/office/powerpoint/2010/main" val="237209547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userDrawn="1">
  <p:cSld name="2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B8C867C-0E1F-DA43-A6FB-576C37DA7592}"/>
              </a:ext>
            </a:extLst>
          </p:cNvPr>
          <p:cNvSpPr>
            <a:spLocks noGrp="1"/>
          </p:cNvSpPr>
          <p:nvPr>
            <p:ph type="title" hasCustomPrompt="1"/>
          </p:nvPr>
        </p:nvSpPr>
        <p:spPr>
          <a:xfrm>
            <a:off x="546992" y="415637"/>
            <a:ext cx="11090647" cy="658092"/>
          </a:xfrm>
          <a:prstGeom prst="rect">
            <a:avLst/>
          </a:prstGeom>
        </p:spPr>
        <p:txBody>
          <a:bodyPr lIns="0" tIns="0" rIns="0" bIns="0" anchor="b" anchorCtr="0"/>
          <a:lstStyle>
            <a:lvl1pPr>
              <a:lnSpc>
                <a:spcPct val="100000"/>
              </a:lnSpc>
              <a:defRPr sz="3333" b="1" i="0">
                <a:solidFill>
                  <a:srgbClr val="008A00"/>
                </a:solidFill>
                <a:latin typeface="Arial" panose="020B0604020202020204" pitchFamily="34" charset="0"/>
                <a:cs typeface="Arial" panose="020B0604020202020204" pitchFamily="34" charset="0"/>
              </a:defRPr>
            </a:lvl1pPr>
          </a:lstStyle>
          <a:p>
            <a:r>
              <a:rPr lang="fr-FR"/>
              <a:t>TITRE DE LA DIAPOSITIVE SUR UNE LIGNE</a:t>
            </a:r>
          </a:p>
        </p:txBody>
      </p:sp>
      <p:sp>
        <p:nvSpPr>
          <p:cNvPr id="9" name="Espace réservé du contenu 6">
            <a:extLst>
              <a:ext uri="{FF2B5EF4-FFF2-40B4-BE49-F238E27FC236}">
                <a16:creationId xmlns:a16="http://schemas.microsoft.com/office/drawing/2014/main" id="{B0D281EA-4831-2446-BD13-202788355B4D}"/>
              </a:ext>
            </a:extLst>
          </p:cNvPr>
          <p:cNvSpPr>
            <a:spLocks noGrp="1"/>
          </p:cNvSpPr>
          <p:nvPr>
            <p:ph sz="quarter" idx="10" hasCustomPrompt="1"/>
          </p:nvPr>
        </p:nvSpPr>
        <p:spPr>
          <a:xfrm>
            <a:off x="554302" y="1899062"/>
            <a:ext cx="11083398" cy="3627288"/>
          </a:xfrm>
          <a:prstGeom prst="rect">
            <a:avLst/>
          </a:prstGeom>
        </p:spPr>
        <p:txBody>
          <a:bodyPr lIns="0" tIns="0" rIns="0" bIns="0"/>
          <a:lstStyle>
            <a:lvl1pPr marL="0" indent="0" defTabSz="299967">
              <a:spcBef>
                <a:spcPts val="1167"/>
              </a:spcBef>
              <a:spcAft>
                <a:spcPts val="833"/>
              </a:spcAft>
              <a:buClr>
                <a:srgbClr val="50A129"/>
              </a:buClr>
              <a:buFontTx/>
              <a:buNone/>
              <a:defRPr sz="2833" b="1" i="0" baseline="0">
                <a:solidFill>
                  <a:srgbClr val="008A00"/>
                </a:solidFill>
                <a:latin typeface="Arial" charset="0"/>
              </a:defRPr>
            </a:lvl1pPr>
            <a:lvl2pPr marL="0" indent="0">
              <a:spcBef>
                <a:spcPts val="583"/>
              </a:spcBef>
              <a:buFontTx/>
              <a:buNone/>
              <a:defRPr sz="2667" baseline="0">
                <a:solidFill>
                  <a:srgbClr val="414141"/>
                </a:solidFill>
                <a:latin typeface="Arial" charset="0"/>
              </a:defRPr>
            </a:lvl2pPr>
            <a:lvl3pPr marL="0" indent="-224975">
              <a:spcBef>
                <a:spcPts val="583"/>
              </a:spcBef>
              <a:buClr>
                <a:srgbClr val="008A00"/>
              </a:buClr>
              <a:buSzPct val="85000"/>
              <a:buFont typeface="Arial" charset="0"/>
              <a:buChar char="•"/>
              <a:defRPr sz="2667" baseline="0">
                <a:solidFill>
                  <a:srgbClr val="414141"/>
                </a:solidFill>
                <a:latin typeface="Arial" charset="0"/>
              </a:defRPr>
            </a:lvl3pPr>
            <a:lvl4pPr marL="224975" indent="0">
              <a:spcBef>
                <a:spcPts val="583"/>
              </a:spcBef>
              <a:buFontTx/>
              <a:buNone/>
              <a:defRPr sz="2000" baseline="0">
                <a:solidFill>
                  <a:srgbClr val="414141"/>
                </a:solidFill>
                <a:latin typeface="Arial" charset="0"/>
              </a:defRPr>
            </a:lvl4pPr>
            <a:lvl5pPr marL="1698440" indent="0">
              <a:buFontTx/>
              <a:buNone/>
              <a:defRPr baseline="0">
                <a:latin typeface="Arial" charset="0"/>
              </a:defRPr>
            </a:lvl5pPr>
          </a:lstStyle>
          <a:p>
            <a:pPr lvl="0"/>
            <a:r>
              <a:rPr lang="fr-FR"/>
              <a:t>Modifiez les styles du texte du masque</a:t>
            </a:r>
          </a:p>
          <a:p>
            <a:pPr lvl="1"/>
            <a:r>
              <a:rPr lang="fr-FR"/>
              <a:t>Deuxième niveau</a:t>
            </a:r>
          </a:p>
          <a:p>
            <a:pPr lvl="2"/>
            <a:r>
              <a:rPr lang="fr-FR"/>
              <a:t>Troisième niveau</a:t>
            </a:r>
          </a:p>
          <a:p>
            <a:pPr lvl="3"/>
            <a:r>
              <a:rPr lang="fr-FR"/>
              <a:t>Quatrième niveau</a:t>
            </a:r>
          </a:p>
        </p:txBody>
      </p:sp>
    </p:spTree>
    <p:extLst>
      <p:ext uri="{BB962C8B-B14F-4D97-AF65-F5344CB8AC3E}">
        <p14:creationId xmlns:p14="http://schemas.microsoft.com/office/powerpoint/2010/main" val="261843774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userDrawn="1">
  <p:cSld name="10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B8C867C-0E1F-DA43-A6FB-576C37DA7592}"/>
              </a:ext>
            </a:extLst>
          </p:cNvPr>
          <p:cNvSpPr>
            <a:spLocks noGrp="1"/>
          </p:cNvSpPr>
          <p:nvPr>
            <p:ph type="title" hasCustomPrompt="1"/>
          </p:nvPr>
        </p:nvSpPr>
        <p:spPr>
          <a:xfrm>
            <a:off x="546992" y="415637"/>
            <a:ext cx="11090647" cy="658092"/>
          </a:xfrm>
          <a:prstGeom prst="rect">
            <a:avLst/>
          </a:prstGeom>
        </p:spPr>
        <p:txBody>
          <a:bodyPr lIns="0" tIns="0" rIns="0" bIns="0" anchor="b" anchorCtr="0"/>
          <a:lstStyle>
            <a:lvl1pPr>
              <a:lnSpc>
                <a:spcPct val="100000"/>
              </a:lnSpc>
              <a:defRPr sz="3333" b="1" i="0">
                <a:solidFill>
                  <a:srgbClr val="008A00"/>
                </a:solidFill>
                <a:latin typeface="Arial" panose="020B0604020202020204" pitchFamily="34" charset="0"/>
                <a:cs typeface="Arial" panose="020B0604020202020204" pitchFamily="34" charset="0"/>
              </a:defRPr>
            </a:lvl1pPr>
          </a:lstStyle>
          <a:p>
            <a:r>
              <a:rPr lang="fr-FR"/>
              <a:t>TITRE DE LA DIAPOSITIVE SUR UNE LIGNE</a:t>
            </a:r>
          </a:p>
        </p:txBody>
      </p:sp>
      <p:sp>
        <p:nvSpPr>
          <p:cNvPr id="9" name="Espace réservé du contenu 6">
            <a:extLst>
              <a:ext uri="{FF2B5EF4-FFF2-40B4-BE49-F238E27FC236}">
                <a16:creationId xmlns:a16="http://schemas.microsoft.com/office/drawing/2014/main" id="{B0D281EA-4831-2446-BD13-202788355B4D}"/>
              </a:ext>
            </a:extLst>
          </p:cNvPr>
          <p:cNvSpPr>
            <a:spLocks noGrp="1"/>
          </p:cNvSpPr>
          <p:nvPr>
            <p:ph sz="quarter" idx="10" hasCustomPrompt="1"/>
          </p:nvPr>
        </p:nvSpPr>
        <p:spPr>
          <a:xfrm>
            <a:off x="554302" y="1899062"/>
            <a:ext cx="11083398" cy="3627288"/>
          </a:xfrm>
          <a:prstGeom prst="rect">
            <a:avLst/>
          </a:prstGeom>
        </p:spPr>
        <p:txBody>
          <a:bodyPr lIns="0" tIns="0" rIns="0" bIns="0"/>
          <a:lstStyle>
            <a:lvl1pPr marL="0" indent="0" defTabSz="299967">
              <a:spcBef>
                <a:spcPts val="1167"/>
              </a:spcBef>
              <a:spcAft>
                <a:spcPts val="833"/>
              </a:spcAft>
              <a:buClr>
                <a:srgbClr val="50A129"/>
              </a:buClr>
              <a:buFontTx/>
              <a:buNone/>
              <a:defRPr sz="2833" b="1" i="0" baseline="0">
                <a:solidFill>
                  <a:srgbClr val="008A00"/>
                </a:solidFill>
                <a:latin typeface="Arial" charset="0"/>
              </a:defRPr>
            </a:lvl1pPr>
            <a:lvl2pPr marL="0" indent="0">
              <a:spcBef>
                <a:spcPts val="583"/>
              </a:spcBef>
              <a:buFontTx/>
              <a:buNone/>
              <a:defRPr sz="2667" baseline="0">
                <a:solidFill>
                  <a:srgbClr val="414141"/>
                </a:solidFill>
                <a:latin typeface="Arial" charset="0"/>
              </a:defRPr>
            </a:lvl2pPr>
            <a:lvl3pPr marL="0" indent="-224975">
              <a:spcBef>
                <a:spcPts val="583"/>
              </a:spcBef>
              <a:buClr>
                <a:srgbClr val="008A00"/>
              </a:buClr>
              <a:buSzPct val="85000"/>
              <a:buFont typeface="Arial" charset="0"/>
              <a:buChar char="•"/>
              <a:defRPr sz="2667" baseline="0">
                <a:solidFill>
                  <a:srgbClr val="414141"/>
                </a:solidFill>
                <a:latin typeface="Arial" charset="0"/>
              </a:defRPr>
            </a:lvl3pPr>
            <a:lvl4pPr marL="224975" indent="0">
              <a:spcBef>
                <a:spcPts val="583"/>
              </a:spcBef>
              <a:buFontTx/>
              <a:buNone/>
              <a:defRPr sz="2000" baseline="0">
                <a:solidFill>
                  <a:srgbClr val="414141"/>
                </a:solidFill>
                <a:latin typeface="Arial" charset="0"/>
              </a:defRPr>
            </a:lvl4pPr>
            <a:lvl5pPr marL="1698440" indent="0">
              <a:buFontTx/>
              <a:buNone/>
              <a:defRPr baseline="0">
                <a:latin typeface="Arial" charset="0"/>
              </a:defRPr>
            </a:lvl5pPr>
          </a:lstStyle>
          <a:p>
            <a:pPr lvl="0"/>
            <a:r>
              <a:rPr lang="fr-FR"/>
              <a:t>Modifiez les styles du texte du masque</a:t>
            </a:r>
          </a:p>
          <a:p>
            <a:pPr lvl="1"/>
            <a:r>
              <a:rPr lang="fr-FR"/>
              <a:t>Deuxième niveau</a:t>
            </a:r>
          </a:p>
          <a:p>
            <a:pPr lvl="2"/>
            <a:r>
              <a:rPr lang="fr-FR"/>
              <a:t>Troisième niveau</a:t>
            </a:r>
          </a:p>
          <a:p>
            <a:pPr lvl="3"/>
            <a:r>
              <a:rPr lang="fr-FR"/>
              <a:t>Quatrième niveau</a:t>
            </a:r>
          </a:p>
        </p:txBody>
      </p:sp>
      <p:pic>
        <p:nvPicPr>
          <p:cNvPr id="4" name="Image 3" descr="Une image contenant texte, clipart&#10;&#10;Description générée automatiquement">
            <a:extLst>
              <a:ext uri="{FF2B5EF4-FFF2-40B4-BE49-F238E27FC236}">
                <a16:creationId xmlns:a16="http://schemas.microsoft.com/office/drawing/2014/main" id="{1F3C53BD-8DB0-4570-B25B-C9917E01991C}"/>
              </a:ext>
            </a:extLst>
          </p:cNvPr>
          <p:cNvPicPr>
            <a:picLocks noChangeAspect="1"/>
          </p:cNvPicPr>
          <p:nvPr userDrawn="1"/>
        </p:nvPicPr>
        <p:blipFill>
          <a:blip r:embed="rId2"/>
          <a:stretch>
            <a:fillRect/>
          </a:stretch>
        </p:blipFill>
        <p:spPr>
          <a:xfrm>
            <a:off x="10281966" y="6022836"/>
            <a:ext cx="1560819" cy="798350"/>
          </a:xfrm>
          <a:prstGeom prst="rect">
            <a:avLst/>
          </a:prstGeom>
        </p:spPr>
      </p:pic>
    </p:spTree>
    <p:extLst>
      <p:ext uri="{BB962C8B-B14F-4D97-AF65-F5344CB8AC3E}">
        <p14:creationId xmlns:p14="http://schemas.microsoft.com/office/powerpoint/2010/main" val="125629138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userDrawn="1">
  <p:cSld name="1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B8C867C-0E1F-DA43-A6FB-576C37DA7592}"/>
              </a:ext>
            </a:extLst>
          </p:cNvPr>
          <p:cNvSpPr>
            <a:spLocks noGrp="1"/>
          </p:cNvSpPr>
          <p:nvPr>
            <p:ph type="title" hasCustomPrompt="1"/>
          </p:nvPr>
        </p:nvSpPr>
        <p:spPr>
          <a:xfrm>
            <a:off x="546992" y="415637"/>
            <a:ext cx="11090647" cy="658092"/>
          </a:xfrm>
          <a:prstGeom prst="rect">
            <a:avLst/>
          </a:prstGeom>
        </p:spPr>
        <p:txBody>
          <a:bodyPr lIns="0" tIns="0" rIns="0" bIns="0" anchor="b" anchorCtr="0"/>
          <a:lstStyle>
            <a:lvl1pPr>
              <a:lnSpc>
                <a:spcPct val="100000"/>
              </a:lnSpc>
              <a:defRPr sz="3333" b="1" i="0">
                <a:solidFill>
                  <a:srgbClr val="008A00"/>
                </a:solidFill>
                <a:latin typeface="Arial" panose="020B0604020202020204" pitchFamily="34" charset="0"/>
                <a:cs typeface="Arial" panose="020B0604020202020204" pitchFamily="34" charset="0"/>
              </a:defRPr>
            </a:lvl1pPr>
          </a:lstStyle>
          <a:p>
            <a:r>
              <a:rPr lang="fr-FR"/>
              <a:t>TITRE DE LA DIAPOSITIVE SUR UNE LIGNE</a:t>
            </a:r>
          </a:p>
        </p:txBody>
      </p:sp>
      <p:sp>
        <p:nvSpPr>
          <p:cNvPr id="9" name="Espace réservé du contenu 6">
            <a:extLst>
              <a:ext uri="{FF2B5EF4-FFF2-40B4-BE49-F238E27FC236}">
                <a16:creationId xmlns:a16="http://schemas.microsoft.com/office/drawing/2014/main" id="{B0D281EA-4831-2446-BD13-202788355B4D}"/>
              </a:ext>
            </a:extLst>
          </p:cNvPr>
          <p:cNvSpPr>
            <a:spLocks noGrp="1"/>
          </p:cNvSpPr>
          <p:nvPr>
            <p:ph sz="quarter" idx="10" hasCustomPrompt="1"/>
          </p:nvPr>
        </p:nvSpPr>
        <p:spPr>
          <a:xfrm>
            <a:off x="554302" y="1899062"/>
            <a:ext cx="11083398" cy="3627288"/>
          </a:xfrm>
          <a:prstGeom prst="rect">
            <a:avLst/>
          </a:prstGeom>
        </p:spPr>
        <p:txBody>
          <a:bodyPr lIns="0" tIns="0" rIns="0" bIns="0"/>
          <a:lstStyle>
            <a:lvl1pPr marL="0" indent="0" defTabSz="299967">
              <a:spcBef>
                <a:spcPts val="1167"/>
              </a:spcBef>
              <a:spcAft>
                <a:spcPts val="833"/>
              </a:spcAft>
              <a:buClr>
                <a:srgbClr val="50A129"/>
              </a:buClr>
              <a:buFontTx/>
              <a:buNone/>
              <a:defRPr sz="2833" b="1" i="0" baseline="0">
                <a:solidFill>
                  <a:srgbClr val="008A00"/>
                </a:solidFill>
                <a:latin typeface="Arial" charset="0"/>
              </a:defRPr>
            </a:lvl1pPr>
            <a:lvl2pPr marL="0" indent="0">
              <a:spcBef>
                <a:spcPts val="583"/>
              </a:spcBef>
              <a:buFontTx/>
              <a:buNone/>
              <a:defRPr sz="2667" baseline="0">
                <a:solidFill>
                  <a:srgbClr val="414141"/>
                </a:solidFill>
                <a:latin typeface="Arial" charset="0"/>
              </a:defRPr>
            </a:lvl2pPr>
            <a:lvl3pPr marL="0" indent="-224975">
              <a:spcBef>
                <a:spcPts val="583"/>
              </a:spcBef>
              <a:buClr>
                <a:srgbClr val="008A00"/>
              </a:buClr>
              <a:buSzPct val="85000"/>
              <a:buFont typeface="Arial" charset="0"/>
              <a:buChar char="•"/>
              <a:defRPr sz="2667" baseline="0">
                <a:solidFill>
                  <a:srgbClr val="414141"/>
                </a:solidFill>
                <a:latin typeface="Arial" charset="0"/>
              </a:defRPr>
            </a:lvl3pPr>
            <a:lvl4pPr marL="224975" indent="0">
              <a:spcBef>
                <a:spcPts val="583"/>
              </a:spcBef>
              <a:buFontTx/>
              <a:buNone/>
              <a:defRPr sz="2000" baseline="0">
                <a:solidFill>
                  <a:srgbClr val="414141"/>
                </a:solidFill>
                <a:latin typeface="Arial" charset="0"/>
              </a:defRPr>
            </a:lvl4pPr>
            <a:lvl5pPr marL="1698440" indent="0">
              <a:buFontTx/>
              <a:buNone/>
              <a:defRPr baseline="0">
                <a:latin typeface="Arial" charset="0"/>
              </a:defRPr>
            </a:lvl5pPr>
          </a:lstStyle>
          <a:p>
            <a:pPr lvl="0"/>
            <a:r>
              <a:rPr lang="fr-FR"/>
              <a:t>Modifiez les styles du texte du masque</a:t>
            </a:r>
          </a:p>
          <a:p>
            <a:pPr lvl="1"/>
            <a:r>
              <a:rPr lang="fr-FR"/>
              <a:t>Deuxième niveau</a:t>
            </a:r>
          </a:p>
          <a:p>
            <a:pPr lvl="2"/>
            <a:r>
              <a:rPr lang="fr-FR"/>
              <a:t>Troisième niveau</a:t>
            </a:r>
          </a:p>
          <a:p>
            <a:pPr lvl="3"/>
            <a:r>
              <a:rPr lang="fr-FR"/>
              <a:t>Quatrième niveau</a:t>
            </a:r>
          </a:p>
        </p:txBody>
      </p:sp>
      <p:pic>
        <p:nvPicPr>
          <p:cNvPr id="4" name="Image 3" descr="Une image contenant texte, clipart&#10;&#10;Description générée automatiquement">
            <a:extLst>
              <a:ext uri="{FF2B5EF4-FFF2-40B4-BE49-F238E27FC236}">
                <a16:creationId xmlns:a16="http://schemas.microsoft.com/office/drawing/2014/main" id="{B4B24516-8185-4578-BB1D-EBA37350ABF5}"/>
              </a:ext>
            </a:extLst>
          </p:cNvPr>
          <p:cNvPicPr>
            <a:picLocks noChangeAspect="1"/>
          </p:cNvPicPr>
          <p:nvPr userDrawn="1"/>
        </p:nvPicPr>
        <p:blipFill>
          <a:blip r:embed="rId2"/>
          <a:stretch>
            <a:fillRect/>
          </a:stretch>
        </p:blipFill>
        <p:spPr>
          <a:xfrm>
            <a:off x="10515048" y="6022836"/>
            <a:ext cx="1560819" cy="798350"/>
          </a:xfrm>
          <a:prstGeom prst="rect">
            <a:avLst/>
          </a:prstGeom>
        </p:spPr>
      </p:pic>
    </p:spTree>
    <p:extLst>
      <p:ext uri="{BB962C8B-B14F-4D97-AF65-F5344CB8AC3E}">
        <p14:creationId xmlns:p14="http://schemas.microsoft.com/office/powerpoint/2010/main" val="163173819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Contenu vide">
    <p:spTree>
      <p:nvGrpSpPr>
        <p:cNvPr id="1" name=""/>
        <p:cNvGrpSpPr/>
        <p:nvPr/>
      </p:nvGrpSpPr>
      <p:grpSpPr>
        <a:xfrm>
          <a:off x="0" y="0"/>
          <a:ext cx="0" cy="0"/>
          <a:chOff x="0" y="0"/>
          <a:chExt cx="0" cy="0"/>
        </a:xfrm>
      </p:grpSpPr>
      <p:sp>
        <p:nvSpPr>
          <p:cNvPr id="3" name="Title Placeholder 1">
            <a:extLst>
              <a:ext uri="{FF2B5EF4-FFF2-40B4-BE49-F238E27FC236}">
                <a16:creationId xmlns:a16="http://schemas.microsoft.com/office/drawing/2014/main" id="{068C64A2-3B24-4096-836E-CB3E7D988283}"/>
              </a:ext>
            </a:extLst>
          </p:cNvPr>
          <p:cNvSpPr>
            <a:spLocks noGrp="1"/>
          </p:cNvSpPr>
          <p:nvPr>
            <p:ph type="title"/>
          </p:nvPr>
        </p:nvSpPr>
        <p:spPr bwMode="auto">
          <a:xfrm>
            <a:off x="548640" y="419100"/>
            <a:ext cx="11094720" cy="655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b" anchorCtr="0" compatLnSpc="1">
            <a:prstTxWarp prst="textNoShape">
              <a:avLst/>
            </a:prstTxWarp>
          </a:bodyPr>
          <a:lstStyle>
            <a:lvl1pPr>
              <a:lnSpc>
                <a:spcPct val="100000"/>
              </a:lnSpc>
              <a:defRPr sz="3333" b="1" cap="none" baseline="0">
                <a:solidFill>
                  <a:srgbClr val="008A00"/>
                </a:solidFill>
                <a:latin typeface="Arial" panose="020B0604020202020204" pitchFamily="34" charset="0"/>
                <a:cs typeface="Arial" panose="020B0604020202020204" pitchFamily="34" charset="0"/>
              </a:defRPr>
            </a:lvl1pPr>
          </a:lstStyle>
          <a:p>
            <a:pPr lvl="0"/>
            <a:r>
              <a:rPr lang="en-US" altLang="fr-FR"/>
              <a:t>Click to edit Master title style</a:t>
            </a:r>
          </a:p>
        </p:txBody>
      </p:sp>
    </p:spTree>
    <p:custDataLst>
      <p:tags r:id="rId1"/>
    </p:custDataLst>
    <p:extLst>
      <p:ext uri="{BB962C8B-B14F-4D97-AF65-F5344CB8AC3E}">
        <p14:creationId xmlns:p14="http://schemas.microsoft.com/office/powerpoint/2010/main" val="423009680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Contenu">
    <p:spTree>
      <p:nvGrpSpPr>
        <p:cNvPr id="1" name=""/>
        <p:cNvGrpSpPr/>
        <p:nvPr/>
      </p:nvGrpSpPr>
      <p:grpSpPr>
        <a:xfrm>
          <a:off x="0" y="0"/>
          <a:ext cx="0" cy="0"/>
          <a:chOff x="0" y="0"/>
          <a:chExt cx="0" cy="0"/>
        </a:xfrm>
      </p:grpSpPr>
      <p:sp>
        <p:nvSpPr>
          <p:cNvPr id="4" name="Title Placeholder 1">
            <a:extLst>
              <a:ext uri="{FF2B5EF4-FFF2-40B4-BE49-F238E27FC236}">
                <a16:creationId xmlns:a16="http://schemas.microsoft.com/office/drawing/2014/main" id="{5196082F-E3A0-4332-9222-F46D9BC3785A}"/>
              </a:ext>
            </a:extLst>
          </p:cNvPr>
          <p:cNvSpPr>
            <a:spLocks noGrp="1"/>
          </p:cNvSpPr>
          <p:nvPr>
            <p:ph type="title"/>
          </p:nvPr>
        </p:nvSpPr>
        <p:spPr bwMode="auto">
          <a:xfrm>
            <a:off x="548640" y="419100"/>
            <a:ext cx="11094720" cy="655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b" anchorCtr="0" compatLnSpc="1">
            <a:prstTxWarp prst="textNoShape">
              <a:avLst/>
            </a:prstTxWarp>
          </a:bodyPr>
          <a:lstStyle>
            <a:lvl1pPr>
              <a:lnSpc>
                <a:spcPct val="100000"/>
              </a:lnSpc>
              <a:defRPr sz="3333" b="1" cap="none" baseline="0">
                <a:solidFill>
                  <a:srgbClr val="008A00"/>
                </a:solidFill>
                <a:latin typeface="Arial" panose="020B0604020202020204" pitchFamily="34" charset="0"/>
                <a:cs typeface="Arial" panose="020B0604020202020204" pitchFamily="34" charset="0"/>
              </a:defRPr>
            </a:lvl1pPr>
          </a:lstStyle>
          <a:p>
            <a:pPr lvl="0"/>
            <a:r>
              <a:rPr lang="en-US" altLang="fr-FR"/>
              <a:t>Click to edit Master title style</a:t>
            </a:r>
          </a:p>
        </p:txBody>
      </p:sp>
      <p:sp>
        <p:nvSpPr>
          <p:cNvPr id="5" name="Espace réservé du contenu 6">
            <a:extLst>
              <a:ext uri="{FF2B5EF4-FFF2-40B4-BE49-F238E27FC236}">
                <a16:creationId xmlns:a16="http://schemas.microsoft.com/office/drawing/2014/main" id="{85B43D65-94E6-439F-849A-812B50A18120}"/>
              </a:ext>
            </a:extLst>
          </p:cNvPr>
          <p:cNvSpPr>
            <a:spLocks noGrp="1"/>
          </p:cNvSpPr>
          <p:nvPr>
            <p:ph sz="quarter" idx="10" hasCustomPrompt="1"/>
          </p:nvPr>
        </p:nvSpPr>
        <p:spPr>
          <a:xfrm>
            <a:off x="554302" y="1899061"/>
            <a:ext cx="11083397" cy="3627288"/>
          </a:xfrm>
          <a:prstGeom prst="rect">
            <a:avLst/>
          </a:prstGeom>
        </p:spPr>
        <p:txBody>
          <a:bodyPr lIns="0" tIns="0" rIns="0" bIns="0" numCol="1" spcCol="301752"/>
          <a:lstStyle>
            <a:lvl1pPr marL="0" indent="0" defTabSz="299988">
              <a:spcBef>
                <a:spcPts val="1167"/>
              </a:spcBef>
              <a:spcAft>
                <a:spcPts val="833"/>
              </a:spcAft>
              <a:buClr>
                <a:srgbClr val="50A129"/>
              </a:buClr>
              <a:buFontTx/>
              <a:buNone/>
              <a:defRPr sz="2667" b="1" i="0" baseline="0">
                <a:solidFill>
                  <a:srgbClr val="008A00"/>
                </a:solidFill>
                <a:latin typeface="Arial" panose="020B0604020202020204" pitchFamily="34" charset="0"/>
                <a:cs typeface="Arial" panose="020B0604020202020204" pitchFamily="34" charset="0"/>
              </a:defRPr>
            </a:lvl1pPr>
            <a:lvl2pPr marL="0" indent="0">
              <a:lnSpc>
                <a:spcPct val="100000"/>
              </a:lnSpc>
              <a:spcBef>
                <a:spcPts val="583"/>
              </a:spcBef>
              <a:spcAft>
                <a:spcPts val="583"/>
              </a:spcAft>
              <a:buFontTx/>
              <a:buNone/>
              <a:defRPr sz="2667" baseline="0">
                <a:solidFill>
                  <a:srgbClr val="414141"/>
                </a:solidFill>
                <a:latin typeface="Arial" panose="020B0604020202020204" pitchFamily="34" charset="0"/>
                <a:cs typeface="Arial" panose="020B0604020202020204" pitchFamily="34" charset="0"/>
              </a:defRPr>
            </a:lvl2pPr>
            <a:lvl3pPr marL="0" indent="0">
              <a:spcBef>
                <a:spcPts val="1500"/>
              </a:spcBef>
              <a:spcAft>
                <a:spcPts val="583"/>
              </a:spcAft>
              <a:buClr>
                <a:srgbClr val="008A00"/>
              </a:buClr>
              <a:buSzPct val="85000"/>
              <a:buFontTx/>
              <a:buNone/>
              <a:defRPr sz="2667" b="1" baseline="0">
                <a:solidFill>
                  <a:srgbClr val="414141"/>
                </a:solidFill>
                <a:latin typeface="Arial" panose="020B0604020202020204" pitchFamily="34" charset="0"/>
                <a:cs typeface="Arial" panose="020B0604020202020204" pitchFamily="34" charset="0"/>
              </a:defRPr>
            </a:lvl3pPr>
            <a:lvl4pPr marL="297168" indent="-297168">
              <a:lnSpc>
                <a:spcPct val="100000"/>
              </a:lnSpc>
              <a:spcBef>
                <a:spcPts val="583"/>
              </a:spcBef>
              <a:spcAft>
                <a:spcPts val="583"/>
              </a:spcAft>
              <a:buClr>
                <a:srgbClr val="008A00"/>
              </a:buClr>
              <a:buFont typeface="Arial" panose="020B0604020202020204" pitchFamily="34" charset="0"/>
              <a:buChar char="•"/>
              <a:tabLst>
                <a:tab pos="228591" algn="l"/>
              </a:tabLst>
              <a:defRPr sz="2667" b="0" baseline="0">
                <a:solidFill>
                  <a:srgbClr val="414141"/>
                </a:solidFill>
                <a:latin typeface="Arial" panose="020B0604020202020204" pitchFamily="34" charset="0"/>
                <a:cs typeface="Arial" panose="020B0604020202020204" pitchFamily="34" charset="0"/>
              </a:defRPr>
            </a:lvl4pPr>
            <a:lvl5pPr marL="0" indent="0">
              <a:lnSpc>
                <a:spcPct val="100000"/>
              </a:lnSpc>
              <a:spcBef>
                <a:spcPts val="917"/>
              </a:spcBef>
              <a:spcAft>
                <a:spcPts val="583"/>
              </a:spcAft>
              <a:buClr>
                <a:srgbClr val="008A00"/>
              </a:buClr>
              <a:buFontTx/>
              <a:buNone/>
              <a:tabLst>
                <a:tab pos="304788" algn="l"/>
              </a:tabLst>
              <a:defRPr sz="2333" b="1" baseline="0">
                <a:solidFill>
                  <a:srgbClr val="414141"/>
                </a:solidFill>
                <a:latin typeface="Arial" panose="020B0604020202020204" pitchFamily="34" charset="0"/>
                <a:cs typeface="Arial" panose="020B0604020202020204" pitchFamily="34" charset="0"/>
              </a:defRPr>
            </a:lvl5pPr>
            <a:lvl6pPr marL="0" indent="0">
              <a:lnSpc>
                <a:spcPct val="100000"/>
              </a:lnSpc>
              <a:spcBef>
                <a:spcPts val="583"/>
              </a:spcBef>
              <a:spcAft>
                <a:spcPts val="583"/>
              </a:spcAft>
              <a:buClr>
                <a:srgbClr val="008A00"/>
              </a:buClr>
              <a:buFontTx/>
              <a:buNone/>
              <a:defRPr sz="2333" b="0">
                <a:solidFill>
                  <a:srgbClr val="414141"/>
                </a:solidFill>
                <a:latin typeface="Arial" panose="020B0604020202020204" pitchFamily="34" charset="0"/>
                <a:cs typeface="Arial" panose="020B0604020202020204" pitchFamily="34" charset="0"/>
              </a:defRPr>
            </a:lvl6pPr>
            <a:lvl7pPr marL="228591" indent="-228591">
              <a:lnSpc>
                <a:spcPct val="100000"/>
              </a:lnSpc>
              <a:spcBef>
                <a:spcPts val="583"/>
              </a:spcBef>
              <a:spcAft>
                <a:spcPts val="583"/>
              </a:spcAft>
              <a:buClr>
                <a:srgbClr val="008A00"/>
              </a:buClr>
              <a:buFont typeface="Arial" panose="020B0604020202020204" pitchFamily="34" charset="0"/>
              <a:buChar char="•"/>
              <a:tabLst>
                <a:tab pos="228591" algn="l"/>
              </a:tabLst>
              <a:defRPr sz="2333">
                <a:solidFill>
                  <a:srgbClr val="414141"/>
                </a:solidFill>
                <a:latin typeface="Arial" panose="020B0604020202020204" pitchFamily="34" charset="0"/>
                <a:cs typeface="Arial" panose="020B0604020202020204" pitchFamily="34" charset="0"/>
              </a:defRPr>
            </a:lvl7pPr>
            <a:lvl8pPr marL="0" indent="0">
              <a:lnSpc>
                <a:spcPct val="100000"/>
              </a:lnSpc>
              <a:spcBef>
                <a:spcPts val="583"/>
              </a:spcBef>
              <a:spcAft>
                <a:spcPts val="583"/>
              </a:spcAft>
              <a:buClr>
                <a:srgbClr val="008A00"/>
              </a:buClr>
              <a:buFontTx/>
              <a:buNone/>
              <a:defRPr sz="2000">
                <a:solidFill>
                  <a:srgbClr val="414141"/>
                </a:solidFill>
                <a:latin typeface="Arial" panose="020B0604020202020204" pitchFamily="34" charset="0"/>
                <a:cs typeface="Arial" panose="020B0604020202020204" pitchFamily="34" charset="0"/>
              </a:defRPr>
            </a:lvl8pPr>
            <a:lvl9pPr marL="533379" indent="-228591">
              <a:lnSpc>
                <a:spcPct val="100000"/>
              </a:lnSpc>
              <a:spcBef>
                <a:spcPts val="583"/>
              </a:spcBef>
              <a:spcAft>
                <a:spcPts val="583"/>
              </a:spcAft>
              <a:buClr>
                <a:srgbClr val="008A00"/>
              </a:buClr>
              <a:buFont typeface="Arial" panose="020B0604020202020204" pitchFamily="34" charset="0"/>
              <a:buChar char="•"/>
              <a:defRPr sz="2000">
                <a:solidFill>
                  <a:srgbClr val="414141"/>
                </a:solidFill>
                <a:latin typeface="Arial" panose="020B0604020202020204" pitchFamily="34" charset="0"/>
                <a:cs typeface="Arial" panose="020B0604020202020204" pitchFamily="34" charset="0"/>
              </a:defRPr>
            </a:lvl9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a:p>
            <a:pPr lvl="5"/>
            <a:r>
              <a:rPr lang="fr-FR"/>
              <a:t>Cinquième niveau</a:t>
            </a:r>
          </a:p>
          <a:p>
            <a:pPr lvl="6"/>
            <a:r>
              <a:rPr lang="fr-FR"/>
              <a:t>Sixième niveau</a:t>
            </a:r>
          </a:p>
          <a:p>
            <a:pPr lvl="7"/>
            <a:r>
              <a:rPr lang="fr-FR"/>
              <a:t>Septième niveau</a:t>
            </a:r>
          </a:p>
          <a:p>
            <a:pPr lvl="8"/>
            <a:r>
              <a:rPr lang="fr-FR"/>
              <a:t>Huitième niveau</a:t>
            </a:r>
          </a:p>
        </p:txBody>
      </p:sp>
    </p:spTree>
    <p:custDataLst>
      <p:tags r:id="rId1"/>
    </p:custDataLst>
    <p:extLst>
      <p:ext uri="{BB962C8B-B14F-4D97-AF65-F5344CB8AC3E}">
        <p14:creationId xmlns:p14="http://schemas.microsoft.com/office/powerpoint/2010/main" val="106417447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Contenu 2 col">
    <p:spTree>
      <p:nvGrpSpPr>
        <p:cNvPr id="1" name=""/>
        <p:cNvGrpSpPr/>
        <p:nvPr/>
      </p:nvGrpSpPr>
      <p:grpSpPr>
        <a:xfrm>
          <a:off x="0" y="0"/>
          <a:ext cx="0" cy="0"/>
          <a:chOff x="0" y="0"/>
          <a:chExt cx="0" cy="0"/>
        </a:xfrm>
      </p:grpSpPr>
      <p:sp>
        <p:nvSpPr>
          <p:cNvPr id="3" name="Title Placeholder 1">
            <a:extLst>
              <a:ext uri="{FF2B5EF4-FFF2-40B4-BE49-F238E27FC236}">
                <a16:creationId xmlns:a16="http://schemas.microsoft.com/office/drawing/2014/main" id="{387F8FAB-1134-4C72-92F1-2981ACAC234D}"/>
              </a:ext>
            </a:extLst>
          </p:cNvPr>
          <p:cNvSpPr>
            <a:spLocks noGrp="1"/>
          </p:cNvSpPr>
          <p:nvPr>
            <p:ph type="title"/>
          </p:nvPr>
        </p:nvSpPr>
        <p:spPr bwMode="auto">
          <a:xfrm>
            <a:off x="548640" y="419100"/>
            <a:ext cx="11094720" cy="655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b" anchorCtr="0" compatLnSpc="1">
            <a:prstTxWarp prst="textNoShape">
              <a:avLst/>
            </a:prstTxWarp>
          </a:bodyPr>
          <a:lstStyle>
            <a:lvl1pPr>
              <a:lnSpc>
                <a:spcPct val="100000"/>
              </a:lnSpc>
              <a:defRPr sz="3333" b="1" cap="none" baseline="0">
                <a:solidFill>
                  <a:srgbClr val="008A00"/>
                </a:solidFill>
                <a:latin typeface="Arial" panose="020B0604020202020204" pitchFamily="34" charset="0"/>
                <a:cs typeface="Arial" panose="020B0604020202020204" pitchFamily="34" charset="0"/>
              </a:defRPr>
            </a:lvl1pPr>
          </a:lstStyle>
          <a:p>
            <a:pPr lvl="0"/>
            <a:r>
              <a:rPr lang="en-US" altLang="fr-FR"/>
              <a:t>Click to edit Master title style</a:t>
            </a:r>
          </a:p>
        </p:txBody>
      </p:sp>
      <p:sp>
        <p:nvSpPr>
          <p:cNvPr id="4" name="Espace réservé du contenu 6">
            <a:extLst>
              <a:ext uri="{FF2B5EF4-FFF2-40B4-BE49-F238E27FC236}">
                <a16:creationId xmlns:a16="http://schemas.microsoft.com/office/drawing/2014/main" id="{69C2262B-8F57-45A3-BC96-919F0216197D}"/>
              </a:ext>
            </a:extLst>
          </p:cNvPr>
          <p:cNvSpPr>
            <a:spLocks noGrp="1"/>
          </p:cNvSpPr>
          <p:nvPr>
            <p:ph sz="quarter" idx="10" hasCustomPrompt="1"/>
          </p:nvPr>
        </p:nvSpPr>
        <p:spPr>
          <a:xfrm>
            <a:off x="554302" y="1899061"/>
            <a:ext cx="11083397" cy="3627288"/>
          </a:xfrm>
          <a:prstGeom prst="rect">
            <a:avLst/>
          </a:prstGeom>
        </p:spPr>
        <p:txBody>
          <a:bodyPr lIns="0" tIns="0" rIns="0" bIns="0" numCol="2" spcCol="594360"/>
          <a:lstStyle>
            <a:lvl1pPr marL="0" indent="0" defTabSz="299988">
              <a:spcBef>
                <a:spcPts val="1167"/>
              </a:spcBef>
              <a:spcAft>
                <a:spcPts val="833"/>
              </a:spcAft>
              <a:buClr>
                <a:srgbClr val="50A129"/>
              </a:buClr>
              <a:buFontTx/>
              <a:buNone/>
              <a:defRPr sz="2667" b="1" i="0" baseline="0">
                <a:solidFill>
                  <a:srgbClr val="008A00"/>
                </a:solidFill>
                <a:latin typeface="Arial" panose="020B0604020202020204" pitchFamily="34" charset="0"/>
                <a:cs typeface="Arial" panose="020B0604020202020204" pitchFamily="34" charset="0"/>
              </a:defRPr>
            </a:lvl1pPr>
            <a:lvl2pPr marL="0" indent="0">
              <a:lnSpc>
                <a:spcPct val="100000"/>
              </a:lnSpc>
              <a:spcBef>
                <a:spcPts val="583"/>
              </a:spcBef>
              <a:spcAft>
                <a:spcPts val="583"/>
              </a:spcAft>
              <a:buFontTx/>
              <a:buNone/>
              <a:defRPr sz="2667" baseline="0">
                <a:solidFill>
                  <a:srgbClr val="414141"/>
                </a:solidFill>
                <a:latin typeface="Arial" panose="020B0604020202020204" pitchFamily="34" charset="0"/>
                <a:cs typeface="Arial" panose="020B0604020202020204" pitchFamily="34" charset="0"/>
              </a:defRPr>
            </a:lvl2pPr>
            <a:lvl3pPr marL="0" indent="0">
              <a:spcBef>
                <a:spcPts val="1500"/>
              </a:spcBef>
              <a:spcAft>
                <a:spcPts val="583"/>
              </a:spcAft>
              <a:buClr>
                <a:srgbClr val="008A00"/>
              </a:buClr>
              <a:buSzPct val="85000"/>
              <a:buFontTx/>
              <a:buNone/>
              <a:defRPr sz="2667" b="1" baseline="0">
                <a:solidFill>
                  <a:srgbClr val="414141"/>
                </a:solidFill>
                <a:latin typeface="Arial" panose="020B0604020202020204" pitchFamily="34" charset="0"/>
                <a:cs typeface="Arial" panose="020B0604020202020204" pitchFamily="34" charset="0"/>
              </a:defRPr>
            </a:lvl3pPr>
            <a:lvl4pPr marL="297168" indent="-297168">
              <a:lnSpc>
                <a:spcPct val="100000"/>
              </a:lnSpc>
              <a:spcBef>
                <a:spcPts val="583"/>
              </a:spcBef>
              <a:spcAft>
                <a:spcPts val="583"/>
              </a:spcAft>
              <a:buClr>
                <a:srgbClr val="008A00"/>
              </a:buClr>
              <a:buFont typeface="Arial" panose="020B0604020202020204" pitchFamily="34" charset="0"/>
              <a:buChar char="•"/>
              <a:tabLst>
                <a:tab pos="304788" algn="l"/>
              </a:tabLst>
              <a:defRPr sz="2667" b="0" baseline="0">
                <a:solidFill>
                  <a:srgbClr val="414141"/>
                </a:solidFill>
                <a:latin typeface="Arial" panose="020B0604020202020204" pitchFamily="34" charset="0"/>
                <a:cs typeface="Arial" panose="020B0604020202020204" pitchFamily="34" charset="0"/>
              </a:defRPr>
            </a:lvl4pPr>
            <a:lvl5pPr marL="0" indent="0">
              <a:lnSpc>
                <a:spcPct val="100000"/>
              </a:lnSpc>
              <a:spcBef>
                <a:spcPts val="917"/>
              </a:spcBef>
              <a:spcAft>
                <a:spcPts val="583"/>
              </a:spcAft>
              <a:buClr>
                <a:srgbClr val="008A00"/>
              </a:buClr>
              <a:buFontTx/>
              <a:buNone/>
              <a:tabLst>
                <a:tab pos="304788" algn="l"/>
              </a:tabLst>
              <a:defRPr sz="2333" b="1" baseline="0">
                <a:solidFill>
                  <a:srgbClr val="414141"/>
                </a:solidFill>
                <a:latin typeface="Arial" panose="020B0604020202020204" pitchFamily="34" charset="0"/>
                <a:cs typeface="Arial" panose="020B0604020202020204" pitchFamily="34" charset="0"/>
              </a:defRPr>
            </a:lvl5pPr>
            <a:lvl6pPr marL="0" indent="0">
              <a:lnSpc>
                <a:spcPct val="100000"/>
              </a:lnSpc>
              <a:spcBef>
                <a:spcPts val="583"/>
              </a:spcBef>
              <a:spcAft>
                <a:spcPts val="583"/>
              </a:spcAft>
              <a:buClr>
                <a:srgbClr val="008A00"/>
              </a:buClr>
              <a:buFontTx/>
              <a:buNone/>
              <a:defRPr sz="2333" b="0">
                <a:solidFill>
                  <a:srgbClr val="414141"/>
                </a:solidFill>
                <a:latin typeface="Arial" panose="020B0604020202020204" pitchFamily="34" charset="0"/>
                <a:cs typeface="Arial" panose="020B0604020202020204" pitchFamily="34" charset="0"/>
              </a:defRPr>
            </a:lvl6pPr>
            <a:lvl7pPr marL="228591" indent="-228591">
              <a:lnSpc>
                <a:spcPct val="100000"/>
              </a:lnSpc>
              <a:spcBef>
                <a:spcPts val="583"/>
              </a:spcBef>
              <a:spcAft>
                <a:spcPts val="583"/>
              </a:spcAft>
              <a:buClr>
                <a:srgbClr val="008A00"/>
              </a:buClr>
              <a:buFont typeface="Arial" panose="020B0604020202020204" pitchFamily="34" charset="0"/>
              <a:buChar char="•"/>
              <a:tabLst>
                <a:tab pos="228591" algn="l"/>
              </a:tabLst>
              <a:defRPr sz="2333">
                <a:solidFill>
                  <a:srgbClr val="414141"/>
                </a:solidFill>
                <a:latin typeface="Arial" panose="020B0604020202020204" pitchFamily="34" charset="0"/>
                <a:cs typeface="Arial" panose="020B0604020202020204" pitchFamily="34" charset="0"/>
              </a:defRPr>
            </a:lvl7pPr>
            <a:lvl8pPr marL="0" indent="0">
              <a:lnSpc>
                <a:spcPct val="100000"/>
              </a:lnSpc>
              <a:spcBef>
                <a:spcPts val="583"/>
              </a:spcBef>
              <a:spcAft>
                <a:spcPts val="583"/>
              </a:spcAft>
              <a:buClr>
                <a:srgbClr val="008A00"/>
              </a:buClr>
              <a:buFontTx/>
              <a:buNone/>
              <a:defRPr sz="2000">
                <a:solidFill>
                  <a:srgbClr val="414141"/>
                </a:solidFill>
                <a:latin typeface="Arial" panose="020B0604020202020204" pitchFamily="34" charset="0"/>
                <a:cs typeface="Arial" panose="020B0604020202020204" pitchFamily="34" charset="0"/>
              </a:defRPr>
            </a:lvl8pPr>
            <a:lvl9pPr marL="533379" indent="-228591">
              <a:lnSpc>
                <a:spcPct val="100000"/>
              </a:lnSpc>
              <a:spcBef>
                <a:spcPts val="583"/>
              </a:spcBef>
              <a:spcAft>
                <a:spcPts val="583"/>
              </a:spcAft>
              <a:buClr>
                <a:srgbClr val="008A00"/>
              </a:buClr>
              <a:buFont typeface="Arial" panose="020B0604020202020204" pitchFamily="34" charset="0"/>
              <a:buChar char="•"/>
              <a:defRPr sz="2000">
                <a:solidFill>
                  <a:srgbClr val="414141"/>
                </a:solidFill>
                <a:latin typeface="Arial" panose="020B0604020202020204" pitchFamily="34" charset="0"/>
                <a:cs typeface="Arial" panose="020B0604020202020204" pitchFamily="34" charset="0"/>
              </a:defRPr>
            </a:lvl9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a:p>
            <a:pPr lvl="5"/>
            <a:r>
              <a:rPr lang="fr-FR"/>
              <a:t>Cinquième niveau</a:t>
            </a:r>
          </a:p>
          <a:p>
            <a:pPr lvl="6"/>
            <a:r>
              <a:rPr lang="fr-FR"/>
              <a:t>Sixième niveau</a:t>
            </a:r>
          </a:p>
          <a:p>
            <a:pPr lvl="7"/>
            <a:r>
              <a:rPr lang="fr-FR"/>
              <a:t>Septième niveau</a:t>
            </a:r>
          </a:p>
          <a:p>
            <a:pPr lvl="8"/>
            <a:r>
              <a:rPr lang="fr-FR"/>
              <a:t>Huitième niveau</a:t>
            </a:r>
          </a:p>
        </p:txBody>
      </p:sp>
    </p:spTree>
    <p:custDataLst>
      <p:tags r:id="rId1"/>
    </p:custDataLst>
    <p:extLst>
      <p:ext uri="{BB962C8B-B14F-4D97-AF65-F5344CB8AC3E}">
        <p14:creationId xmlns:p14="http://schemas.microsoft.com/office/powerpoint/2010/main" val="219878001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itle">
  <p:cSld name="7_Diapositive de titre">
    <p:spTree>
      <p:nvGrpSpPr>
        <p:cNvPr id="1" name=""/>
        <p:cNvGrpSpPr/>
        <p:nvPr/>
      </p:nvGrpSpPr>
      <p:grpSpPr>
        <a:xfrm>
          <a:off x="0" y="0"/>
          <a:ext cx="0" cy="0"/>
          <a:chOff x="0" y="0"/>
          <a:chExt cx="0" cy="0"/>
        </a:xfrm>
      </p:grpSpPr>
      <p:pic>
        <p:nvPicPr>
          <p:cNvPr id="7" name="Image 6"/>
          <p:cNvPicPr>
            <a:picLocks noChangeAspect="1"/>
          </p:cNvPicPr>
          <p:nvPr userDrawn="1"/>
        </p:nvPicPr>
        <p:blipFill>
          <a:blip r:embed="rId2"/>
          <a:stretch>
            <a:fillRect/>
          </a:stretch>
        </p:blipFill>
        <p:spPr>
          <a:xfrm>
            <a:off x="0" y="0"/>
            <a:ext cx="12192000" cy="6858000"/>
          </a:xfrm>
          <a:prstGeom prst="rect">
            <a:avLst/>
          </a:prstGeom>
        </p:spPr>
      </p:pic>
      <p:sp>
        <p:nvSpPr>
          <p:cNvPr id="2" name="Title 1"/>
          <p:cNvSpPr>
            <a:spLocks noGrp="1"/>
          </p:cNvSpPr>
          <p:nvPr>
            <p:ph type="ctrTitle" hasCustomPrompt="1"/>
          </p:nvPr>
        </p:nvSpPr>
        <p:spPr>
          <a:xfrm>
            <a:off x="1227507" y="1474975"/>
            <a:ext cx="6374117" cy="2387600"/>
          </a:xfrm>
          <a:prstGeom prst="rect">
            <a:avLst/>
          </a:prstGeom>
        </p:spPr>
        <p:txBody>
          <a:bodyPr lIns="0" tIns="0" rIns="0" bIns="0" anchor="b">
            <a:normAutofit/>
          </a:bodyPr>
          <a:lstStyle>
            <a:lvl1pPr algn="l">
              <a:lnSpc>
                <a:spcPct val="100000"/>
              </a:lnSpc>
              <a:defRPr sz="3529" b="1" i="0" baseline="0">
                <a:solidFill>
                  <a:srgbClr val="008A00"/>
                </a:solidFill>
                <a:latin typeface="Arial" charset="0"/>
                <a:ea typeface="Arial" charset="0"/>
                <a:cs typeface="Arial" charset="0"/>
              </a:defRPr>
            </a:lvl1pPr>
          </a:lstStyle>
          <a:p>
            <a:r>
              <a:rPr lang="fr-FR" dirty="0"/>
              <a:t>TITRE DE LA</a:t>
            </a:r>
            <a:br>
              <a:rPr lang="fr-FR" dirty="0"/>
            </a:br>
            <a:r>
              <a:rPr lang="fr-FR" dirty="0"/>
              <a:t>PRÉSENTATION</a:t>
            </a:r>
            <a:br>
              <a:rPr lang="fr-FR" dirty="0"/>
            </a:br>
            <a:r>
              <a:rPr lang="fr-FR" dirty="0"/>
              <a:t>SUR TROIS LIGNES</a:t>
            </a:r>
            <a:endParaRPr lang="en-US" dirty="0"/>
          </a:p>
        </p:txBody>
      </p:sp>
      <p:sp>
        <p:nvSpPr>
          <p:cNvPr id="3" name="Subtitle 2"/>
          <p:cNvSpPr>
            <a:spLocks noGrp="1"/>
          </p:cNvSpPr>
          <p:nvPr>
            <p:ph type="subTitle" idx="1" hasCustomPrompt="1"/>
          </p:nvPr>
        </p:nvSpPr>
        <p:spPr>
          <a:xfrm>
            <a:off x="1227507" y="4110038"/>
            <a:ext cx="6374117" cy="1134315"/>
          </a:xfrm>
          <a:prstGeom prst="rect">
            <a:avLst/>
          </a:prstGeom>
        </p:spPr>
        <p:txBody>
          <a:bodyPr lIns="0" tIns="0" rIns="0" bIns="0">
            <a:normAutofit/>
          </a:bodyPr>
          <a:lstStyle>
            <a:lvl1pPr marL="0" indent="0" algn="l">
              <a:lnSpc>
                <a:spcPct val="100000"/>
              </a:lnSpc>
              <a:buNone/>
              <a:defRPr sz="2647" b="0" i="0" baseline="0">
                <a:solidFill>
                  <a:srgbClr val="008A00"/>
                </a:solidFill>
                <a:latin typeface="Arial" charset="0"/>
                <a:ea typeface="Arial" charset="0"/>
                <a:cs typeface="Arial" charset="0"/>
              </a:defRPr>
            </a:lvl1pPr>
            <a:lvl2pPr marL="443726" indent="0" algn="ctr">
              <a:buNone/>
              <a:defRPr sz="1941"/>
            </a:lvl2pPr>
            <a:lvl3pPr marL="887450" indent="0" algn="ctr">
              <a:buNone/>
              <a:defRPr sz="1747"/>
            </a:lvl3pPr>
            <a:lvl4pPr marL="1331176" indent="0" algn="ctr">
              <a:buNone/>
              <a:defRPr sz="1552"/>
            </a:lvl4pPr>
            <a:lvl5pPr marL="1774902" indent="0" algn="ctr">
              <a:buNone/>
              <a:defRPr sz="1552"/>
            </a:lvl5pPr>
            <a:lvl6pPr marL="2218626" indent="0" algn="ctr">
              <a:buNone/>
              <a:defRPr sz="1552"/>
            </a:lvl6pPr>
            <a:lvl7pPr marL="2662352" indent="0" algn="ctr">
              <a:buNone/>
              <a:defRPr sz="1552"/>
            </a:lvl7pPr>
            <a:lvl8pPr marL="3106077" indent="0" algn="ctr">
              <a:buNone/>
              <a:defRPr sz="1552"/>
            </a:lvl8pPr>
            <a:lvl9pPr marL="3549803" indent="0" algn="ctr">
              <a:buNone/>
              <a:defRPr sz="1552"/>
            </a:lvl9pPr>
          </a:lstStyle>
          <a:p>
            <a:r>
              <a:rPr lang="fr-FR" dirty="0"/>
              <a:t>Sous-titre, nom de l’unité </a:t>
            </a:r>
            <a:br>
              <a:rPr lang="fr-FR" dirty="0"/>
            </a:br>
            <a:r>
              <a:rPr lang="fr-FR" dirty="0"/>
              <a:t>ou nom du présentateur</a:t>
            </a:r>
          </a:p>
        </p:txBody>
      </p:sp>
    </p:spTree>
    <p:extLst>
      <p:ext uri="{BB962C8B-B14F-4D97-AF65-F5344CB8AC3E}">
        <p14:creationId xmlns:p14="http://schemas.microsoft.com/office/powerpoint/2010/main" val="290639369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Diapositive de titre">
    <p:spTree>
      <p:nvGrpSpPr>
        <p:cNvPr id="1" name=""/>
        <p:cNvGrpSpPr/>
        <p:nvPr/>
      </p:nvGrpSpPr>
      <p:grpSpPr>
        <a:xfrm>
          <a:off x="0" y="0"/>
          <a:ext cx="0" cy="0"/>
          <a:chOff x="0" y="0"/>
          <a:chExt cx="0" cy="0"/>
        </a:xfrm>
      </p:grpSpPr>
      <p:pic>
        <p:nvPicPr>
          <p:cNvPr id="8" name="Image 7">
            <a:extLst>
              <a:ext uri="{FF2B5EF4-FFF2-40B4-BE49-F238E27FC236}">
                <a16:creationId xmlns:a16="http://schemas.microsoft.com/office/drawing/2014/main" id="{73A3490F-DC16-5348-8FFD-2D0D5D6F222C}"/>
              </a:ext>
            </a:extLst>
          </p:cNvPr>
          <p:cNvPicPr>
            <a:picLocks noChangeAspect="1"/>
          </p:cNvPicPr>
          <p:nvPr userDrawn="1"/>
        </p:nvPicPr>
        <p:blipFill>
          <a:blip r:embed="rId2"/>
          <a:srcRect/>
          <a:stretch/>
        </p:blipFill>
        <p:spPr>
          <a:xfrm>
            <a:off x="0" y="0"/>
            <a:ext cx="12192000" cy="6858000"/>
          </a:xfrm>
          <a:prstGeom prst="rect">
            <a:avLst/>
          </a:prstGeom>
        </p:spPr>
      </p:pic>
      <p:sp>
        <p:nvSpPr>
          <p:cNvPr id="23" name="Title 1">
            <a:extLst>
              <a:ext uri="{FF2B5EF4-FFF2-40B4-BE49-F238E27FC236}">
                <a16:creationId xmlns:a16="http://schemas.microsoft.com/office/drawing/2014/main" id="{B3E2B669-838F-EB49-9EBB-998D339D662D}"/>
              </a:ext>
            </a:extLst>
          </p:cNvPr>
          <p:cNvSpPr>
            <a:spLocks noGrp="1"/>
          </p:cNvSpPr>
          <p:nvPr>
            <p:ph type="ctrTitle" hasCustomPrompt="1"/>
          </p:nvPr>
        </p:nvSpPr>
        <p:spPr>
          <a:xfrm>
            <a:off x="1206552" y="1232253"/>
            <a:ext cx="6617240" cy="2254956"/>
          </a:xfrm>
          <a:prstGeom prst="rect">
            <a:avLst/>
          </a:prstGeom>
        </p:spPr>
        <p:txBody>
          <a:bodyPr lIns="0" tIns="0" rIns="0" bIns="0" anchor="b">
            <a:normAutofit/>
          </a:bodyPr>
          <a:lstStyle>
            <a:lvl1pPr algn="l">
              <a:lnSpc>
                <a:spcPct val="100000"/>
              </a:lnSpc>
              <a:defRPr sz="4333" b="1" i="0" baseline="0">
                <a:solidFill>
                  <a:schemeClr val="bg1"/>
                </a:solidFill>
                <a:latin typeface="Arial" charset="0"/>
                <a:ea typeface="Arial" charset="0"/>
                <a:cs typeface="Arial" charset="0"/>
              </a:defRPr>
            </a:lvl1pPr>
          </a:lstStyle>
          <a:p>
            <a:r>
              <a:rPr lang="fr-FR"/>
              <a:t>TITRE DE LA</a:t>
            </a:r>
            <a:br>
              <a:rPr lang="fr-FR"/>
            </a:br>
            <a:r>
              <a:rPr lang="fr-FR"/>
              <a:t>PRÉSENTATION</a:t>
            </a:r>
            <a:br>
              <a:rPr lang="fr-FR"/>
            </a:br>
            <a:r>
              <a:rPr lang="fr-FR"/>
              <a:t>SUR TROIS LIGNES</a:t>
            </a:r>
            <a:endParaRPr lang="en-US"/>
          </a:p>
        </p:txBody>
      </p:sp>
      <p:sp>
        <p:nvSpPr>
          <p:cNvPr id="24" name="Subtitle 2">
            <a:extLst>
              <a:ext uri="{FF2B5EF4-FFF2-40B4-BE49-F238E27FC236}">
                <a16:creationId xmlns:a16="http://schemas.microsoft.com/office/drawing/2014/main" id="{52B6CB76-10A0-2B42-A4D7-D03223DB50D4}"/>
              </a:ext>
            </a:extLst>
          </p:cNvPr>
          <p:cNvSpPr>
            <a:spLocks noGrp="1"/>
          </p:cNvSpPr>
          <p:nvPr>
            <p:ph type="subTitle" idx="1" hasCustomPrompt="1"/>
          </p:nvPr>
        </p:nvSpPr>
        <p:spPr>
          <a:xfrm>
            <a:off x="1206551" y="3790750"/>
            <a:ext cx="6617239" cy="1442709"/>
          </a:xfrm>
          <a:prstGeom prst="rect">
            <a:avLst/>
          </a:prstGeom>
        </p:spPr>
        <p:txBody>
          <a:bodyPr lIns="0" tIns="0" rIns="0" bIns="0">
            <a:normAutofit/>
          </a:bodyPr>
          <a:lstStyle>
            <a:lvl1pPr marL="0" indent="0" algn="l">
              <a:lnSpc>
                <a:spcPct val="100000"/>
              </a:lnSpc>
              <a:buNone/>
              <a:defRPr sz="3333" b="0" i="0" baseline="0">
                <a:solidFill>
                  <a:schemeClr val="bg1"/>
                </a:solidFill>
                <a:latin typeface="Arial" charset="0"/>
                <a:ea typeface="Arial" charset="0"/>
                <a:cs typeface="Arial" charset="0"/>
              </a:defRPr>
            </a:lvl1pPr>
            <a:lvl2pPr marL="419083" indent="0" algn="ctr">
              <a:buNone/>
              <a:defRPr sz="1833"/>
            </a:lvl2pPr>
            <a:lvl3pPr marL="838166" indent="0" algn="ctr">
              <a:buNone/>
              <a:defRPr sz="1650"/>
            </a:lvl3pPr>
            <a:lvl4pPr marL="1257250" indent="0" algn="ctr">
              <a:buNone/>
              <a:defRPr sz="1467"/>
            </a:lvl4pPr>
            <a:lvl5pPr marL="1676333" indent="0" algn="ctr">
              <a:buNone/>
              <a:defRPr sz="1467"/>
            </a:lvl5pPr>
            <a:lvl6pPr marL="2095416" indent="0" algn="ctr">
              <a:buNone/>
              <a:defRPr sz="1467"/>
            </a:lvl6pPr>
            <a:lvl7pPr marL="2514499" indent="0" algn="ctr">
              <a:buNone/>
              <a:defRPr sz="1467"/>
            </a:lvl7pPr>
            <a:lvl8pPr marL="2933583" indent="0" algn="ctr">
              <a:buNone/>
              <a:defRPr sz="1467"/>
            </a:lvl8pPr>
            <a:lvl9pPr marL="3352666" indent="0" algn="ctr">
              <a:buNone/>
              <a:defRPr sz="1467"/>
            </a:lvl9pPr>
          </a:lstStyle>
          <a:p>
            <a:r>
              <a:rPr lang="fr-FR"/>
              <a:t>Sous-titre, nom de l’unité </a:t>
            </a:r>
            <a:br>
              <a:rPr lang="fr-FR"/>
            </a:br>
            <a:r>
              <a:rPr lang="fr-FR"/>
              <a:t>ou nom du présentateur</a:t>
            </a:r>
          </a:p>
        </p:txBody>
      </p:sp>
    </p:spTree>
    <p:extLst>
      <p:ext uri="{BB962C8B-B14F-4D97-AF65-F5344CB8AC3E}">
        <p14:creationId xmlns:p14="http://schemas.microsoft.com/office/powerpoint/2010/main" val="1593497668"/>
      </p:ext>
    </p:extLst>
  </p:cSld>
  <p:clrMapOvr>
    <a:masterClrMapping/>
  </p:clrMapOvr>
  <p:extLst>
    <p:ext uri="{DCECCB84-F9BA-43D5-87BE-67443E8EF086}">
      <p15:sldGuideLst xmlns:p15="http://schemas.microsoft.com/office/powerpoint/2012/main">
        <p15:guide id="1" orient="horz" pos="2592">
          <p15:clr>
            <a:srgbClr val="FBAE40"/>
          </p15:clr>
        </p15:guide>
        <p15:guide id="2" pos="4608">
          <p15:clr>
            <a:srgbClr val="FBAE40"/>
          </p15:clr>
        </p15:guide>
      </p15:sldGuideLst>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1_Diapositive de titre">
    <p:spTree>
      <p:nvGrpSpPr>
        <p:cNvPr id="1" name=""/>
        <p:cNvGrpSpPr/>
        <p:nvPr/>
      </p:nvGrpSpPr>
      <p:grpSpPr>
        <a:xfrm>
          <a:off x="0" y="0"/>
          <a:ext cx="0" cy="0"/>
          <a:chOff x="0" y="0"/>
          <a:chExt cx="0" cy="0"/>
        </a:xfrm>
      </p:grpSpPr>
      <p:pic>
        <p:nvPicPr>
          <p:cNvPr id="4" name="Image 3">
            <a:extLst>
              <a:ext uri="{FF2B5EF4-FFF2-40B4-BE49-F238E27FC236}">
                <a16:creationId xmlns:a16="http://schemas.microsoft.com/office/drawing/2014/main" id="{3C4F20C7-0819-E14B-A180-643FAC15A97B}"/>
              </a:ext>
            </a:extLst>
          </p:cNvPr>
          <p:cNvPicPr>
            <a:picLocks noChangeAspect="1"/>
          </p:cNvPicPr>
          <p:nvPr userDrawn="1"/>
        </p:nvPicPr>
        <p:blipFill>
          <a:blip r:embed="rId2"/>
          <a:srcRect/>
          <a:stretch/>
        </p:blipFill>
        <p:spPr>
          <a:xfrm>
            <a:off x="0" y="0"/>
            <a:ext cx="12192000" cy="6858000"/>
          </a:xfrm>
          <a:prstGeom prst="rect">
            <a:avLst/>
          </a:prstGeom>
        </p:spPr>
      </p:pic>
      <p:sp>
        <p:nvSpPr>
          <p:cNvPr id="12" name="Title 1">
            <a:extLst>
              <a:ext uri="{FF2B5EF4-FFF2-40B4-BE49-F238E27FC236}">
                <a16:creationId xmlns:a16="http://schemas.microsoft.com/office/drawing/2014/main" id="{B5294B8D-A022-F243-BA49-1C908D575650}"/>
              </a:ext>
            </a:extLst>
          </p:cNvPr>
          <p:cNvSpPr>
            <a:spLocks noGrp="1"/>
          </p:cNvSpPr>
          <p:nvPr>
            <p:ph type="ctrTitle" hasCustomPrompt="1"/>
          </p:nvPr>
        </p:nvSpPr>
        <p:spPr>
          <a:xfrm>
            <a:off x="1206552" y="1232253"/>
            <a:ext cx="6617240" cy="2254956"/>
          </a:xfrm>
          <a:prstGeom prst="rect">
            <a:avLst/>
          </a:prstGeom>
        </p:spPr>
        <p:txBody>
          <a:bodyPr lIns="0" tIns="0" rIns="0" bIns="0" anchor="b">
            <a:normAutofit/>
          </a:bodyPr>
          <a:lstStyle>
            <a:lvl1pPr algn="l">
              <a:lnSpc>
                <a:spcPct val="100000"/>
              </a:lnSpc>
              <a:defRPr sz="4333" b="1" i="0" baseline="0">
                <a:solidFill>
                  <a:srgbClr val="008A00"/>
                </a:solidFill>
                <a:latin typeface="Arial" charset="0"/>
                <a:ea typeface="Arial" charset="0"/>
                <a:cs typeface="Arial" charset="0"/>
              </a:defRPr>
            </a:lvl1pPr>
          </a:lstStyle>
          <a:p>
            <a:r>
              <a:rPr lang="fr-FR"/>
              <a:t>TITRE DE LA</a:t>
            </a:r>
            <a:br>
              <a:rPr lang="fr-FR"/>
            </a:br>
            <a:r>
              <a:rPr lang="fr-FR"/>
              <a:t>PRÉSENTATION</a:t>
            </a:r>
            <a:br>
              <a:rPr lang="fr-FR"/>
            </a:br>
            <a:r>
              <a:rPr lang="fr-FR"/>
              <a:t>SUR TROIS LIGNES</a:t>
            </a:r>
            <a:endParaRPr lang="en-US"/>
          </a:p>
        </p:txBody>
      </p:sp>
      <p:sp>
        <p:nvSpPr>
          <p:cNvPr id="13" name="Subtitle 2">
            <a:extLst>
              <a:ext uri="{FF2B5EF4-FFF2-40B4-BE49-F238E27FC236}">
                <a16:creationId xmlns:a16="http://schemas.microsoft.com/office/drawing/2014/main" id="{C3924D58-0FC9-5D42-8C4E-632DE6D47717}"/>
              </a:ext>
            </a:extLst>
          </p:cNvPr>
          <p:cNvSpPr>
            <a:spLocks noGrp="1"/>
          </p:cNvSpPr>
          <p:nvPr>
            <p:ph type="subTitle" idx="1" hasCustomPrompt="1"/>
          </p:nvPr>
        </p:nvSpPr>
        <p:spPr>
          <a:xfrm>
            <a:off x="1206551" y="3790750"/>
            <a:ext cx="6617239" cy="1442709"/>
          </a:xfrm>
          <a:prstGeom prst="rect">
            <a:avLst/>
          </a:prstGeom>
        </p:spPr>
        <p:txBody>
          <a:bodyPr lIns="0" tIns="0" rIns="0" bIns="0">
            <a:normAutofit/>
          </a:bodyPr>
          <a:lstStyle>
            <a:lvl1pPr marL="0" indent="0" algn="l">
              <a:lnSpc>
                <a:spcPct val="100000"/>
              </a:lnSpc>
              <a:buNone/>
              <a:defRPr sz="3333" b="0" i="0" baseline="0">
                <a:solidFill>
                  <a:srgbClr val="414141"/>
                </a:solidFill>
                <a:latin typeface="Arial" charset="0"/>
                <a:ea typeface="Arial" charset="0"/>
                <a:cs typeface="Arial" charset="0"/>
              </a:defRPr>
            </a:lvl1pPr>
            <a:lvl2pPr marL="419083" indent="0" algn="ctr">
              <a:buNone/>
              <a:defRPr sz="1833"/>
            </a:lvl2pPr>
            <a:lvl3pPr marL="838166" indent="0" algn="ctr">
              <a:buNone/>
              <a:defRPr sz="1650"/>
            </a:lvl3pPr>
            <a:lvl4pPr marL="1257250" indent="0" algn="ctr">
              <a:buNone/>
              <a:defRPr sz="1467"/>
            </a:lvl4pPr>
            <a:lvl5pPr marL="1676333" indent="0" algn="ctr">
              <a:buNone/>
              <a:defRPr sz="1467"/>
            </a:lvl5pPr>
            <a:lvl6pPr marL="2095416" indent="0" algn="ctr">
              <a:buNone/>
              <a:defRPr sz="1467"/>
            </a:lvl6pPr>
            <a:lvl7pPr marL="2514499" indent="0" algn="ctr">
              <a:buNone/>
              <a:defRPr sz="1467"/>
            </a:lvl7pPr>
            <a:lvl8pPr marL="2933583" indent="0" algn="ctr">
              <a:buNone/>
              <a:defRPr sz="1467"/>
            </a:lvl8pPr>
            <a:lvl9pPr marL="3352666" indent="0" algn="ctr">
              <a:buNone/>
              <a:defRPr sz="1467"/>
            </a:lvl9pPr>
          </a:lstStyle>
          <a:p>
            <a:r>
              <a:rPr lang="fr-FR"/>
              <a:t>Sous-titre, nom de l’unité </a:t>
            </a:r>
            <a:br>
              <a:rPr lang="fr-FR"/>
            </a:br>
            <a:r>
              <a:rPr lang="fr-FR"/>
              <a:t>ou nom du présentateur</a:t>
            </a:r>
          </a:p>
        </p:txBody>
      </p:sp>
    </p:spTree>
    <p:extLst>
      <p:ext uri="{BB962C8B-B14F-4D97-AF65-F5344CB8AC3E}">
        <p14:creationId xmlns:p14="http://schemas.microsoft.com/office/powerpoint/2010/main" val="562508659"/>
      </p:ext>
    </p:extLst>
  </p:cSld>
  <p:clrMapOvr>
    <a:masterClrMapping/>
  </p:clrMapOvr>
  <p:extLst>
    <p:ext uri="{DCECCB84-F9BA-43D5-87BE-67443E8EF086}">
      <p15:sldGuideLst xmlns:p15="http://schemas.microsoft.com/office/powerpoint/2012/main">
        <p15:guide id="1" orient="horz" pos="2592">
          <p15:clr>
            <a:srgbClr val="FBAE40"/>
          </p15:clr>
        </p15:guide>
        <p15:guide id="2" pos="4608">
          <p15:clr>
            <a:srgbClr val="FBAE40"/>
          </p15:clr>
        </p15:guide>
      </p15:sldGuideLst>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2_Diapositive de titre">
    <p:spTree>
      <p:nvGrpSpPr>
        <p:cNvPr id="1" name=""/>
        <p:cNvGrpSpPr/>
        <p:nvPr/>
      </p:nvGrpSpPr>
      <p:grpSpPr>
        <a:xfrm>
          <a:off x="0" y="0"/>
          <a:ext cx="0" cy="0"/>
          <a:chOff x="0" y="0"/>
          <a:chExt cx="0" cy="0"/>
        </a:xfrm>
      </p:grpSpPr>
      <p:pic>
        <p:nvPicPr>
          <p:cNvPr id="3" name="Image 2">
            <a:extLst>
              <a:ext uri="{FF2B5EF4-FFF2-40B4-BE49-F238E27FC236}">
                <a16:creationId xmlns:a16="http://schemas.microsoft.com/office/drawing/2014/main" id="{A3446645-E6F5-C741-B762-48AD6244C7E1}"/>
              </a:ext>
            </a:extLst>
          </p:cNvPr>
          <p:cNvPicPr>
            <a:picLocks noChangeAspect="1"/>
          </p:cNvPicPr>
          <p:nvPr userDrawn="1"/>
        </p:nvPicPr>
        <p:blipFill>
          <a:blip r:embed="rId2"/>
          <a:srcRect/>
          <a:stretch/>
        </p:blipFill>
        <p:spPr>
          <a:xfrm>
            <a:off x="0" y="0"/>
            <a:ext cx="12192000" cy="6858000"/>
          </a:xfrm>
          <a:prstGeom prst="rect">
            <a:avLst/>
          </a:prstGeom>
        </p:spPr>
      </p:pic>
      <p:sp>
        <p:nvSpPr>
          <p:cNvPr id="7" name="Title 1">
            <a:extLst>
              <a:ext uri="{FF2B5EF4-FFF2-40B4-BE49-F238E27FC236}">
                <a16:creationId xmlns:a16="http://schemas.microsoft.com/office/drawing/2014/main" id="{AC22A424-19DD-514C-B287-1F23B73CFDBC}"/>
              </a:ext>
            </a:extLst>
          </p:cNvPr>
          <p:cNvSpPr>
            <a:spLocks noGrp="1"/>
          </p:cNvSpPr>
          <p:nvPr>
            <p:ph type="ctrTitle" hasCustomPrompt="1"/>
          </p:nvPr>
        </p:nvSpPr>
        <p:spPr>
          <a:xfrm>
            <a:off x="1206552" y="1232253"/>
            <a:ext cx="6617240" cy="2254956"/>
          </a:xfrm>
          <a:prstGeom prst="rect">
            <a:avLst/>
          </a:prstGeom>
        </p:spPr>
        <p:txBody>
          <a:bodyPr lIns="0" tIns="0" rIns="0" bIns="0" anchor="b">
            <a:normAutofit/>
          </a:bodyPr>
          <a:lstStyle>
            <a:lvl1pPr algn="l">
              <a:lnSpc>
                <a:spcPct val="100000"/>
              </a:lnSpc>
              <a:defRPr sz="4333" b="1" i="0" baseline="0">
                <a:solidFill>
                  <a:schemeClr val="bg1"/>
                </a:solidFill>
                <a:latin typeface="Arial" charset="0"/>
                <a:ea typeface="Arial" charset="0"/>
                <a:cs typeface="Arial" charset="0"/>
              </a:defRPr>
            </a:lvl1pPr>
          </a:lstStyle>
          <a:p>
            <a:r>
              <a:rPr lang="fr-FR"/>
              <a:t>TITRE DE LA</a:t>
            </a:r>
            <a:br>
              <a:rPr lang="fr-FR"/>
            </a:br>
            <a:r>
              <a:rPr lang="fr-FR"/>
              <a:t>PRÉSENTATION</a:t>
            </a:r>
            <a:br>
              <a:rPr lang="fr-FR"/>
            </a:br>
            <a:r>
              <a:rPr lang="fr-FR"/>
              <a:t>SUR TROIS LIGNES</a:t>
            </a:r>
            <a:endParaRPr lang="en-US"/>
          </a:p>
        </p:txBody>
      </p:sp>
      <p:sp>
        <p:nvSpPr>
          <p:cNvPr id="9" name="Subtitle 2">
            <a:extLst>
              <a:ext uri="{FF2B5EF4-FFF2-40B4-BE49-F238E27FC236}">
                <a16:creationId xmlns:a16="http://schemas.microsoft.com/office/drawing/2014/main" id="{0808352D-FA04-3F49-AC97-1D4D0C3B1864}"/>
              </a:ext>
            </a:extLst>
          </p:cNvPr>
          <p:cNvSpPr>
            <a:spLocks noGrp="1"/>
          </p:cNvSpPr>
          <p:nvPr>
            <p:ph type="subTitle" idx="1" hasCustomPrompt="1"/>
          </p:nvPr>
        </p:nvSpPr>
        <p:spPr>
          <a:xfrm>
            <a:off x="1206551" y="3790750"/>
            <a:ext cx="6617239" cy="1442709"/>
          </a:xfrm>
          <a:prstGeom prst="rect">
            <a:avLst/>
          </a:prstGeom>
        </p:spPr>
        <p:txBody>
          <a:bodyPr lIns="0" tIns="0" rIns="0" bIns="0">
            <a:normAutofit/>
          </a:bodyPr>
          <a:lstStyle>
            <a:lvl1pPr marL="0" indent="0" algn="l">
              <a:lnSpc>
                <a:spcPct val="100000"/>
              </a:lnSpc>
              <a:buNone/>
              <a:defRPr sz="3333" b="0" i="0" baseline="0">
                <a:solidFill>
                  <a:schemeClr val="bg1"/>
                </a:solidFill>
                <a:latin typeface="Arial" charset="0"/>
                <a:ea typeface="Arial" charset="0"/>
                <a:cs typeface="Arial" charset="0"/>
              </a:defRPr>
            </a:lvl1pPr>
            <a:lvl2pPr marL="419083" indent="0" algn="ctr">
              <a:buNone/>
              <a:defRPr sz="1833"/>
            </a:lvl2pPr>
            <a:lvl3pPr marL="838166" indent="0" algn="ctr">
              <a:buNone/>
              <a:defRPr sz="1650"/>
            </a:lvl3pPr>
            <a:lvl4pPr marL="1257250" indent="0" algn="ctr">
              <a:buNone/>
              <a:defRPr sz="1467"/>
            </a:lvl4pPr>
            <a:lvl5pPr marL="1676333" indent="0" algn="ctr">
              <a:buNone/>
              <a:defRPr sz="1467"/>
            </a:lvl5pPr>
            <a:lvl6pPr marL="2095416" indent="0" algn="ctr">
              <a:buNone/>
              <a:defRPr sz="1467"/>
            </a:lvl6pPr>
            <a:lvl7pPr marL="2514499" indent="0" algn="ctr">
              <a:buNone/>
              <a:defRPr sz="1467"/>
            </a:lvl7pPr>
            <a:lvl8pPr marL="2933583" indent="0" algn="ctr">
              <a:buNone/>
              <a:defRPr sz="1467"/>
            </a:lvl8pPr>
            <a:lvl9pPr marL="3352666" indent="0" algn="ctr">
              <a:buNone/>
              <a:defRPr sz="1467"/>
            </a:lvl9pPr>
          </a:lstStyle>
          <a:p>
            <a:r>
              <a:rPr lang="fr-FR"/>
              <a:t>Sous-titre, nom de l’unité </a:t>
            </a:r>
            <a:br>
              <a:rPr lang="fr-FR"/>
            </a:br>
            <a:r>
              <a:rPr lang="fr-FR"/>
              <a:t>ou nom du présentateur</a:t>
            </a:r>
          </a:p>
        </p:txBody>
      </p:sp>
    </p:spTree>
    <p:extLst>
      <p:ext uri="{BB962C8B-B14F-4D97-AF65-F5344CB8AC3E}">
        <p14:creationId xmlns:p14="http://schemas.microsoft.com/office/powerpoint/2010/main" val="426036828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3_Diapositive de titre">
    <p:spTree>
      <p:nvGrpSpPr>
        <p:cNvPr id="1" name=""/>
        <p:cNvGrpSpPr/>
        <p:nvPr/>
      </p:nvGrpSpPr>
      <p:grpSpPr>
        <a:xfrm>
          <a:off x="0" y="0"/>
          <a:ext cx="0" cy="0"/>
          <a:chOff x="0" y="0"/>
          <a:chExt cx="0" cy="0"/>
        </a:xfrm>
      </p:grpSpPr>
      <p:pic>
        <p:nvPicPr>
          <p:cNvPr id="3" name="Image 2">
            <a:extLst>
              <a:ext uri="{FF2B5EF4-FFF2-40B4-BE49-F238E27FC236}">
                <a16:creationId xmlns:a16="http://schemas.microsoft.com/office/drawing/2014/main" id="{21E04681-033A-2A4C-B7B1-D79695566F2B}"/>
              </a:ext>
            </a:extLst>
          </p:cNvPr>
          <p:cNvPicPr>
            <a:picLocks noChangeAspect="1"/>
          </p:cNvPicPr>
          <p:nvPr userDrawn="1"/>
        </p:nvPicPr>
        <p:blipFill>
          <a:blip r:embed="rId2"/>
          <a:srcRect/>
          <a:stretch/>
        </p:blipFill>
        <p:spPr>
          <a:xfrm>
            <a:off x="0" y="0"/>
            <a:ext cx="12192000" cy="6858000"/>
          </a:xfrm>
          <a:prstGeom prst="rect">
            <a:avLst/>
          </a:prstGeom>
        </p:spPr>
      </p:pic>
      <p:sp>
        <p:nvSpPr>
          <p:cNvPr id="4" name="Title 1">
            <a:extLst>
              <a:ext uri="{FF2B5EF4-FFF2-40B4-BE49-F238E27FC236}">
                <a16:creationId xmlns:a16="http://schemas.microsoft.com/office/drawing/2014/main" id="{79CBF2C3-459B-274F-80B8-96943C80B698}"/>
              </a:ext>
            </a:extLst>
          </p:cNvPr>
          <p:cNvSpPr>
            <a:spLocks noGrp="1"/>
          </p:cNvSpPr>
          <p:nvPr>
            <p:ph type="ctrTitle" hasCustomPrompt="1"/>
          </p:nvPr>
        </p:nvSpPr>
        <p:spPr>
          <a:xfrm>
            <a:off x="1206552" y="1232253"/>
            <a:ext cx="6617240" cy="2254956"/>
          </a:xfrm>
          <a:prstGeom prst="rect">
            <a:avLst/>
          </a:prstGeom>
        </p:spPr>
        <p:txBody>
          <a:bodyPr lIns="0" tIns="0" rIns="0" bIns="0" anchor="b">
            <a:normAutofit/>
          </a:bodyPr>
          <a:lstStyle>
            <a:lvl1pPr algn="l">
              <a:lnSpc>
                <a:spcPct val="100000"/>
              </a:lnSpc>
              <a:defRPr sz="4333" b="1" i="0" baseline="0">
                <a:solidFill>
                  <a:srgbClr val="008A00"/>
                </a:solidFill>
                <a:latin typeface="Arial" charset="0"/>
                <a:ea typeface="Arial" charset="0"/>
                <a:cs typeface="Arial" charset="0"/>
              </a:defRPr>
            </a:lvl1pPr>
          </a:lstStyle>
          <a:p>
            <a:r>
              <a:rPr lang="fr-FR"/>
              <a:t>TITRE DE LA</a:t>
            </a:r>
            <a:br>
              <a:rPr lang="fr-FR"/>
            </a:br>
            <a:r>
              <a:rPr lang="fr-FR"/>
              <a:t>PRÉSENTATION</a:t>
            </a:r>
            <a:br>
              <a:rPr lang="fr-FR"/>
            </a:br>
            <a:r>
              <a:rPr lang="fr-FR"/>
              <a:t>SUR TROIS LIGNES</a:t>
            </a:r>
            <a:endParaRPr lang="en-US"/>
          </a:p>
        </p:txBody>
      </p:sp>
      <p:sp>
        <p:nvSpPr>
          <p:cNvPr id="5" name="Subtitle 2">
            <a:extLst>
              <a:ext uri="{FF2B5EF4-FFF2-40B4-BE49-F238E27FC236}">
                <a16:creationId xmlns:a16="http://schemas.microsoft.com/office/drawing/2014/main" id="{D800C484-8669-ED4B-83AB-63F0A83D00A0}"/>
              </a:ext>
            </a:extLst>
          </p:cNvPr>
          <p:cNvSpPr>
            <a:spLocks noGrp="1"/>
          </p:cNvSpPr>
          <p:nvPr>
            <p:ph type="subTitle" idx="1" hasCustomPrompt="1"/>
          </p:nvPr>
        </p:nvSpPr>
        <p:spPr>
          <a:xfrm>
            <a:off x="1206551" y="3790750"/>
            <a:ext cx="6617239" cy="1442709"/>
          </a:xfrm>
          <a:prstGeom prst="rect">
            <a:avLst/>
          </a:prstGeom>
        </p:spPr>
        <p:txBody>
          <a:bodyPr lIns="0" tIns="0" rIns="0" bIns="0">
            <a:normAutofit/>
          </a:bodyPr>
          <a:lstStyle>
            <a:lvl1pPr marL="0" indent="0" algn="l">
              <a:lnSpc>
                <a:spcPct val="100000"/>
              </a:lnSpc>
              <a:buNone/>
              <a:defRPr sz="3333" b="0" i="0" baseline="0">
                <a:solidFill>
                  <a:srgbClr val="414141"/>
                </a:solidFill>
                <a:latin typeface="Arial" charset="0"/>
                <a:ea typeface="Arial" charset="0"/>
                <a:cs typeface="Arial" charset="0"/>
              </a:defRPr>
            </a:lvl1pPr>
            <a:lvl2pPr marL="419083" indent="0" algn="ctr">
              <a:buNone/>
              <a:defRPr sz="1833"/>
            </a:lvl2pPr>
            <a:lvl3pPr marL="838166" indent="0" algn="ctr">
              <a:buNone/>
              <a:defRPr sz="1650"/>
            </a:lvl3pPr>
            <a:lvl4pPr marL="1257250" indent="0" algn="ctr">
              <a:buNone/>
              <a:defRPr sz="1467"/>
            </a:lvl4pPr>
            <a:lvl5pPr marL="1676333" indent="0" algn="ctr">
              <a:buNone/>
              <a:defRPr sz="1467"/>
            </a:lvl5pPr>
            <a:lvl6pPr marL="2095416" indent="0" algn="ctr">
              <a:buNone/>
              <a:defRPr sz="1467"/>
            </a:lvl6pPr>
            <a:lvl7pPr marL="2514499" indent="0" algn="ctr">
              <a:buNone/>
              <a:defRPr sz="1467"/>
            </a:lvl7pPr>
            <a:lvl8pPr marL="2933583" indent="0" algn="ctr">
              <a:buNone/>
              <a:defRPr sz="1467"/>
            </a:lvl8pPr>
            <a:lvl9pPr marL="3352666" indent="0" algn="ctr">
              <a:buNone/>
              <a:defRPr sz="1467"/>
            </a:lvl9pPr>
          </a:lstStyle>
          <a:p>
            <a:r>
              <a:rPr lang="fr-FR"/>
              <a:t>Sous-titre, nom de l’unité </a:t>
            </a:r>
            <a:br>
              <a:rPr lang="fr-FR"/>
            </a:br>
            <a:r>
              <a:rPr lang="fr-FR"/>
              <a:t>ou nom du présentateur</a:t>
            </a:r>
          </a:p>
        </p:txBody>
      </p:sp>
    </p:spTree>
    <p:extLst>
      <p:ext uri="{BB962C8B-B14F-4D97-AF65-F5344CB8AC3E}">
        <p14:creationId xmlns:p14="http://schemas.microsoft.com/office/powerpoint/2010/main" val="321841453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4_Diapositive de titre">
    <p:spTree>
      <p:nvGrpSpPr>
        <p:cNvPr id="1" name=""/>
        <p:cNvGrpSpPr/>
        <p:nvPr/>
      </p:nvGrpSpPr>
      <p:grpSpPr>
        <a:xfrm>
          <a:off x="0" y="0"/>
          <a:ext cx="0" cy="0"/>
          <a:chOff x="0" y="0"/>
          <a:chExt cx="0" cy="0"/>
        </a:xfrm>
      </p:grpSpPr>
      <p:pic>
        <p:nvPicPr>
          <p:cNvPr id="7" name="Image 6">
            <a:extLst>
              <a:ext uri="{FF2B5EF4-FFF2-40B4-BE49-F238E27FC236}">
                <a16:creationId xmlns:a16="http://schemas.microsoft.com/office/drawing/2014/main" id="{D2CC5AA6-903C-EA49-8BD9-894834060B39}"/>
              </a:ext>
            </a:extLst>
          </p:cNvPr>
          <p:cNvPicPr>
            <a:picLocks noChangeAspect="1"/>
          </p:cNvPicPr>
          <p:nvPr userDrawn="1"/>
        </p:nvPicPr>
        <p:blipFill>
          <a:blip r:embed="rId2"/>
          <a:srcRect/>
          <a:stretch/>
        </p:blipFill>
        <p:spPr>
          <a:xfrm>
            <a:off x="0" y="0"/>
            <a:ext cx="12192000" cy="6858000"/>
          </a:xfrm>
          <a:prstGeom prst="rect">
            <a:avLst/>
          </a:prstGeom>
        </p:spPr>
      </p:pic>
      <p:sp>
        <p:nvSpPr>
          <p:cNvPr id="10" name="Title 1">
            <a:extLst>
              <a:ext uri="{FF2B5EF4-FFF2-40B4-BE49-F238E27FC236}">
                <a16:creationId xmlns:a16="http://schemas.microsoft.com/office/drawing/2014/main" id="{07CCB672-7A2C-BA40-94B1-26A95C713415}"/>
              </a:ext>
            </a:extLst>
          </p:cNvPr>
          <p:cNvSpPr>
            <a:spLocks noGrp="1"/>
          </p:cNvSpPr>
          <p:nvPr>
            <p:ph type="ctrTitle" hasCustomPrompt="1"/>
          </p:nvPr>
        </p:nvSpPr>
        <p:spPr>
          <a:xfrm>
            <a:off x="985474" y="1232253"/>
            <a:ext cx="6638638" cy="2254956"/>
          </a:xfrm>
          <a:prstGeom prst="rect">
            <a:avLst/>
          </a:prstGeom>
        </p:spPr>
        <p:txBody>
          <a:bodyPr lIns="0" tIns="0" rIns="0" bIns="0" anchor="b">
            <a:normAutofit/>
          </a:bodyPr>
          <a:lstStyle>
            <a:lvl1pPr algn="l">
              <a:lnSpc>
                <a:spcPct val="100000"/>
              </a:lnSpc>
              <a:defRPr sz="4333" b="1" i="0" baseline="0">
                <a:solidFill>
                  <a:srgbClr val="008A00"/>
                </a:solidFill>
                <a:latin typeface="Arial" charset="0"/>
                <a:ea typeface="Arial" charset="0"/>
                <a:cs typeface="Arial" charset="0"/>
              </a:defRPr>
            </a:lvl1pPr>
          </a:lstStyle>
          <a:p>
            <a:r>
              <a:rPr lang="fr-FR"/>
              <a:t>TITRE DE LA</a:t>
            </a:r>
            <a:br>
              <a:rPr lang="fr-FR"/>
            </a:br>
            <a:r>
              <a:rPr lang="fr-FR"/>
              <a:t>PRÉSENTATION</a:t>
            </a:r>
            <a:br>
              <a:rPr lang="fr-FR"/>
            </a:br>
            <a:r>
              <a:rPr lang="fr-FR"/>
              <a:t>SUR TROIS LIGNES</a:t>
            </a:r>
            <a:endParaRPr lang="en-US"/>
          </a:p>
        </p:txBody>
      </p:sp>
      <p:sp>
        <p:nvSpPr>
          <p:cNvPr id="11" name="Subtitle 2">
            <a:extLst>
              <a:ext uri="{FF2B5EF4-FFF2-40B4-BE49-F238E27FC236}">
                <a16:creationId xmlns:a16="http://schemas.microsoft.com/office/drawing/2014/main" id="{C99411A0-DF26-C347-ADD0-B6041D6AE851}"/>
              </a:ext>
            </a:extLst>
          </p:cNvPr>
          <p:cNvSpPr>
            <a:spLocks noGrp="1"/>
          </p:cNvSpPr>
          <p:nvPr>
            <p:ph type="subTitle" idx="1" hasCustomPrompt="1"/>
          </p:nvPr>
        </p:nvSpPr>
        <p:spPr>
          <a:xfrm>
            <a:off x="985473" y="3790750"/>
            <a:ext cx="6638637" cy="1442709"/>
          </a:xfrm>
          <a:prstGeom prst="rect">
            <a:avLst/>
          </a:prstGeom>
        </p:spPr>
        <p:txBody>
          <a:bodyPr lIns="0" tIns="0" rIns="0" bIns="0">
            <a:normAutofit/>
          </a:bodyPr>
          <a:lstStyle>
            <a:lvl1pPr marL="0" indent="0" algn="l">
              <a:lnSpc>
                <a:spcPct val="100000"/>
              </a:lnSpc>
              <a:buNone/>
              <a:defRPr sz="3333" b="0" i="0" baseline="0">
                <a:solidFill>
                  <a:srgbClr val="008A00"/>
                </a:solidFill>
                <a:latin typeface="Arial" charset="0"/>
                <a:ea typeface="Arial" charset="0"/>
                <a:cs typeface="Arial" charset="0"/>
              </a:defRPr>
            </a:lvl1pPr>
            <a:lvl2pPr marL="419083" indent="0" algn="ctr">
              <a:buNone/>
              <a:defRPr sz="1833"/>
            </a:lvl2pPr>
            <a:lvl3pPr marL="838166" indent="0" algn="ctr">
              <a:buNone/>
              <a:defRPr sz="1650"/>
            </a:lvl3pPr>
            <a:lvl4pPr marL="1257250" indent="0" algn="ctr">
              <a:buNone/>
              <a:defRPr sz="1467"/>
            </a:lvl4pPr>
            <a:lvl5pPr marL="1676333" indent="0" algn="ctr">
              <a:buNone/>
              <a:defRPr sz="1467"/>
            </a:lvl5pPr>
            <a:lvl6pPr marL="2095416" indent="0" algn="ctr">
              <a:buNone/>
              <a:defRPr sz="1467"/>
            </a:lvl6pPr>
            <a:lvl7pPr marL="2514499" indent="0" algn="ctr">
              <a:buNone/>
              <a:defRPr sz="1467"/>
            </a:lvl7pPr>
            <a:lvl8pPr marL="2933583" indent="0" algn="ctr">
              <a:buNone/>
              <a:defRPr sz="1467"/>
            </a:lvl8pPr>
            <a:lvl9pPr marL="3352666" indent="0" algn="ctr">
              <a:buNone/>
              <a:defRPr sz="1467"/>
            </a:lvl9pPr>
          </a:lstStyle>
          <a:p>
            <a:r>
              <a:rPr lang="fr-FR"/>
              <a:t>Sous-titre, nom de l’unité </a:t>
            </a:r>
            <a:br>
              <a:rPr lang="fr-FR"/>
            </a:br>
            <a:r>
              <a:rPr lang="fr-FR"/>
              <a:t>ou nom du présentateur</a:t>
            </a:r>
          </a:p>
        </p:txBody>
      </p:sp>
    </p:spTree>
    <p:extLst>
      <p:ext uri="{BB962C8B-B14F-4D97-AF65-F5344CB8AC3E}">
        <p14:creationId xmlns:p14="http://schemas.microsoft.com/office/powerpoint/2010/main" val="125375613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5_Diapositive de titre">
    <p:spTree>
      <p:nvGrpSpPr>
        <p:cNvPr id="1" name=""/>
        <p:cNvGrpSpPr/>
        <p:nvPr/>
      </p:nvGrpSpPr>
      <p:grpSpPr>
        <a:xfrm>
          <a:off x="0" y="0"/>
          <a:ext cx="0" cy="0"/>
          <a:chOff x="0" y="0"/>
          <a:chExt cx="0" cy="0"/>
        </a:xfrm>
      </p:grpSpPr>
      <p:pic>
        <p:nvPicPr>
          <p:cNvPr id="3" name="Image 2">
            <a:extLst>
              <a:ext uri="{FF2B5EF4-FFF2-40B4-BE49-F238E27FC236}">
                <a16:creationId xmlns:a16="http://schemas.microsoft.com/office/drawing/2014/main" id="{0B83604F-BCB3-F444-80DF-1352F2EA9BAD}"/>
              </a:ext>
            </a:extLst>
          </p:cNvPr>
          <p:cNvPicPr>
            <a:picLocks noChangeAspect="1"/>
          </p:cNvPicPr>
          <p:nvPr userDrawn="1"/>
        </p:nvPicPr>
        <p:blipFill>
          <a:blip r:embed="rId2"/>
          <a:srcRect/>
          <a:stretch/>
        </p:blipFill>
        <p:spPr>
          <a:xfrm>
            <a:off x="0" y="0"/>
            <a:ext cx="12192000" cy="6858000"/>
          </a:xfrm>
          <a:prstGeom prst="rect">
            <a:avLst/>
          </a:prstGeom>
        </p:spPr>
      </p:pic>
      <p:sp>
        <p:nvSpPr>
          <p:cNvPr id="6" name="Title 1">
            <a:extLst>
              <a:ext uri="{FF2B5EF4-FFF2-40B4-BE49-F238E27FC236}">
                <a16:creationId xmlns:a16="http://schemas.microsoft.com/office/drawing/2014/main" id="{DF80680A-9F86-624D-810B-DDB20FF242DE}"/>
              </a:ext>
            </a:extLst>
          </p:cNvPr>
          <p:cNvSpPr>
            <a:spLocks noGrp="1"/>
          </p:cNvSpPr>
          <p:nvPr>
            <p:ph type="ctrTitle" hasCustomPrompt="1"/>
          </p:nvPr>
        </p:nvSpPr>
        <p:spPr>
          <a:xfrm>
            <a:off x="985474" y="1232253"/>
            <a:ext cx="6638638" cy="2254956"/>
          </a:xfrm>
          <a:prstGeom prst="rect">
            <a:avLst/>
          </a:prstGeom>
        </p:spPr>
        <p:txBody>
          <a:bodyPr lIns="0" tIns="0" rIns="0" bIns="0" anchor="b">
            <a:normAutofit/>
          </a:bodyPr>
          <a:lstStyle>
            <a:lvl1pPr algn="l">
              <a:lnSpc>
                <a:spcPct val="100000"/>
              </a:lnSpc>
              <a:defRPr sz="4333" b="1" i="0" baseline="0">
                <a:solidFill>
                  <a:srgbClr val="008A00"/>
                </a:solidFill>
                <a:latin typeface="Arial" charset="0"/>
                <a:ea typeface="Arial" charset="0"/>
                <a:cs typeface="Arial" charset="0"/>
              </a:defRPr>
            </a:lvl1pPr>
          </a:lstStyle>
          <a:p>
            <a:r>
              <a:rPr lang="fr-FR"/>
              <a:t>TITRE DE LA</a:t>
            </a:r>
            <a:br>
              <a:rPr lang="fr-FR"/>
            </a:br>
            <a:r>
              <a:rPr lang="fr-FR"/>
              <a:t>PRÉSENTATION</a:t>
            </a:r>
            <a:br>
              <a:rPr lang="fr-FR"/>
            </a:br>
            <a:r>
              <a:rPr lang="fr-FR"/>
              <a:t>SUR TROIS LIGNES</a:t>
            </a:r>
            <a:endParaRPr lang="en-US"/>
          </a:p>
        </p:txBody>
      </p:sp>
      <p:sp>
        <p:nvSpPr>
          <p:cNvPr id="8" name="Subtitle 2">
            <a:extLst>
              <a:ext uri="{FF2B5EF4-FFF2-40B4-BE49-F238E27FC236}">
                <a16:creationId xmlns:a16="http://schemas.microsoft.com/office/drawing/2014/main" id="{FA6B90D5-BAC3-5042-A87F-4CC61FD3857E}"/>
              </a:ext>
            </a:extLst>
          </p:cNvPr>
          <p:cNvSpPr>
            <a:spLocks noGrp="1"/>
          </p:cNvSpPr>
          <p:nvPr>
            <p:ph type="subTitle" idx="1" hasCustomPrompt="1"/>
          </p:nvPr>
        </p:nvSpPr>
        <p:spPr>
          <a:xfrm>
            <a:off x="985473" y="3790750"/>
            <a:ext cx="6638637" cy="1442709"/>
          </a:xfrm>
          <a:prstGeom prst="rect">
            <a:avLst/>
          </a:prstGeom>
        </p:spPr>
        <p:txBody>
          <a:bodyPr lIns="0" tIns="0" rIns="0" bIns="0">
            <a:normAutofit/>
          </a:bodyPr>
          <a:lstStyle>
            <a:lvl1pPr marL="0" indent="0" algn="l">
              <a:lnSpc>
                <a:spcPct val="100000"/>
              </a:lnSpc>
              <a:buNone/>
              <a:defRPr sz="3333" b="0" i="0" baseline="0">
                <a:solidFill>
                  <a:srgbClr val="008A00"/>
                </a:solidFill>
                <a:latin typeface="Arial" charset="0"/>
                <a:ea typeface="Arial" charset="0"/>
                <a:cs typeface="Arial" charset="0"/>
              </a:defRPr>
            </a:lvl1pPr>
            <a:lvl2pPr marL="419083" indent="0" algn="ctr">
              <a:buNone/>
              <a:defRPr sz="1833"/>
            </a:lvl2pPr>
            <a:lvl3pPr marL="838166" indent="0" algn="ctr">
              <a:buNone/>
              <a:defRPr sz="1650"/>
            </a:lvl3pPr>
            <a:lvl4pPr marL="1257250" indent="0" algn="ctr">
              <a:buNone/>
              <a:defRPr sz="1467"/>
            </a:lvl4pPr>
            <a:lvl5pPr marL="1676333" indent="0" algn="ctr">
              <a:buNone/>
              <a:defRPr sz="1467"/>
            </a:lvl5pPr>
            <a:lvl6pPr marL="2095416" indent="0" algn="ctr">
              <a:buNone/>
              <a:defRPr sz="1467"/>
            </a:lvl6pPr>
            <a:lvl7pPr marL="2514499" indent="0" algn="ctr">
              <a:buNone/>
              <a:defRPr sz="1467"/>
            </a:lvl7pPr>
            <a:lvl8pPr marL="2933583" indent="0" algn="ctr">
              <a:buNone/>
              <a:defRPr sz="1467"/>
            </a:lvl8pPr>
            <a:lvl9pPr marL="3352666" indent="0" algn="ctr">
              <a:buNone/>
              <a:defRPr sz="1467"/>
            </a:lvl9pPr>
          </a:lstStyle>
          <a:p>
            <a:r>
              <a:rPr lang="fr-FR"/>
              <a:t>Sous-titre, nom de l’unité </a:t>
            </a:r>
            <a:br>
              <a:rPr lang="fr-FR"/>
            </a:br>
            <a:r>
              <a:rPr lang="fr-FR"/>
              <a:t>ou nom du présentateur</a:t>
            </a:r>
          </a:p>
        </p:txBody>
      </p:sp>
    </p:spTree>
    <p:extLst>
      <p:ext uri="{BB962C8B-B14F-4D97-AF65-F5344CB8AC3E}">
        <p14:creationId xmlns:p14="http://schemas.microsoft.com/office/powerpoint/2010/main" val="2018161227"/>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6_Diapositive de titre">
    <p:spTree>
      <p:nvGrpSpPr>
        <p:cNvPr id="1" name=""/>
        <p:cNvGrpSpPr/>
        <p:nvPr/>
      </p:nvGrpSpPr>
      <p:grpSpPr>
        <a:xfrm>
          <a:off x="0" y="0"/>
          <a:ext cx="0" cy="0"/>
          <a:chOff x="0" y="0"/>
          <a:chExt cx="0" cy="0"/>
        </a:xfrm>
      </p:grpSpPr>
      <p:pic>
        <p:nvPicPr>
          <p:cNvPr id="4" name="Image 3">
            <a:extLst>
              <a:ext uri="{FF2B5EF4-FFF2-40B4-BE49-F238E27FC236}">
                <a16:creationId xmlns:a16="http://schemas.microsoft.com/office/drawing/2014/main" id="{D8CB45C2-1828-CE4B-9E70-127AFE267712}"/>
              </a:ext>
            </a:extLst>
          </p:cNvPr>
          <p:cNvPicPr>
            <a:picLocks noChangeAspect="1"/>
          </p:cNvPicPr>
          <p:nvPr userDrawn="1"/>
        </p:nvPicPr>
        <p:blipFill>
          <a:blip r:embed="rId2"/>
          <a:srcRect/>
          <a:stretch/>
        </p:blipFill>
        <p:spPr>
          <a:xfrm>
            <a:off x="0" y="0"/>
            <a:ext cx="12192000" cy="6858000"/>
          </a:xfrm>
          <a:prstGeom prst="rect">
            <a:avLst/>
          </a:prstGeom>
        </p:spPr>
      </p:pic>
      <p:sp>
        <p:nvSpPr>
          <p:cNvPr id="10" name="Titre 1">
            <a:extLst>
              <a:ext uri="{FF2B5EF4-FFF2-40B4-BE49-F238E27FC236}">
                <a16:creationId xmlns:a16="http://schemas.microsoft.com/office/drawing/2014/main" id="{9BCA4D6D-F3D5-8C4E-843A-C9D2413F00F1}"/>
              </a:ext>
            </a:extLst>
          </p:cNvPr>
          <p:cNvSpPr>
            <a:spLocks noGrp="1"/>
          </p:cNvSpPr>
          <p:nvPr>
            <p:ph type="title" hasCustomPrompt="1"/>
          </p:nvPr>
        </p:nvSpPr>
        <p:spPr>
          <a:xfrm>
            <a:off x="713224" y="3795252"/>
            <a:ext cx="10765553" cy="1049312"/>
          </a:xfrm>
          <a:prstGeom prst="rect">
            <a:avLst/>
          </a:prstGeom>
        </p:spPr>
        <p:txBody>
          <a:bodyPr lIns="0" tIns="0" rIns="0" bIns="0" anchor="t" anchorCtr="0"/>
          <a:lstStyle>
            <a:lvl1pPr algn="ctr">
              <a:lnSpc>
                <a:spcPct val="100000"/>
              </a:lnSpc>
              <a:defRPr sz="3750" b="1" i="0">
                <a:solidFill>
                  <a:srgbClr val="008A00"/>
                </a:solidFill>
                <a:latin typeface="Arial" panose="020B0604020202020204" pitchFamily="34" charset="0"/>
                <a:cs typeface="Arial" panose="020B0604020202020204" pitchFamily="34" charset="0"/>
              </a:defRPr>
            </a:lvl1pPr>
          </a:lstStyle>
          <a:p>
            <a:r>
              <a:rPr lang="fr-FR"/>
              <a:t>Sous-titre</a:t>
            </a:r>
            <a:br>
              <a:rPr lang="fr-FR"/>
            </a:br>
            <a:r>
              <a:rPr lang="fr-FR"/>
              <a:t>sur deux lignes</a:t>
            </a:r>
          </a:p>
        </p:txBody>
      </p:sp>
    </p:spTree>
    <p:extLst>
      <p:ext uri="{BB962C8B-B14F-4D97-AF65-F5344CB8AC3E}">
        <p14:creationId xmlns:p14="http://schemas.microsoft.com/office/powerpoint/2010/main" val="3369695355"/>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B8C867C-0E1F-DA43-A6FB-576C37DA7592}"/>
              </a:ext>
            </a:extLst>
          </p:cNvPr>
          <p:cNvSpPr>
            <a:spLocks noGrp="1"/>
          </p:cNvSpPr>
          <p:nvPr>
            <p:ph type="title" hasCustomPrompt="1"/>
          </p:nvPr>
        </p:nvSpPr>
        <p:spPr>
          <a:xfrm>
            <a:off x="546992" y="415637"/>
            <a:ext cx="11090647" cy="658092"/>
          </a:xfrm>
          <a:prstGeom prst="rect">
            <a:avLst/>
          </a:prstGeom>
        </p:spPr>
        <p:txBody>
          <a:bodyPr lIns="0" tIns="0" rIns="0" bIns="0" anchor="b" anchorCtr="0"/>
          <a:lstStyle>
            <a:lvl1pPr>
              <a:lnSpc>
                <a:spcPct val="100000"/>
              </a:lnSpc>
              <a:defRPr sz="3333" b="1" i="0">
                <a:solidFill>
                  <a:srgbClr val="008A00"/>
                </a:solidFill>
                <a:latin typeface="Arial" panose="020B0604020202020204" pitchFamily="34" charset="0"/>
                <a:cs typeface="Arial" panose="020B0604020202020204" pitchFamily="34" charset="0"/>
              </a:defRPr>
            </a:lvl1pPr>
          </a:lstStyle>
          <a:p>
            <a:r>
              <a:rPr lang="fr-FR"/>
              <a:t>TITRE DE LA DIAPOSITIVE SUR UNE LIGNE</a:t>
            </a:r>
          </a:p>
        </p:txBody>
      </p:sp>
      <p:sp>
        <p:nvSpPr>
          <p:cNvPr id="9" name="Espace réservé du contenu 6">
            <a:extLst>
              <a:ext uri="{FF2B5EF4-FFF2-40B4-BE49-F238E27FC236}">
                <a16:creationId xmlns:a16="http://schemas.microsoft.com/office/drawing/2014/main" id="{B0D281EA-4831-2446-BD13-202788355B4D}"/>
              </a:ext>
            </a:extLst>
          </p:cNvPr>
          <p:cNvSpPr>
            <a:spLocks noGrp="1"/>
          </p:cNvSpPr>
          <p:nvPr>
            <p:ph sz="quarter" idx="10" hasCustomPrompt="1"/>
          </p:nvPr>
        </p:nvSpPr>
        <p:spPr>
          <a:xfrm>
            <a:off x="554301" y="1899061"/>
            <a:ext cx="11083398" cy="3627288"/>
          </a:xfrm>
          <a:prstGeom prst="rect">
            <a:avLst/>
          </a:prstGeom>
        </p:spPr>
        <p:txBody>
          <a:bodyPr lIns="0" tIns="0" rIns="0" bIns="0"/>
          <a:lstStyle>
            <a:lvl1pPr marL="0" indent="0" defTabSz="299988">
              <a:spcBef>
                <a:spcPts val="1167"/>
              </a:spcBef>
              <a:spcAft>
                <a:spcPts val="833"/>
              </a:spcAft>
              <a:buClr>
                <a:srgbClr val="50A129"/>
              </a:buClr>
              <a:buFontTx/>
              <a:buNone/>
              <a:defRPr sz="2833" b="1" i="0" baseline="0">
                <a:solidFill>
                  <a:srgbClr val="008A00"/>
                </a:solidFill>
                <a:latin typeface="Arial" charset="0"/>
              </a:defRPr>
            </a:lvl1pPr>
            <a:lvl2pPr marL="0" indent="0">
              <a:spcBef>
                <a:spcPts val="583"/>
              </a:spcBef>
              <a:buFontTx/>
              <a:buNone/>
              <a:defRPr sz="2667" baseline="0">
                <a:solidFill>
                  <a:srgbClr val="414141"/>
                </a:solidFill>
                <a:latin typeface="Arial" charset="0"/>
              </a:defRPr>
            </a:lvl2pPr>
            <a:lvl3pPr marL="0" indent="-224991">
              <a:spcBef>
                <a:spcPts val="583"/>
              </a:spcBef>
              <a:buClr>
                <a:srgbClr val="008A00"/>
              </a:buClr>
              <a:buSzPct val="85000"/>
              <a:buFont typeface="Arial" charset="0"/>
              <a:buChar char="•"/>
              <a:defRPr sz="2667" baseline="0">
                <a:solidFill>
                  <a:srgbClr val="414141"/>
                </a:solidFill>
                <a:latin typeface="Arial" charset="0"/>
              </a:defRPr>
            </a:lvl3pPr>
            <a:lvl4pPr marL="224991" indent="0">
              <a:spcBef>
                <a:spcPts val="583"/>
              </a:spcBef>
              <a:buFontTx/>
              <a:buNone/>
              <a:defRPr sz="2000" baseline="0">
                <a:solidFill>
                  <a:srgbClr val="414141"/>
                </a:solidFill>
                <a:latin typeface="Arial" charset="0"/>
              </a:defRPr>
            </a:lvl4pPr>
            <a:lvl5pPr marL="1698557" indent="0">
              <a:buFontTx/>
              <a:buNone/>
              <a:defRPr baseline="0">
                <a:latin typeface="Arial" charset="0"/>
              </a:defRPr>
            </a:lvl5pPr>
          </a:lstStyle>
          <a:p>
            <a:pPr lvl="0"/>
            <a:r>
              <a:rPr lang="fr-FR"/>
              <a:t>Modifiez les styles du texte du masque</a:t>
            </a:r>
          </a:p>
          <a:p>
            <a:pPr lvl="1"/>
            <a:r>
              <a:rPr lang="fr-FR"/>
              <a:t>Deuxième niveau</a:t>
            </a:r>
          </a:p>
          <a:p>
            <a:pPr lvl="2"/>
            <a:r>
              <a:rPr lang="fr-FR"/>
              <a:t>Troisième niveau</a:t>
            </a:r>
          </a:p>
          <a:p>
            <a:pPr lvl="3"/>
            <a:r>
              <a:rPr lang="fr-FR"/>
              <a:t>Quatrième niveau</a:t>
            </a:r>
          </a:p>
        </p:txBody>
      </p:sp>
    </p:spTree>
    <p:extLst>
      <p:ext uri="{BB962C8B-B14F-4D97-AF65-F5344CB8AC3E}">
        <p14:creationId xmlns:p14="http://schemas.microsoft.com/office/powerpoint/2010/main" val="3478430215"/>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itle">
  <p:cSld name="7_Diapositive de titre">
    <p:spTree>
      <p:nvGrpSpPr>
        <p:cNvPr id="1" name=""/>
        <p:cNvGrpSpPr/>
        <p:nvPr/>
      </p:nvGrpSpPr>
      <p:grpSpPr>
        <a:xfrm>
          <a:off x="0" y="0"/>
          <a:ext cx="0" cy="0"/>
          <a:chOff x="0" y="0"/>
          <a:chExt cx="0" cy="0"/>
        </a:xfrm>
      </p:grpSpPr>
      <p:pic>
        <p:nvPicPr>
          <p:cNvPr id="7" name="Image 6"/>
          <p:cNvPicPr>
            <a:picLocks noChangeAspect="1"/>
          </p:cNvPicPr>
          <p:nvPr userDrawn="1"/>
        </p:nvPicPr>
        <p:blipFill>
          <a:blip r:embed="rId2"/>
          <a:stretch>
            <a:fillRect/>
          </a:stretch>
        </p:blipFill>
        <p:spPr>
          <a:xfrm>
            <a:off x="0" y="0"/>
            <a:ext cx="12192000" cy="6858000"/>
          </a:xfrm>
          <a:prstGeom prst="rect">
            <a:avLst/>
          </a:prstGeom>
        </p:spPr>
      </p:pic>
      <p:sp>
        <p:nvSpPr>
          <p:cNvPr id="2" name="Title 1"/>
          <p:cNvSpPr>
            <a:spLocks noGrp="1"/>
          </p:cNvSpPr>
          <p:nvPr>
            <p:ph type="ctrTitle" hasCustomPrompt="1"/>
          </p:nvPr>
        </p:nvSpPr>
        <p:spPr>
          <a:xfrm>
            <a:off x="1227507" y="1474975"/>
            <a:ext cx="6374117" cy="2387600"/>
          </a:xfrm>
          <a:prstGeom prst="rect">
            <a:avLst/>
          </a:prstGeom>
        </p:spPr>
        <p:txBody>
          <a:bodyPr lIns="0" tIns="0" rIns="0" bIns="0" anchor="b">
            <a:normAutofit/>
          </a:bodyPr>
          <a:lstStyle>
            <a:lvl1pPr algn="l">
              <a:lnSpc>
                <a:spcPct val="100000"/>
              </a:lnSpc>
              <a:defRPr sz="3529" b="1" i="0" baseline="0">
                <a:solidFill>
                  <a:srgbClr val="008A00"/>
                </a:solidFill>
                <a:latin typeface="Arial" charset="0"/>
                <a:ea typeface="Arial" charset="0"/>
                <a:cs typeface="Arial" charset="0"/>
              </a:defRPr>
            </a:lvl1pPr>
          </a:lstStyle>
          <a:p>
            <a:r>
              <a:rPr lang="fr-FR" dirty="0"/>
              <a:t>TITRE DE LA</a:t>
            </a:r>
            <a:br>
              <a:rPr lang="fr-FR" dirty="0"/>
            </a:br>
            <a:r>
              <a:rPr lang="fr-FR" dirty="0"/>
              <a:t>PRÉSENTATION</a:t>
            </a:r>
            <a:br>
              <a:rPr lang="fr-FR" dirty="0"/>
            </a:br>
            <a:r>
              <a:rPr lang="fr-FR" dirty="0"/>
              <a:t>SUR TROIS LIGNES</a:t>
            </a:r>
            <a:endParaRPr lang="en-US" dirty="0"/>
          </a:p>
        </p:txBody>
      </p:sp>
      <p:sp>
        <p:nvSpPr>
          <p:cNvPr id="3" name="Subtitle 2"/>
          <p:cNvSpPr>
            <a:spLocks noGrp="1"/>
          </p:cNvSpPr>
          <p:nvPr>
            <p:ph type="subTitle" idx="1" hasCustomPrompt="1"/>
          </p:nvPr>
        </p:nvSpPr>
        <p:spPr>
          <a:xfrm>
            <a:off x="1227507" y="4110038"/>
            <a:ext cx="6374117" cy="1134315"/>
          </a:xfrm>
          <a:prstGeom prst="rect">
            <a:avLst/>
          </a:prstGeom>
        </p:spPr>
        <p:txBody>
          <a:bodyPr lIns="0" tIns="0" rIns="0" bIns="0">
            <a:normAutofit/>
          </a:bodyPr>
          <a:lstStyle>
            <a:lvl1pPr marL="0" indent="0" algn="l">
              <a:lnSpc>
                <a:spcPct val="100000"/>
              </a:lnSpc>
              <a:buNone/>
              <a:defRPr sz="2647" b="0" i="0" baseline="0">
                <a:solidFill>
                  <a:srgbClr val="008A00"/>
                </a:solidFill>
                <a:latin typeface="Arial" charset="0"/>
                <a:ea typeface="Arial" charset="0"/>
                <a:cs typeface="Arial" charset="0"/>
              </a:defRPr>
            </a:lvl1pPr>
            <a:lvl2pPr marL="443726" indent="0" algn="ctr">
              <a:buNone/>
              <a:defRPr sz="1941"/>
            </a:lvl2pPr>
            <a:lvl3pPr marL="887450" indent="0" algn="ctr">
              <a:buNone/>
              <a:defRPr sz="1747"/>
            </a:lvl3pPr>
            <a:lvl4pPr marL="1331176" indent="0" algn="ctr">
              <a:buNone/>
              <a:defRPr sz="1552"/>
            </a:lvl4pPr>
            <a:lvl5pPr marL="1774902" indent="0" algn="ctr">
              <a:buNone/>
              <a:defRPr sz="1552"/>
            </a:lvl5pPr>
            <a:lvl6pPr marL="2218626" indent="0" algn="ctr">
              <a:buNone/>
              <a:defRPr sz="1552"/>
            </a:lvl6pPr>
            <a:lvl7pPr marL="2662352" indent="0" algn="ctr">
              <a:buNone/>
              <a:defRPr sz="1552"/>
            </a:lvl7pPr>
            <a:lvl8pPr marL="3106077" indent="0" algn="ctr">
              <a:buNone/>
              <a:defRPr sz="1552"/>
            </a:lvl8pPr>
            <a:lvl9pPr marL="3549803" indent="0" algn="ctr">
              <a:buNone/>
              <a:defRPr sz="1552"/>
            </a:lvl9pPr>
          </a:lstStyle>
          <a:p>
            <a:r>
              <a:rPr lang="fr-FR" dirty="0"/>
              <a:t>Sous-titre, nom de l’unité </a:t>
            </a:r>
            <a:br>
              <a:rPr lang="fr-FR" dirty="0"/>
            </a:br>
            <a:r>
              <a:rPr lang="fr-FR" dirty="0"/>
              <a:t>ou nom du présentateur</a:t>
            </a:r>
          </a:p>
        </p:txBody>
      </p:sp>
    </p:spTree>
    <p:extLst>
      <p:ext uri="{BB962C8B-B14F-4D97-AF65-F5344CB8AC3E}">
        <p14:creationId xmlns:p14="http://schemas.microsoft.com/office/powerpoint/2010/main" val="3835243592"/>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obj">
  <p:cSld name="Titre et contenu">
    <p:spTree>
      <p:nvGrpSpPr>
        <p:cNvPr id="1" name=""/>
        <p:cNvGrpSpPr/>
        <p:nvPr/>
      </p:nvGrpSpPr>
      <p:grpSpPr>
        <a:xfrm>
          <a:off x="0" y="0"/>
          <a:ext cx="0" cy="0"/>
          <a:chOff x="0" y="0"/>
          <a:chExt cx="0" cy="0"/>
        </a:xfrm>
      </p:grpSpPr>
      <p:pic>
        <p:nvPicPr>
          <p:cNvPr id="7" name="Image 6">
            <a:extLst>
              <a:ext uri="{FF2B5EF4-FFF2-40B4-BE49-F238E27FC236}">
                <a16:creationId xmlns:a16="http://schemas.microsoft.com/office/drawing/2014/main" id="{9D9186D6-6073-911A-4951-0FA38E4ACA43}"/>
              </a:ext>
            </a:extLst>
          </p:cNvPr>
          <p:cNvPicPr>
            <a:picLocks noChangeAspect="1"/>
          </p:cNvPicPr>
          <p:nvPr userDrawn="1"/>
        </p:nvPicPr>
        <p:blipFill rotWithShape="1">
          <a:blip r:embed="rId2"/>
          <a:srcRect r="20100"/>
          <a:stretch/>
        </p:blipFill>
        <p:spPr>
          <a:xfrm>
            <a:off x="0" y="1"/>
            <a:ext cx="12192000" cy="6857999"/>
          </a:xfrm>
          <a:prstGeom prst="rect">
            <a:avLst/>
          </a:prstGeom>
        </p:spPr>
      </p:pic>
      <p:sp>
        <p:nvSpPr>
          <p:cNvPr id="2" name="Titre 1">
            <a:extLst>
              <a:ext uri="{FF2B5EF4-FFF2-40B4-BE49-F238E27FC236}">
                <a16:creationId xmlns:a16="http://schemas.microsoft.com/office/drawing/2014/main" id="{EE4BD40D-4A09-A88E-3740-048FF50E6622}"/>
              </a:ext>
            </a:extLst>
          </p:cNvPr>
          <p:cNvSpPr>
            <a:spLocks noGrp="1"/>
          </p:cNvSpPr>
          <p:nvPr>
            <p:ph type="title"/>
          </p:nvPr>
        </p:nvSpPr>
        <p:spPr/>
        <p:txBody>
          <a:bodyPr/>
          <a:lstStyle/>
          <a:p>
            <a:r>
              <a:rPr lang="fr-FR"/>
              <a:t>Modifiez le style du titre</a:t>
            </a:r>
            <a:endParaRPr lang="fr-CA"/>
          </a:p>
        </p:txBody>
      </p:sp>
      <p:sp>
        <p:nvSpPr>
          <p:cNvPr id="3" name="Espace réservé du contenu 2">
            <a:extLst>
              <a:ext uri="{FF2B5EF4-FFF2-40B4-BE49-F238E27FC236}">
                <a16:creationId xmlns:a16="http://schemas.microsoft.com/office/drawing/2014/main" id="{8D9F1763-1335-0178-E175-D694D2A946A4}"/>
              </a:ext>
            </a:extLst>
          </p:cNvPr>
          <p:cNvSpPr>
            <a:spLocks noGrp="1"/>
          </p:cNvSpPr>
          <p:nvPr>
            <p:ph idx="1"/>
          </p:nvPr>
        </p:nvSpPr>
        <p:spPr/>
        <p:txBody>
          <a:bodyPr/>
          <a:lstStyle>
            <a:lvl1pPr>
              <a:defRPr>
                <a:latin typeface="Arial" panose="020B0604020202020204" pitchFamily="34" charset="0"/>
                <a:cs typeface="Arial" panose="020B0604020202020204" pitchFamily="34" charset="0"/>
              </a:defRPr>
            </a:lvl1pPr>
            <a:lvl2pPr>
              <a:defRPr>
                <a:latin typeface="Arial" panose="020B0604020202020204" pitchFamily="34" charset="0"/>
                <a:cs typeface="Arial" panose="020B0604020202020204" pitchFamily="34" charset="0"/>
              </a:defRPr>
            </a:lvl2pPr>
            <a:lvl3pPr>
              <a:defRPr>
                <a:latin typeface="Arial" panose="020B0604020202020204" pitchFamily="34" charset="0"/>
                <a:cs typeface="Arial" panose="020B0604020202020204" pitchFamily="34" charset="0"/>
              </a:defRPr>
            </a:lvl3pPr>
            <a:lvl4pPr>
              <a:defRPr>
                <a:latin typeface="Arial" panose="020B0604020202020204" pitchFamily="34" charset="0"/>
                <a:cs typeface="Arial" panose="020B0604020202020204" pitchFamily="34" charset="0"/>
              </a:defRPr>
            </a:lvl4pPr>
            <a:lvl5pPr>
              <a:defRPr>
                <a:latin typeface="Arial" panose="020B0604020202020204" pitchFamily="34" charset="0"/>
                <a:cs typeface="Arial" panose="020B0604020202020204" pitchFamily="34" charset="0"/>
              </a:defRPr>
            </a:lvl5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CA"/>
          </a:p>
        </p:txBody>
      </p:sp>
      <p:sp>
        <p:nvSpPr>
          <p:cNvPr id="4" name="Espace réservé de la date 3">
            <a:extLst>
              <a:ext uri="{FF2B5EF4-FFF2-40B4-BE49-F238E27FC236}">
                <a16:creationId xmlns:a16="http://schemas.microsoft.com/office/drawing/2014/main" id="{24EF54E8-0FAE-70E3-1FBC-11F82A327C15}"/>
              </a:ext>
            </a:extLst>
          </p:cNvPr>
          <p:cNvSpPr>
            <a:spLocks noGrp="1"/>
          </p:cNvSpPr>
          <p:nvPr>
            <p:ph type="dt" sz="half" idx="10"/>
          </p:nvPr>
        </p:nvSpPr>
        <p:spPr/>
        <p:txBody>
          <a:bodyPr/>
          <a:lstStyle/>
          <a:p>
            <a:fld id="{C3ACDBA6-18DE-41D2-8801-DA243EEC85F1}" type="datetimeFigureOut">
              <a:rPr lang="fr-CA" smtClean="0"/>
              <a:t>2025-02-10</a:t>
            </a:fld>
            <a:endParaRPr lang="fr-CA"/>
          </a:p>
        </p:txBody>
      </p:sp>
      <p:sp>
        <p:nvSpPr>
          <p:cNvPr id="5" name="Espace réservé du pied de page 4">
            <a:extLst>
              <a:ext uri="{FF2B5EF4-FFF2-40B4-BE49-F238E27FC236}">
                <a16:creationId xmlns:a16="http://schemas.microsoft.com/office/drawing/2014/main" id="{400353FD-F988-1EBE-21DC-6157402A0EE0}"/>
              </a:ext>
            </a:extLst>
          </p:cNvPr>
          <p:cNvSpPr>
            <a:spLocks noGrp="1"/>
          </p:cNvSpPr>
          <p:nvPr>
            <p:ph type="ftr" sz="quarter" idx="11"/>
          </p:nvPr>
        </p:nvSpPr>
        <p:spPr/>
        <p:txBody>
          <a:bodyPr/>
          <a:lstStyle/>
          <a:p>
            <a:endParaRPr lang="fr-CA"/>
          </a:p>
        </p:txBody>
      </p:sp>
      <p:sp>
        <p:nvSpPr>
          <p:cNvPr id="6" name="Espace réservé du numéro de diapositive 5">
            <a:extLst>
              <a:ext uri="{FF2B5EF4-FFF2-40B4-BE49-F238E27FC236}">
                <a16:creationId xmlns:a16="http://schemas.microsoft.com/office/drawing/2014/main" id="{C2164497-9844-694A-7E07-E7D1ED05593F}"/>
              </a:ext>
            </a:extLst>
          </p:cNvPr>
          <p:cNvSpPr>
            <a:spLocks noGrp="1"/>
          </p:cNvSpPr>
          <p:nvPr>
            <p:ph type="sldNum" sz="quarter" idx="12"/>
          </p:nvPr>
        </p:nvSpPr>
        <p:spPr/>
        <p:txBody>
          <a:bodyPr/>
          <a:lstStyle/>
          <a:p>
            <a:fld id="{263AD022-78F6-4C0B-AA82-C6A363F78D92}" type="slidenum">
              <a:rPr lang="fr-CA" smtClean="0"/>
              <a:t>‹N°›</a:t>
            </a:fld>
            <a:endParaRPr lang="fr-CA"/>
          </a:p>
        </p:txBody>
      </p:sp>
    </p:spTree>
    <p:extLst>
      <p:ext uri="{BB962C8B-B14F-4D97-AF65-F5344CB8AC3E}">
        <p14:creationId xmlns:p14="http://schemas.microsoft.com/office/powerpoint/2010/main" val="4134248948"/>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Titre en 2 lignes">
    <p:spTree>
      <p:nvGrpSpPr>
        <p:cNvPr id="1" name=""/>
        <p:cNvGrpSpPr/>
        <p:nvPr/>
      </p:nvGrpSpPr>
      <p:grpSpPr>
        <a:xfrm>
          <a:off x="0" y="0"/>
          <a:ext cx="0" cy="0"/>
          <a:chOff x="0" y="0"/>
          <a:chExt cx="0" cy="0"/>
        </a:xfrm>
      </p:grpSpPr>
      <p:sp>
        <p:nvSpPr>
          <p:cNvPr id="3" name="Title Placeholder 1">
            <a:extLst>
              <a:ext uri="{FF2B5EF4-FFF2-40B4-BE49-F238E27FC236}">
                <a16:creationId xmlns:a16="http://schemas.microsoft.com/office/drawing/2014/main" id="{068C64A2-3B24-4096-836E-CB3E7D988283}"/>
              </a:ext>
            </a:extLst>
          </p:cNvPr>
          <p:cNvSpPr>
            <a:spLocks noGrp="1"/>
          </p:cNvSpPr>
          <p:nvPr>
            <p:ph type="title"/>
          </p:nvPr>
        </p:nvSpPr>
        <p:spPr bwMode="auto">
          <a:xfrm>
            <a:off x="548640" y="419100"/>
            <a:ext cx="11094720" cy="8278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b" anchorCtr="0" compatLnSpc="1">
            <a:prstTxWarp prst="textNoShape">
              <a:avLst/>
            </a:prstTxWarp>
          </a:bodyPr>
          <a:lstStyle>
            <a:lvl1pPr>
              <a:lnSpc>
                <a:spcPct val="90000"/>
              </a:lnSpc>
              <a:defRPr sz="3333" b="1" cap="none" baseline="0">
                <a:solidFill>
                  <a:srgbClr val="008A00"/>
                </a:solidFill>
                <a:latin typeface="Arial" panose="020B0604020202020204" pitchFamily="34" charset="0"/>
                <a:cs typeface="Arial" panose="020B0604020202020204" pitchFamily="34" charset="0"/>
              </a:defRPr>
            </a:lvl1pPr>
          </a:lstStyle>
          <a:p>
            <a:pPr lvl="0"/>
            <a:r>
              <a:rPr lang="en-US" altLang="fr-FR"/>
              <a:t>Click to edit Master title style</a:t>
            </a:r>
          </a:p>
        </p:txBody>
      </p:sp>
    </p:spTree>
    <p:custDataLst>
      <p:tags r:id="rId1"/>
    </p:custDataLst>
    <p:extLst>
      <p:ext uri="{BB962C8B-B14F-4D97-AF65-F5344CB8AC3E}">
        <p14:creationId xmlns:p14="http://schemas.microsoft.com/office/powerpoint/2010/main" val="3045973319"/>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Contenu vide">
    <p:spTree>
      <p:nvGrpSpPr>
        <p:cNvPr id="1" name=""/>
        <p:cNvGrpSpPr/>
        <p:nvPr/>
      </p:nvGrpSpPr>
      <p:grpSpPr>
        <a:xfrm>
          <a:off x="0" y="0"/>
          <a:ext cx="0" cy="0"/>
          <a:chOff x="0" y="0"/>
          <a:chExt cx="0" cy="0"/>
        </a:xfrm>
      </p:grpSpPr>
      <p:sp>
        <p:nvSpPr>
          <p:cNvPr id="3" name="Title Placeholder 1">
            <a:extLst>
              <a:ext uri="{FF2B5EF4-FFF2-40B4-BE49-F238E27FC236}">
                <a16:creationId xmlns:a16="http://schemas.microsoft.com/office/drawing/2014/main" id="{068C64A2-3B24-4096-836E-CB3E7D988283}"/>
              </a:ext>
            </a:extLst>
          </p:cNvPr>
          <p:cNvSpPr>
            <a:spLocks noGrp="1"/>
          </p:cNvSpPr>
          <p:nvPr>
            <p:ph type="title"/>
          </p:nvPr>
        </p:nvSpPr>
        <p:spPr bwMode="auto">
          <a:xfrm>
            <a:off x="548640" y="419100"/>
            <a:ext cx="11094720" cy="655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b" anchorCtr="0" compatLnSpc="1">
            <a:prstTxWarp prst="textNoShape">
              <a:avLst/>
            </a:prstTxWarp>
          </a:bodyPr>
          <a:lstStyle>
            <a:lvl1pPr>
              <a:lnSpc>
                <a:spcPct val="100000"/>
              </a:lnSpc>
              <a:defRPr sz="3333" b="1" cap="none" baseline="0">
                <a:solidFill>
                  <a:srgbClr val="008A00"/>
                </a:solidFill>
                <a:latin typeface="Arial" panose="020B0604020202020204" pitchFamily="34" charset="0"/>
                <a:cs typeface="Arial" panose="020B0604020202020204" pitchFamily="34" charset="0"/>
              </a:defRPr>
            </a:lvl1pPr>
          </a:lstStyle>
          <a:p>
            <a:pPr lvl="0"/>
            <a:r>
              <a:rPr lang="en-US" altLang="fr-FR"/>
              <a:t>Click to edit Master title style</a:t>
            </a:r>
          </a:p>
        </p:txBody>
      </p:sp>
    </p:spTree>
    <p:custDataLst>
      <p:tags r:id="rId1"/>
    </p:custDataLst>
    <p:extLst>
      <p:ext uri="{BB962C8B-B14F-4D97-AF65-F5344CB8AC3E}">
        <p14:creationId xmlns:p14="http://schemas.microsoft.com/office/powerpoint/2010/main" val="4086030027"/>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Contenu">
    <p:spTree>
      <p:nvGrpSpPr>
        <p:cNvPr id="1" name=""/>
        <p:cNvGrpSpPr/>
        <p:nvPr/>
      </p:nvGrpSpPr>
      <p:grpSpPr>
        <a:xfrm>
          <a:off x="0" y="0"/>
          <a:ext cx="0" cy="0"/>
          <a:chOff x="0" y="0"/>
          <a:chExt cx="0" cy="0"/>
        </a:xfrm>
      </p:grpSpPr>
      <p:sp>
        <p:nvSpPr>
          <p:cNvPr id="4" name="Title Placeholder 1">
            <a:extLst>
              <a:ext uri="{FF2B5EF4-FFF2-40B4-BE49-F238E27FC236}">
                <a16:creationId xmlns:a16="http://schemas.microsoft.com/office/drawing/2014/main" id="{5196082F-E3A0-4332-9222-F46D9BC3785A}"/>
              </a:ext>
            </a:extLst>
          </p:cNvPr>
          <p:cNvSpPr>
            <a:spLocks noGrp="1"/>
          </p:cNvSpPr>
          <p:nvPr>
            <p:ph type="title"/>
          </p:nvPr>
        </p:nvSpPr>
        <p:spPr bwMode="auto">
          <a:xfrm>
            <a:off x="548640" y="419100"/>
            <a:ext cx="11094720" cy="655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b" anchorCtr="0" compatLnSpc="1">
            <a:prstTxWarp prst="textNoShape">
              <a:avLst/>
            </a:prstTxWarp>
          </a:bodyPr>
          <a:lstStyle>
            <a:lvl1pPr>
              <a:lnSpc>
                <a:spcPct val="100000"/>
              </a:lnSpc>
              <a:defRPr sz="3333" b="1" cap="none" baseline="0">
                <a:solidFill>
                  <a:srgbClr val="008A00"/>
                </a:solidFill>
                <a:latin typeface="Arial" panose="020B0604020202020204" pitchFamily="34" charset="0"/>
                <a:cs typeface="Arial" panose="020B0604020202020204" pitchFamily="34" charset="0"/>
              </a:defRPr>
            </a:lvl1pPr>
          </a:lstStyle>
          <a:p>
            <a:pPr lvl="0"/>
            <a:r>
              <a:rPr lang="en-US" altLang="fr-FR"/>
              <a:t>Click to edit Master title style</a:t>
            </a:r>
          </a:p>
        </p:txBody>
      </p:sp>
      <p:sp>
        <p:nvSpPr>
          <p:cNvPr id="5" name="Espace réservé du contenu 6">
            <a:extLst>
              <a:ext uri="{FF2B5EF4-FFF2-40B4-BE49-F238E27FC236}">
                <a16:creationId xmlns:a16="http://schemas.microsoft.com/office/drawing/2014/main" id="{85B43D65-94E6-439F-849A-812B50A18120}"/>
              </a:ext>
            </a:extLst>
          </p:cNvPr>
          <p:cNvSpPr>
            <a:spLocks noGrp="1"/>
          </p:cNvSpPr>
          <p:nvPr>
            <p:ph sz="quarter" idx="10" hasCustomPrompt="1"/>
          </p:nvPr>
        </p:nvSpPr>
        <p:spPr>
          <a:xfrm>
            <a:off x="554302" y="1899061"/>
            <a:ext cx="11083397" cy="3627288"/>
          </a:xfrm>
          <a:prstGeom prst="rect">
            <a:avLst/>
          </a:prstGeom>
        </p:spPr>
        <p:txBody>
          <a:bodyPr lIns="0" tIns="0" rIns="0" bIns="0" numCol="1" spcCol="301752"/>
          <a:lstStyle>
            <a:lvl1pPr marL="0" indent="0" defTabSz="299988">
              <a:spcBef>
                <a:spcPts val="1167"/>
              </a:spcBef>
              <a:spcAft>
                <a:spcPts val="833"/>
              </a:spcAft>
              <a:buClr>
                <a:srgbClr val="50A129"/>
              </a:buClr>
              <a:buFontTx/>
              <a:buNone/>
              <a:defRPr sz="2667" b="1" i="0" baseline="0">
                <a:solidFill>
                  <a:srgbClr val="008A00"/>
                </a:solidFill>
                <a:latin typeface="Arial" panose="020B0604020202020204" pitchFamily="34" charset="0"/>
                <a:cs typeface="Arial" panose="020B0604020202020204" pitchFamily="34" charset="0"/>
              </a:defRPr>
            </a:lvl1pPr>
            <a:lvl2pPr marL="0" indent="0">
              <a:lnSpc>
                <a:spcPct val="100000"/>
              </a:lnSpc>
              <a:spcBef>
                <a:spcPts val="583"/>
              </a:spcBef>
              <a:spcAft>
                <a:spcPts val="583"/>
              </a:spcAft>
              <a:buFontTx/>
              <a:buNone/>
              <a:defRPr sz="2667" baseline="0">
                <a:solidFill>
                  <a:srgbClr val="414141"/>
                </a:solidFill>
                <a:latin typeface="Arial" panose="020B0604020202020204" pitchFamily="34" charset="0"/>
                <a:cs typeface="Arial" panose="020B0604020202020204" pitchFamily="34" charset="0"/>
              </a:defRPr>
            </a:lvl2pPr>
            <a:lvl3pPr marL="0" indent="0">
              <a:spcBef>
                <a:spcPts val="1500"/>
              </a:spcBef>
              <a:spcAft>
                <a:spcPts val="583"/>
              </a:spcAft>
              <a:buClr>
                <a:srgbClr val="008A00"/>
              </a:buClr>
              <a:buSzPct val="85000"/>
              <a:buFontTx/>
              <a:buNone/>
              <a:defRPr sz="2667" b="1" baseline="0">
                <a:solidFill>
                  <a:srgbClr val="414141"/>
                </a:solidFill>
                <a:latin typeface="Arial" panose="020B0604020202020204" pitchFamily="34" charset="0"/>
                <a:cs typeface="Arial" panose="020B0604020202020204" pitchFamily="34" charset="0"/>
              </a:defRPr>
            </a:lvl3pPr>
            <a:lvl4pPr marL="297168" indent="-297168">
              <a:lnSpc>
                <a:spcPct val="100000"/>
              </a:lnSpc>
              <a:spcBef>
                <a:spcPts val="583"/>
              </a:spcBef>
              <a:spcAft>
                <a:spcPts val="583"/>
              </a:spcAft>
              <a:buClr>
                <a:srgbClr val="008A00"/>
              </a:buClr>
              <a:buFont typeface="Arial" panose="020B0604020202020204" pitchFamily="34" charset="0"/>
              <a:buChar char="•"/>
              <a:tabLst>
                <a:tab pos="228591" algn="l"/>
              </a:tabLst>
              <a:defRPr sz="2667" b="0" baseline="0">
                <a:solidFill>
                  <a:srgbClr val="414141"/>
                </a:solidFill>
                <a:latin typeface="Arial" panose="020B0604020202020204" pitchFamily="34" charset="0"/>
                <a:cs typeface="Arial" panose="020B0604020202020204" pitchFamily="34" charset="0"/>
              </a:defRPr>
            </a:lvl4pPr>
            <a:lvl5pPr marL="0" indent="0">
              <a:lnSpc>
                <a:spcPct val="100000"/>
              </a:lnSpc>
              <a:spcBef>
                <a:spcPts val="917"/>
              </a:spcBef>
              <a:spcAft>
                <a:spcPts val="583"/>
              </a:spcAft>
              <a:buClr>
                <a:srgbClr val="008A00"/>
              </a:buClr>
              <a:buFontTx/>
              <a:buNone/>
              <a:tabLst>
                <a:tab pos="304788" algn="l"/>
              </a:tabLst>
              <a:defRPr sz="2333" b="1" baseline="0">
                <a:solidFill>
                  <a:srgbClr val="414141"/>
                </a:solidFill>
                <a:latin typeface="Arial" panose="020B0604020202020204" pitchFamily="34" charset="0"/>
                <a:cs typeface="Arial" panose="020B0604020202020204" pitchFamily="34" charset="0"/>
              </a:defRPr>
            </a:lvl5pPr>
            <a:lvl6pPr marL="0" indent="0">
              <a:lnSpc>
                <a:spcPct val="100000"/>
              </a:lnSpc>
              <a:spcBef>
                <a:spcPts val="583"/>
              </a:spcBef>
              <a:spcAft>
                <a:spcPts val="583"/>
              </a:spcAft>
              <a:buClr>
                <a:srgbClr val="008A00"/>
              </a:buClr>
              <a:buFontTx/>
              <a:buNone/>
              <a:defRPr sz="2333" b="0">
                <a:solidFill>
                  <a:srgbClr val="414141"/>
                </a:solidFill>
                <a:latin typeface="Arial" panose="020B0604020202020204" pitchFamily="34" charset="0"/>
                <a:cs typeface="Arial" panose="020B0604020202020204" pitchFamily="34" charset="0"/>
              </a:defRPr>
            </a:lvl6pPr>
            <a:lvl7pPr marL="228591" indent="-228591">
              <a:lnSpc>
                <a:spcPct val="100000"/>
              </a:lnSpc>
              <a:spcBef>
                <a:spcPts val="583"/>
              </a:spcBef>
              <a:spcAft>
                <a:spcPts val="583"/>
              </a:spcAft>
              <a:buClr>
                <a:srgbClr val="008A00"/>
              </a:buClr>
              <a:buFont typeface="Arial" panose="020B0604020202020204" pitchFamily="34" charset="0"/>
              <a:buChar char="•"/>
              <a:tabLst>
                <a:tab pos="228591" algn="l"/>
              </a:tabLst>
              <a:defRPr sz="2333">
                <a:solidFill>
                  <a:srgbClr val="414141"/>
                </a:solidFill>
                <a:latin typeface="Arial" panose="020B0604020202020204" pitchFamily="34" charset="0"/>
                <a:cs typeface="Arial" panose="020B0604020202020204" pitchFamily="34" charset="0"/>
              </a:defRPr>
            </a:lvl7pPr>
            <a:lvl8pPr marL="0" indent="0">
              <a:lnSpc>
                <a:spcPct val="100000"/>
              </a:lnSpc>
              <a:spcBef>
                <a:spcPts val="583"/>
              </a:spcBef>
              <a:spcAft>
                <a:spcPts val="583"/>
              </a:spcAft>
              <a:buClr>
                <a:srgbClr val="008A00"/>
              </a:buClr>
              <a:buFontTx/>
              <a:buNone/>
              <a:defRPr sz="2000">
                <a:solidFill>
                  <a:srgbClr val="414141"/>
                </a:solidFill>
                <a:latin typeface="Arial" panose="020B0604020202020204" pitchFamily="34" charset="0"/>
                <a:cs typeface="Arial" panose="020B0604020202020204" pitchFamily="34" charset="0"/>
              </a:defRPr>
            </a:lvl8pPr>
            <a:lvl9pPr marL="533379" indent="-228591">
              <a:lnSpc>
                <a:spcPct val="100000"/>
              </a:lnSpc>
              <a:spcBef>
                <a:spcPts val="583"/>
              </a:spcBef>
              <a:spcAft>
                <a:spcPts val="583"/>
              </a:spcAft>
              <a:buClr>
                <a:srgbClr val="008A00"/>
              </a:buClr>
              <a:buFont typeface="Arial" panose="020B0604020202020204" pitchFamily="34" charset="0"/>
              <a:buChar char="•"/>
              <a:defRPr sz="2000">
                <a:solidFill>
                  <a:srgbClr val="414141"/>
                </a:solidFill>
                <a:latin typeface="Arial" panose="020B0604020202020204" pitchFamily="34" charset="0"/>
                <a:cs typeface="Arial" panose="020B0604020202020204" pitchFamily="34" charset="0"/>
              </a:defRPr>
            </a:lvl9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a:p>
            <a:pPr lvl="5"/>
            <a:r>
              <a:rPr lang="fr-FR"/>
              <a:t>Cinquième niveau</a:t>
            </a:r>
          </a:p>
          <a:p>
            <a:pPr lvl="6"/>
            <a:r>
              <a:rPr lang="fr-FR"/>
              <a:t>Sixième niveau</a:t>
            </a:r>
          </a:p>
          <a:p>
            <a:pPr lvl="7"/>
            <a:r>
              <a:rPr lang="fr-FR"/>
              <a:t>Septième niveau</a:t>
            </a:r>
          </a:p>
          <a:p>
            <a:pPr lvl="8"/>
            <a:r>
              <a:rPr lang="fr-FR"/>
              <a:t>Huitième niveau</a:t>
            </a:r>
          </a:p>
        </p:txBody>
      </p:sp>
    </p:spTree>
    <p:custDataLst>
      <p:tags r:id="rId1"/>
    </p:custDataLst>
    <p:extLst>
      <p:ext uri="{BB962C8B-B14F-4D97-AF65-F5344CB8AC3E}">
        <p14:creationId xmlns:p14="http://schemas.microsoft.com/office/powerpoint/2010/main" val="3107298581"/>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Contenu 2 col">
    <p:spTree>
      <p:nvGrpSpPr>
        <p:cNvPr id="1" name=""/>
        <p:cNvGrpSpPr/>
        <p:nvPr/>
      </p:nvGrpSpPr>
      <p:grpSpPr>
        <a:xfrm>
          <a:off x="0" y="0"/>
          <a:ext cx="0" cy="0"/>
          <a:chOff x="0" y="0"/>
          <a:chExt cx="0" cy="0"/>
        </a:xfrm>
      </p:grpSpPr>
      <p:sp>
        <p:nvSpPr>
          <p:cNvPr id="3" name="Title Placeholder 1">
            <a:extLst>
              <a:ext uri="{FF2B5EF4-FFF2-40B4-BE49-F238E27FC236}">
                <a16:creationId xmlns:a16="http://schemas.microsoft.com/office/drawing/2014/main" id="{387F8FAB-1134-4C72-92F1-2981ACAC234D}"/>
              </a:ext>
            </a:extLst>
          </p:cNvPr>
          <p:cNvSpPr>
            <a:spLocks noGrp="1"/>
          </p:cNvSpPr>
          <p:nvPr>
            <p:ph type="title"/>
          </p:nvPr>
        </p:nvSpPr>
        <p:spPr bwMode="auto">
          <a:xfrm>
            <a:off x="548640" y="419100"/>
            <a:ext cx="11094720" cy="655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b" anchorCtr="0" compatLnSpc="1">
            <a:prstTxWarp prst="textNoShape">
              <a:avLst/>
            </a:prstTxWarp>
          </a:bodyPr>
          <a:lstStyle>
            <a:lvl1pPr>
              <a:lnSpc>
                <a:spcPct val="100000"/>
              </a:lnSpc>
              <a:defRPr sz="3333" b="1" cap="none" baseline="0">
                <a:solidFill>
                  <a:srgbClr val="008A00"/>
                </a:solidFill>
                <a:latin typeface="Arial" panose="020B0604020202020204" pitchFamily="34" charset="0"/>
                <a:cs typeface="Arial" panose="020B0604020202020204" pitchFamily="34" charset="0"/>
              </a:defRPr>
            </a:lvl1pPr>
          </a:lstStyle>
          <a:p>
            <a:pPr lvl="0"/>
            <a:r>
              <a:rPr lang="en-US" altLang="fr-FR"/>
              <a:t>Click to edit Master title style</a:t>
            </a:r>
          </a:p>
        </p:txBody>
      </p:sp>
      <p:sp>
        <p:nvSpPr>
          <p:cNvPr id="4" name="Espace réservé du contenu 6">
            <a:extLst>
              <a:ext uri="{FF2B5EF4-FFF2-40B4-BE49-F238E27FC236}">
                <a16:creationId xmlns:a16="http://schemas.microsoft.com/office/drawing/2014/main" id="{69C2262B-8F57-45A3-BC96-919F0216197D}"/>
              </a:ext>
            </a:extLst>
          </p:cNvPr>
          <p:cNvSpPr>
            <a:spLocks noGrp="1"/>
          </p:cNvSpPr>
          <p:nvPr>
            <p:ph sz="quarter" idx="10" hasCustomPrompt="1"/>
          </p:nvPr>
        </p:nvSpPr>
        <p:spPr>
          <a:xfrm>
            <a:off x="554302" y="1899061"/>
            <a:ext cx="11083397" cy="3627288"/>
          </a:xfrm>
          <a:prstGeom prst="rect">
            <a:avLst/>
          </a:prstGeom>
        </p:spPr>
        <p:txBody>
          <a:bodyPr lIns="0" tIns="0" rIns="0" bIns="0" numCol="2" spcCol="594360"/>
          <a:lstStyle>
            <a:lvl1pPr marL="0" indent="0" defTabSz="299988">
              <a:spcBef>
                <a:spcPts val="1167"/>
              </a:spcBef>
              <a:spcAft>
                <a:spcPts val="833"/>
              </a:spcAft>
              <a:buClr>
                <a:srgbClr val="50A129"/>
              </a:buClr>
              <a:buFontTx/>
              <a:buNone/>
              <a:defRPr sz="2667" b="1" i="0" baseline="0">
                <a:solidFill>
                  <a:srgbClr val="008A00"/>
                </a:solidFill>
                <a:latin typeface="Arial" panose="020B0604020202020204" pitchFamily="34" charset="0"/>
                <a:cs typeface="Arial" panose="020B0604020202020204" pitchFamily="34" charset="0"/>
              </a:defRPr>
            </a:lvl1pPr>
            <a:lvl2pPr marL="0" indent="0">
              <a:lnSpc>
                <a:spcPct val="100000"/>
              </a:lnSpc>
              <a:spcBef>
                <a:spcPts val="583"/>
              </a:spcBef>
              <a:spcAft>
                <a:spcPts val="583"/>
              </a:spcAft>
              <a:buFontTx/>
              <a:buNone/>
              <a:defRPr sz="2667" baseline="0">
                <a:solidFill>
                  <a:srgbClr val="414141"/>
                </a:solidFill>
                <a:latin typeface="Arial" panose="020B0604020202020204" pitchFamily="34" charset="0"/>
                <a:cs typeface="Arial" panose="020B0604020202020204" pitchFamily="34" charset="0"/>
              </a:defRPr>
            </a:lvl2pPr>
            <a:lvl3pPr marL="0" indent="0">
              <a:spcBef>
                <a:spcPts val="1500"/>
              </a:spcBef>
              <a:spcAft>
                <a:spcPts val="583"/>
              </a:spcAft>
              <a:buClr>
                <a:srgbClr val="008A00"/>
              </a:buClr>
              <a:buSzPct val="85000"/>
              <a:buFontTx/>
              <a:buNone/>
              <a:defRPr sz="2667" b="1" baseline="0">
                <a:solidFill>
                  <a:srgbClr val="414141"/>
                </a:solidFill>
                <a:latin typeface="Arial" panose="020B0604020202020204" pitchFamily="34" charset="0"/>
                <a:cs typeface="Arial" panose="020B0604020202020204" pitchFamily="34" charset="0"/>
              </a:defRPr>
            </a:lvl3pPr>
            <a:lvl4pPr marL="297168" indent="-297168">
              <a:lnSpc>
                <a:spcPct val="100000"/>
              </a:lnSpc>
              <a:spcBef>
                <a:spcPts val="583"/>
              </a:spcBef>
              <a:spcAft>
                <a:spcPts val="583"/>
              </a:spcAft>
              <a:buClr>
                <a:srgbClr val="008A00"/>
              </a:buClr>
              <a:buFont typeface="Arial" panose="020B0604020202020204" pitchFamily="34" charset="0"/>
              <a:buChar char="•"/>
              <a:tabLst>
                <a:tab pos="304788" algn="l"/>
              </a:tabLst>
              <a:defRPr sz="2667" b="0" baseline="0">
                <a:solidFill>
                  <a:srgbClr val="414141"/>
                </a:solidFill>
                <a:latin typeface="Arial" panose="020B0604020202020204" pitchFamily="34" charset="0"/>
                <a:cs typeface="Arial" panose="020B0604020202020204" pitchFamily="34" charset="0"/>
              </a:defRPr>
            </a:lvl4pPr>
            <a:lvl5pPr marL="0" indent="0">
              <a:lnSpc>
                <a:spcPct val="100000"/>
              </a:lnSpc>
              <a:spcBef>
                <a:spcPts val="917"/>
              </a:spcBef>
              <a:spcAft>
                <a:spcPts val="583"/>
              </a:spcAft>
              <a:buClr>
                <a:srgbClr val="008A00"/>
              </a:buClr>
              <a:buFontTx/>
              <a:buNone/>
              <a:tabLst>
                <a:tab pos="304788" algn="l"/>
              </a:tabLst>
              <a:defRPr sz="2333" b="1" baseline="0">
                <a:solidFill>
                  <a:srgbClr val="414141"/>
                </a:solidFill>
                <a:latin typeface="Arial" panose="020B0604020202020204" pitchFamily="34" charset="0"/>
                <a:cs typeface="Arial" panose="020B0604020202020204" pitchFamily="34" charset="0"/>
              </a:defRPr>
            </a:lvl5pPr>
            <a:lvl6pPr marL="0" indent="0">
              <a:lnSpc>
                <a:spcPct val="100000"/>
              </a:lnSpc>
              <a:spcBef>
                <a:spcPts val="583"/>
              </a:spcBef>
              <a:spcAft>
                <a:spcPts val="583"/>
              </a:spcAft>
              <a:buClr>
                <a:srgbClr val="008A00"/>
              </a:buClr>
              <a:buFontTx/>
              <a:buNone/>
              <a:defRPr sz="2333" b="0">
                <a:solidFill>
                  <a:srgbClr val="414141"/>
                </a:solidFill>
                <a:latin typeface="Arial" panose="020B0604020202020204" pitchFamily="34" charset="0"/>
                <a:cs typeface="Arial" panose="020B0604020202020204" pitchFamily="34" charset="0"/>
              </a:defRPr>
            </a:lvl6pPr>
            <a:lvl7pPr marL="228591" indent="-228591">
              <a:lnSpc>
                <a:spcPct val="100000"/>
              </a:lnSpc>
              <a:spcBef>
                <a:spcPts val="583"/>
              </a:spcBef>
              <a:spcAft>
                <a:spcPts val="583"/>
              </a:spcAft>
              <a:buClr>
                <a:srgbClr val="008A00"/>
              </a:buClr>
              <a:buFont typeface="Arial" panose="020B0604020202020204" pitchFamily="34" charset="0"/>
              <a:buChar char="•"/>
              <a:tabLst>
                <a:tab pos="228591" algn="l"/>
              </a:tabLst>
              <a:defRPr sz="2333">
                <a:solidFill>
                  <a:srgbClr val="414141"/>
                </a:solidFill>
                <a:latin typeface="Arial" panose="020B0604020202020204" pitchFamily="34" charset="0"/>
                <a:cs typeface="Arial" panose="020B0604020202020204" pitchFamily="34" charset="0"/>
              </a:defRPr>
            </a:lvl7pPr>
            <a:lvl8pPr marL="0" indent="0">
              <a:lnSpc>
                <a:spcPct val="100000"/>
              </a:lnSpc>
              <a:spcBef>
                <a:spcPts val="583"/>
              </a:spcBef>
              <a:spcAft>
                <a:spcPts val="583"/>
              </a:spcAft>
              <a:buClr>
                <a:srgbClr val="008A00"/>
              </a:buClr>
              <a:buFontTx/>
              <a:buNone/>
              <a:defRPr sz="2000">
                <a:solidFill>
                  <a:srgbClr val="414141"/>
                </a:solidFill>
                <a:latin typeface="Arial" panose="020B0604020202020204" pitchFamily="34" charset="0"/>
                <a:cs typeface="Arial" panose="020B0604020202020204" pitchFamily="34" charset="0"/>
              </a:defRPr>
            </a:lvl8pPr>
            <a:lvl9pPr marL="533379" indent="-228591">
              <a:lnSpc>
                <a:spcPct val="100000"/>
              </a:lnSpc>
              <a:spcBef>
                <a:spcPts val="583"/>
              </a:spcBef>
              <a:spcAft>
                <a:spcPts val="583"/>
              </a:spcAft>
              <a:buClr>
                <a:srgbClr val="008A00"/>
              </a:buClr>
              <a:buFont typeface="Arial" panose="020B0604020202020204" pitchFamily="34" charset="0"/>
              <a:buChar char="•"/>
              <a:defRPr sz="2000">
                <a:solidFill>
                  <a:srgbClr val="414141"/>
                </a:solidFill>
                <a:latin typeface="Arial" panose="020B0604020202020204" pitchFamily="34" charset="0"/>
                <a:cs typeface="Arial" panose="020B0604020202020204" pitchFamily="34" charset="0"/>
              </a:defRPr>
            </a:lvl9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a:p>
            <a:pPr lvl="5"/>
            <a:r>
              <a:rPr lang="fr-FR"/>
              <a:t>Cinquième niveau</a:t>
            </a:r>
          </a:p>
          <a:p>
            <a:pPr lvl="6"/>
            <a:r>
              <a:rPr lang="fr-FR"/>
              <a:t>Sixième niveau</a:t>
            </a:r>
          </a:p>
          <a:p>
            <a:pPr lvl="7"/>
            <a:r>
              <a:rPr lang="fr-FR"/>
              <a:t>Septième niveau</a:t>
            </a:r>
          </a:p>
          <a:p>
            <a:pPr lvl="8"/>
            <a:r>
              <a:rPr lang="fr-FR"/>
              <a:t>Huitième niveau</a:t>
            </a:r>
          </a:p>
        </p:txBody>
      </p:sp>
    </p:spTree>
    <p:custDataLst>
      <p:tags r:id="rId1"/>
    </p:custDataLst>
    <p:extLst>
      <p:ext uri="{BB962C8B-B14F-4D97-AF65-F5344CB8AC3E}">
        <p14:creationId xmlns:p14="http://schemas.microsoft.com/office/powerpoint/2010/main" val="2681396800"/>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Contenu col variables">
    <p:spTree>
      <p:nvGrpSpPr>
        <p:cNvPr id="1" name=""/>
        <p:cNvGrpSpPr/>
        <p:nvPr/>
      </p:nvGrpSpPr>
      <p:grpSpPr>
        <a:xfrm>
          <a:off x="0" y="0"/>
          <a:ext cx="0" cy="0"/>
          <a:chOff x="0" y="0"/>
          <a:chExt cx="0" cy="0"/>
        </a:xfrm>
      </p:grpSpPr>
      <p:sp>
        <p:nvSpPr>
          <p:cNvPr id="4" name="Title Placeholder 1">
            <a:extLst>
              <a:ext uri="{FF2B5EF4-FFF2-40B4-BE49-F238E27FC236}">
                <a16:creationId xmlns:a16="http://schemas.microsoft.com/office/drawing/2014/main" id="{5196082F-E3A0-4332-9222-F46D9BC3785A}"/>
              </a:ext>
            </a:extLst>
          </p:cNvPr>
          <p:cNvSpPr>
            <a:spLocks noGrp="1"/>
          </p:cNvSpPr>
          <p:nvPr>
            <p:ph type="title"/>
          </p:nvPr>
        </p:nvSpPr>
        <p:spPr bwMode="auto">
          <a:xfrm>
            <a:off x="548640" y="419100"/>
            <a:ext cx="11094720" cy="655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b" anchorCtr="0" compatLnSpc="1">
            <a:prstTxWarp prst="textNoShape">
              <a:avLst/>
            </a:prstTxWarp>
          </a:bodyPr>
          <a:lstStyle>
            <a:lvl1pPr>
              <a:lnSpc>
                <a:spcPct val="100000"/>
              </a:lnSpc>
              <a:defRPr sz="3333" b="1" cap="none" baseline="0">
                <a:solidFill>
                  <a:srgbClr val="008A00"/>
                </a:solidFill>
                <a:latin typeface="Arial" panose="020B0604020202020204" pitchFamily="34" charset="0"/>
                <a:cs typeface="Arial" panose="020B0604020202020204" pitchFamily="34" charset="0"/>
              </a:defRPr>
            </a:lvl1pPr>
          </a:lstStyle>
          <a:p>
            <a:pPr lvl="0"/>
            <a:r>
              <a:rPr lang="en-US" altLang="fr-FR"/>
              <a:t>Click to edit Master title style</a:t>
            </a:r>
          </a:p>
        </p:txBody>
      </p:sp>
      <p:sp>
        <p:nvSpPr>
          <p:cNvPr id="5" name="Espace réservé du contenu 6">
            <a:extLst>
              <a:ext uri="{FF2B5EF4-FFF2-40B4-BE49-F238E27FC236}">
                <a16:creationId xmlns:a16="http://schemas.microsoft.com/office/drawing/2014/main" id="{85B43D65-94E6-439F-849A-812B50A18120}"/>
              </a:ext>
            </a:extLst>
          </p:cNvPr>
          <p:cNvSpPr>
            <a:spLocks noGrp="1"/>
          </p:cNvSpPr>
          <p:nvPr>
            <p:ph sz="quarter" idx="10" hasCustomPrompt="1"/>
          </p:nvPr>
        </p:nvSpPr>
        <p:spPr>
          <a:xfrm>
            <a:off x="554302" y="1899061"/>
            <a:ext cx="5295900" cy="3627288"/>
          </a:xfrm>
          <a:prstGeom prst="rect">
            <a:avLst/>
          </a:prstGeom>
        </p:spPr>
        <p:txBody>
          <a:bodyPr lIns="0" tIns="0" rIns="0" bIns="0" numCol="1" spcCol="301752"/>
          <a:lstStyle>
            <a:lvl1pPr marL="0" indent="0" defTabSz="299988">
              <a:spcBef>
                <a:spcPts val="1167"/>
              </a:spcBef>
              <a:spcAft>
                <a:spcPts val="833"/>
              </a:spcAft>
              <a:buClr>
                <a:srgbClr val="50A129"/>
              </a:buClr>
              <a:buFontTx/>
              <a:buNone/>
              <a:defRPr sz="2667" b="1" i="0" baseline="0">
                <a:solidFill>
                  <a:srgbClr val="008A00"/>
                </a:solidFill>
                <a:latin typeface="Arial" panose="020B0604020202020204" pitchFamily="34" charset="0"/>
                <a:cs typeface="Arial" panose="020B0604020202020204" pitchFamily="34" charset="0"/>
              </a:defRPr>
            </a:lvl1pPr>
            <a:lvl2pPr marL="0" indent="0">
              <a:lnSpc>
                <a:spcPct val="100000"/>
              </a:lnSpc>
              <a:spcBef>
                <a:spcPts val="583"/>
              </a:spcBef>
              <a:spcAft>
                <a:spcPts val="583"/>
              </a:spcAft>
              <a:buFontTx/>
              <a:buNone/>
              <a:defRPr sz="2667" baseline="0">
                <a:solidFill>
                  <a:srgbClr val="414141"/>
                </a:solidFill>
                <a:latin typeface="Arial" panose="020B0604020202020204" pitchFamily="34" charset="0"/>
                <a:cs typeface="Arial" panose="020B0604020202020204" pitchFamily="34" charset="0"/>
              </a:defRPr>
            </a:lvl2pPr>
            <a:lvl3pPr marL="0" indent="0">
              <a:spcBef>
                <a:spcPts val="1500"/>
              </a:spcBef>
              <a:spcAft>
                <a:spcPts val="583"/>
              </a:spcAft>
              <a:buClr>
                <a:srgbClr val="008A00"/>
              </a:buClr>
              <a:buSzPct val="85000"/>
              <a:buFontTx/>
              <a:buNone/>
              <a:defRPr sz="2667" b="1" baseline="0">
                <a:solidFill>
                  <a:srgbClr val="414141"/>
                </a:solidFill>
                <a:latin typeface="Arial" panose="020B0604020202020204" pitchFamily="34" charset="0"/>
                <a:cs typeface="Arial" panose="020B0604020202020204" pitchFamily="34" charset="0"/>
              </a:defRPr>
            </a:lvl3pPr>
            <a:lvl4pPr marL="297168" indent="-297168">
              <a:lnSpc>
                <a:spcPct val="100000"/>
              </a:lnSpc>
              <a:spcBef>
                <a:spcPts val="583"/>
              </a:spcBef>
              <a:spcAft>
                <a:spcPts val="583"/>
              </a:spcAft>
              <a:buClr>
                <a:srgbClr val="008A00"/>
              </a:buClr>
              <a:buFont typeface="Arial" panose="020B0604020202020204" pitchFamily="34" charset="0"/>
              <a:buChar char="•"/>
              <a:tabLst>
                <a:tab pos="228591" algn="l"/>
              </a:tabLst>
              <a:defRPr sz="2667" b="0" baseline="0">
                <a:solidFill>
                  <a:srgbClr val="414141"/>
                </a:solidFill>
                <a:latin typeface="Arial" panose="020B0604020202020204" pitchFamily="34" charset="0"/>
                <a:cs typeface="Arial" panose="020B0604020202020204" pitchFamily="34" charset="0"/>
              </a:defRPr>
            </a:lvl4pPr>
            <a:lvl5pPr marL="0" indent="0">
              <a:lnSpc>
                <a:spcPct val="100000"/>
              </a:lnSpc>
              <a:spcBef>
                <a:spcPts val="917"/>
              </a:spcBef>
              <a:spcAft>
                <a:spcPts val="583"/>
              </a:spcAft>
              <a:buClr>
                <a:srgbClr val="008A00"/>
              </a:buClr>
              <a:buFontTx/>
              <a:buNone/>
              <a:tabLst>
                <a:tab pos="304788" algn="l"/>
              </a:tabLst>
              <a:defRPr sz="2333" b="1" baseline="0">
                <a:solidFill>
                  <a:srgbClr val="414141"/>
                </a:solidFill>
                <a:latin typeface="Arial" panose="020B0604020202020204" pitchFamily="34" charset="0"/>
                <a:cs typeface="Arial" panose="020B0604020202020204" pitchFamily="34" charset="0"/>
              </a:defRPr>
            </a:lvl5pPr>
            <a:lvl6pPr marL="0" indent="0">
              <a:lnSpc>
                <a:spcPct val="100000"/>
              </a:lnSpc>
              <a:spcBef>
                <a:spcPts val="583"/>
              </a:spcBef>
              <a:spcAft>
                <a:spcPts val="583"/>
              </a:spcAft>
              <a:buClr>
                <a:srgbClr val="008A00"/>
              </a:buClr>
              <a:buFontTx/>
              <a:buNone/>
              <a:defRPr sz="2333" b="0">
                <a:solidFill>
                  <a:srgbClr val="414141"/>
                </a:solidFill>
                <a:latin typeface="Arial" panose="020B0604020202020204" pitchFamily="34" charset="0"/>
                <a:cs typeface="Arial" panose="020B0604020202020204" pitchFamily="34" charset="0"/>
              </a:defRPr>
            </a:lvl6pPr>
            <a:lvl7pPr marL="228591" indent="-228591">
              <a:lnSpc>
                <a:spcPct val="100000"/>
              </a:lnSpc>
              <a:spcBef>
                <a:spcPts val="583"/>
              </a:spcBef>
              <a:spcAft>
                <a:spcPts val="583"/>
              </a:spcAft>
              <a:buClr>
                <a:srgbClr val="008A00"/>
              </a:buClr>
              <a:buFont typeface="Arial" panose="020B0604020202020204" pitchFamily="34" charset="0"/>
              <a:buChar char="•"/>
              <a:tabLst>
                <a:tab pos="228591" algn="l"/>
              </a:tabLst>
              <a:defRPr sz="2333">
                <a:solidFill>
                  <a:srgbClr val="414141"/>
                </a:solidFill>
                <a:latin typeface="Arial" panose="020B0604020202020204" pitchFamily="34" charset="0"/>
                <a:cs typeface="Arial" panose="020B0604020202020204" pitchFamily="34" charset="0"/>
              </a:defRPr>
            </a:lvl7pPr>
            <a:lvl8pPr marL="0" indent="0">
              <a:lnSpc>
                <a:spcPct val="100000"/>
              </a:lnSpc>
              <a:spcBef>
                <a:spcPts val="583"/>
              </a:spcBef>
              <a:spcAft>
                <a:spcPts val="583"/>
              </a:spcAft>
              <a:buClr>
                <a:srgbClr val="008A00"/>
              </a:buClr>
              <a:buFontTx/>
              <a:buNone/>
              <a:defRPr sz="2000">
                <a:solidFill>
                  <a:srgbClr val="414141"/>
                </a:solidFill>
                <a:latin typeface="Arial" panose="020B0604020202020204" pitchFamily="34" charset="0"/>
                <a:cs typeface="Arial" panose="020B0604020202020204" pitchFamily="34" charset="0"/>
              </a:defRPr>
            </a:lvl8pPr>
            <a:lvl9pPr marL="533379" indent="-228591">
              <a:lnSpc>
                <a:spcPct val="100000"/>
              </a:lnSpc>
              <a:spcBef>
                <a:spcPts val="583"/>
              </a:spcBef>
              <a:spcAft>
                <a:spcPts val="583"/>
              </a:spcAft>
              <a:buClr>
                <a:srgbClr val="008A00"/>
              </a:buClr>
              <a:buFont typeface="Arial" panose="020B0604020202020204" pitchFamily="34" charset="0"/>
              <a:buChar char="•"/>
              <a:defRPr sz="2000">
                <a:solidFill>
                  <a:srgbClr val="414141"/>
                </a:solidFill>
                <a:latin typeface="Arial" panose="020B0604020202020204" pitchFamily="34" charset="0"/>
                <a:cs typeface="Arial" panose="020B0604020202020204" pitchFamily="34" charset="0"/>
              </a:defRPr>
            </a:lvl9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a:p>
            <a:pPr lvl="5"/>
            <a:r>
              <a:rPr lang="fr-FR"/>
              <a:t>Cinquième niveau</a:t>
            </a:r>
          </a:p>
          <a:p>
            <a:pPr lvl="6"/>
            <a:r>
              <a:rPr lang="fr-FR"/>
              <a:t>Sixième niveau</a:t>
            </a:r>
          </a:p>
          <a:p>
            <a:pPr lvl="7"/>
            <a:r>
              <a:rPr lang="fr-FR"/>
              <a:t>Septième niveau</a:t>
            </a:r>
          </a:p>
          <a:p>
            <a:pPr lvl="8"/>
            <a:r>
              <a:rPr lang="fr-FR"/>
              <a:t>Huitième niveau</a:t>
            </a:r>
          </a:p>
        </p:txBody>
      </p:sp>
      <p:sp>
        <p:nvSpPr>
          <p:cNvPr id="6" name="Espace réservé du contenu 6">
            <a:extLst>
              <a:ext uri="{FF2B5EF4-FFF2-40B4-BE49-F238E27FC236}">
                <a16:creationId xmlns:a16="http://schemas.microsoft.com/office/drawing/2014/main" id="{493B1A7E-686B-4139-80DD-261F39F16E96}"/>
              </a:ext>
            </a:extLst>
          </p:cNvPr>
          <p:cNvSpPr>
            <a:spLocks noGrp="1"/>
          </p:cNvSpPr>
          <p:nvPr>
            <p:ph sz="quarter" idx="11" hasCustomPrompt="1"/>
          </p:nvPr>
        </p:nvSpPr>
        <p:spPr>
          <a:xfrm>
            <a:off x="6341798" y="1899061"/>
            <a:ext cx="5295900" cy="3627288"/>
          </a:xfrm>
          <a:prstGeom prst="rect">
            <a:avLst/>
          </a:prstGeom>
        </p:spPr>
        <p:txBody>
          <a:bodyPr lIns="0" tIns="0" rIns="0" bIns="0" numCol="1" spcCol="301752"/>
          <a:lstStyle>
            <a:lvl1pPr marL="0" indent="0" defTabSz="299988">
              <a:spcBef>
                <a:spcPts val="1167"/>
              </a:spcBef>
              <a:spcAft>
                <a:spcPts val="833"/>
              </a:spcAft>
              <a:buClr>
                <a:srgbClr val="50A129"/>
              </a:buClr>
              <a:buFontTx/>
              <a:buNone/>
              <a:defRPr sz="2667" b="1" i="0" baseline="0">
                <a:solidFill>
                  <a:srgbClr val="008A00"/>
                </a:solidFill>
                <a:latin typeface="Arial" panose="020B0604020202020204" pitchFamily="34" charset="0"/>
                <a:cs typeface="Arial" panose="020B0604020202020204" pitchFamily="34" charset="0"/>
              </a:defRPr>
            </a:lvl1pPr>
            <a:lvl2pPr marL="0" indent="0">
              <a:lnSpc>
                <a:spcPct val="100000"/>
              </a:lnSpc>
              <a:spcBef>
                <a:spcPts val="583"/>
              </a:spcBef>
              <a:spcAft>
                <a:spcPts val="583"/>
              </a:spcAft>
              <a:buFontTx/>
              <a:buNone/>
              <a:defRPr sz="2667" baseline="0">
                <a:solidFill>
                  <a:srgbClr val="414141"/>
                </a:solidFill>
                <a:latin typeface="Arial" panose="020B0604020202020204" pitchFamily="34" charset="0"/>
                <a:cs typeface="Arial" panose="020B0604020202020204" pitchFamily="34" charset="0"/>
              </a:defRPr>
            </a:lvl2pPr>
            <a:lvl3pPr marL="0" indent="0">
              <a:spcBef>
                <a:spcPts val="1500"/>
              </a:spcBef>
              <a:spcAft>
                <a:spcPts val="583"/>
              </a:spcAft>
              <a:buClr>
                <a:srgbClr val="008A00"/>
              </a:buClr>
              <a:buSzPct val="85000"/>
              <a:buFontTx/>
              <a:buNone/>
              <a:defRPr sz="2667" b="1" baseline="0">
                <a:solidFill>
                  <a:srgbClr val="414141"/>
                </a:solidFill>
                <a:latin typeface="Arial" panose="020B0604020202020204" pitchFamily="34" charset="0"/>
                <a:cs typeface="Arial" panose="020B0604020202020204" pitchFamily="34" charset="0"/>
              </a:defRPr>
            </a:lvl3pPr>
            <a:lvl4pPr marL="297168" indent="-297168">
              <a:lnSpc>
                <a:spcPct val="100000"/>
              </a:lnSpc>
              <a:spcBef>
                <a:spcPts val="583"/>
              </a:spcBef>
              <a:spcAft>
                <a:spcPts val="583"/>
              </a:spcAft>
              <a:buClr>
                <a:srgbClr val="008A00"/>
              </a:buClr>
              <a:buFont typeface="Arial" panose="020B0604020202020204" pitchFamily="34" charset="0"/>
              <a:buChar char="•"/>
              <a:tabLst>
                <a:tab pos="228591" algn="l"/>
              </a:tabLst>
              <a:defRPr sz="2667" b="0" baseline="0">
                <a:solidFill>
                  <a:srgbClr val="414141"/>
                </a:solidFill>
                <a:latin typeface="Arial" panose="020B0604020202020204" pitchFamily="34" charset="0"/>
                <a:cs typeface="Arial" panose="020B0604020202020204" pitchFamily="34" charset="0"/>
              </a:defRPr>
            </a:lvl4pPr>
            <a:lvl5pPr marL="0" indent="0">
              <a:lnSpc>
                <a:spcPct val="100000"/>
              </a:lnSpc>
              <a:spcBef>
                <a:spcPts val="917"/>
              </a:spcBef>
              <a:spcAft>
                <a:spcPts val="583"/>
              </a:spcAft>
              <a:buClr>
                <a:srgbClr val="008A00"/>
              </a:buClr>
              <a:buFontTx/>
              <a:buNone/>
              <a:tabLst>
                <a:tab pos="304788" algn="l"/>
              </a:tabLst>
              <a:defRPr sz="2333" b="1" baseline="0">
                <a:solidFill>
                  <a:srgbClr val="414141"/>
                </a:solidFill>
                <a:latin typeface="Arial" panose="020B0604020202020204" pitchFamily="34" charset="0"/>
                <a:cs typeface="Arial" panose="020B0604020202020204" pitchFamily="34" charset="0"/>
              </a:defRPr>
            </a:lvl5pPr>
            <a:lvl6pPr marL="0" indent="0">
              <a:lnSpc>
                <a:spcPct val="100000"/>
              </a:lnSpc>
              <a:spcBef>
                <a:spcPts val="583"/>
              </a:spcBef>
              <a:spcAft>
                <a:spcPts val="583"/>
              </a:spcAft>
              <a:buClr>
                <a:srgbClr val="008A00"/>
              </a:buClr>
              <a:buFontTx/>
              <a:buNone/>
              <a:defRPr sz="2333" b="0">
                <a:solidFill>
                  <a:srgbClr val="414141"/>
                </a:solidFill>
                <a:latin typeface="Arial" panose="020B0604020202020204" pitchFamily="34" charset="0"/>
                <a:cs typeface="Arial" panose="020B0604020202020204" pitchFamily="34" charset="0"/>
              </a:defRPr>
            </a:lvl6pPr>
            <a:lvl7pPr marL="228591" indent="-228591">
              <a:lnSpc>
                <a:spcPct val="100000"/>
              </a:lnSpc>
              <a:spcBef>
                <a:spcPts val="583"/>
              </a:spcBef>
              <a:spcAft>
                <a:spcPts val="583"/>
              </a:spcAft>
              <a:buClr>
                <a:srgbClr val="008A00"/>
              </a:buClr>
              <a:buFont typeface="Arial" panose="020B0604020202020204" pitchFamily="34" charset="0"/>
              <a:buChar char="•"/>
              <a:tabLst>
                <a:tab pos="228591" algn="l"/>
              </a:tabLst>
              <a:defRPr sz="2333">
                <a:solidFill>
                  <a:srgbClr val="414141"/>
                </a:solidFill>
                <a:latin typeface="Arial" panose="020B0604020202020204" pitchFamily="34" charset="0"/>
                <a:cs typeface="Arial" panose="020B0604020202020204" pitchFamily="34" charset="0"/>
              </a:defRPr>
            </a:lvl7pPr>
            <a:lvl8pPr marL="0" indent="0">
              <a:lnSpc>
                <a:spcPct val="100000"/>
              </a:lnSpc>
              <a:spcBef>
                <a:spcPts val="583"/>
              </a:spcBef>
              <a:spcAft>
                <a:spcPts val="583"/>
              </a:spcAft>
              <a:buClr>
                <a:srgbClr val="008A00"/>
              </a:buClr>
              <a:buFontTx/>
              <a:buNone/>
              <a:defRPr sz="2000">
                <a:solidFill>
                  <a:srgbClr val="414141"/>
                </a:solidFill>
                <a:latin typeface="Arial" panose="020B0604020202020204" pitchFamily="34" charset="0"/>
                <a:cs typeface="Arial" panose="020B0604020202020204" pitchFamily="34" charset="0"/>
              </a:defRPr>
            </a:lvl8pPr>
            <a:lvl9pPr marL="533379" indent="-228591">
              <a:lnSpc>
                <a:spcPct val="100000"/>
              </a:lnSpc>
              <a:spcBef>
                <a:spcPts val="583"/>
              </a:spcBef>
              <a:spcAft>
                <a:spcPts val="583"/>
              </a:spcAft>
              <a:buClr>
                <a:srgbClr val="008A00"/>
              </a:buClr>
              <a:buFont typeface="Arial" panose="020B0604020202020204" pitchFamily="34" charset="0"/>
              <a:buChar char="•"/>
              <a:defRPr sz="2000">
                <a:solidFill>
                  <a:srgbClr val="414141"/>
                </a:solidFill>
                <a:latin typeface="Arial" panose="020B0604020202020204" pitchFamily="34" charset="0"/>
                <a:cs typeface="Arial" panose="020B0604020202020204" pitchFamily="34" charset="0"/>
              </a:defRPr>
            </a:lvl9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a:p>
            <a:pPr lvl="5"/>
            <a:r>
              <a:rPr lang="fr-FR"/>
              <a:t>Cinquième niveau</a:t>
            </a:r>
          </a:p>
          <a:p>
            <a:pPr lvl="6"/>
            <a:r>
              <a:rPr lang="fr-FR"/>
              <a:t>Sixième niveau</a:t>
            </a:r>
          </a:p>
          <a:p>
            <a:pPr lvl="7"/>
            <a:r>
              <a:rPr lang="fr-FR"/>
              <a:t>Septième niveau</a:t>
            </a:r>
          </a:p>
          <a:p>
            <a:pPr lvl="8"/>
            <a:r>
              <a:rPr lang="fr-FR"/>
              <a:t>Huitième niveau</a:t>
            </a:r>
          </a:p>
        </p:txBody>
      </p:sp>
    </p:spTree>
    <p:custDataLst>
      <p:tags r:id="rId1"/>
    </p:custDataLst>
    <p:extLst>
      <p:ext uri="{BB962C8B-B14F-4D97-AF65-F5344CB8AC3E}">
        <p14:creationId xmlns:p14="http://schemas.microsoft.com/office/powerpoint/2010/main" val="3704957329"/>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Contenu bcp texte">
    <p:spTree>
      <p:nvGrpSpPr>
        <p:cNvPr id="1" name=""/>
        <p:cNvGrpSpPr/>
        <p:nvPr/>
      </p:nvGrpSpPr>
      <p:grpSpPr>
        <a:xfrm>
          <a:off x="0" y="0"/>
          <a:ext cx="0" cy="0"/>
          <a:chOff x="0" y="0"/>
          <a:chExt cx="0" cy="0"/>
        </a:xfrm>
      </p:grpSpPr>
      <p:sp>
        <p:nvSpPr>
          <p:cNvPr id="4" name="Title Placeholder 1">
            <a:extLst>
              <a:ext uri="{FF2B5EF4-FFF2-40B4-BE49-F238E27FC236}">
                <a16:creationId xmlns:a16="http://schemas.microsoft.com/office/drawing/2014/main" id="{AAF579D2-0DD9-4954-8527-B18ED8028ECD}"/>
              </a:ext>
            </a:extLst>
          </p:cNvPr>
          <p:cNvSpPr>
            <a:spLocks noGrp="1"/>
          </p:cNvSpPr>
          <p:nvPr>
            <p:ph type="title"/>
          </p:nvPr>
        </p:nvSpPr>
        <p:spPr bwMode="auto">
          <a:xfrm>
            <a:off x="548640" y="419100"/>
            <a:ext cx="11094720" cy="655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b" anchorCtr="0" compatLnSpc="1">
            <a:prstTxWarp prst="textNoShape">
              <a:avLst/>
            </a:prstTxWarp>
          </a:bodyPr>
          <a:lstStyle>
            <a:lvl1pPr>
              <a:lnSpc>
                <a:spcPct val="100000"/>
              </a:lnSpc>
              <a:defRPr sz="3333" b="1" cap="none" baseline="0">
                <a:solidFill>
                  <a:srgbClr val="008A00"/>
                </a:solidFill>
                <a:latin typeface="Arial" panose="020B0604020202020204" pitchFamily="34" charset="0"/>
                <a:cs typeface="Arial" panose="020B0604020202020204" pitchFamily="34" charset="0"/>
              </a:defRPr>
            </a:lvl1pPr>
          </a:lstStyle>
          <a:p>
            <a:pPr lvl="0"/>
            <a:r>
              <a:rPr lang="en-US" altLang="fr-FR"/>
              <a:t>Click to edit Master title style</a:t>
            </a:r>
          </a:p>
        </p:txBody>
      </p:sp>
      <p:sp>
        <p:nvSpPr>
          <p:cNvPr id="6" name="Espace réservé du contenu 6">
            <a:extLst>
              <a:ext uri="{FF2B5EF4-FFF2-40B4-BE49-F238E27FC236}">
                <a16:creationId xmlns:a16="http://schemas.microsoft.com/office/drawing/2014/main" id="{A11FF99C-1E0F-4237-9F89-366A4E2A2552}"/>
              </a:ext>
            </a:extLst>
          </p:cNvPr>
          <p:cNvSpPr>
            <a:spLocks noGrp="1"/>
          </p:cNvSpPr>
          <p:nvPr>
            <p:ph sz="quarter" idx="10" hasCustomPrompt="1"/>
          </p:nvPr>
        </p:nvSpPr>
        <p:spPr>
          <a:xfrm>
            <a:off x="554302" y="1899061"/>
            <a:ext cx="11083397" cy="3627288"/>
          </a:xfrm>
          <a:prstGeom prst="rect">
            <a:avLst/>
          </a:prstGeom>
        </p:spPr>
        <p:txBody>
          <a:bodyPr lIns="0" tIns="0" rIns="0" bIns="0" numCol="1" spcCol="301752"/>
          <a:lstStyle>
            <a:lvl1pPr marL="0" indent="0" defTabSz="299988">
              <a:spcBef>
                <a:spcPts val="1167"/>
              </a:spcBef>
              <a:spcAft>
                <a:spcPts val="833"/>
              </a:spcAft>
              <a:buClr>
                <a:srgbClr val="50A129"/>
              </a:buClr>
              <a:buFontTx/>
              <a:buNone/>
              <a:defRPr sz="2667" b="1" i="0" baseline="0">
                <a:solidFill>
                  <a:srgbClr val="008A00"/>
                </a:solidFill>
                <a:latin typeface="Arial" panose="020B0604020202020204" pitchFamily="34" charset="0"/>
                <a:cs typeface="Arial" panose="020B0604020202020204" pitchFamily="34" charset="0"/>
              </a:defRPr>
            </a:lvl1pPr>
            <a:lvl2pPr marL="0" indent="0">
              <a:lnSpc>
                <a:spcPct val="100000"/>
              </a:lnSpc>
              <a:spcBef>
                <a:spcPts val="583"/>
              </a:spcBef>
              <a:spcAft>
                <a:spcPts val="583"/>
              </a:spcAft>
              <a:buFontTx/>
              <a:buNone/>
              <a:defRPr sz="2333" baseline="0">
                <a:solidFill>
                  <a:srgbClr val="414141"/>
                </a:solidFill>
                <a:latin typeface="Arial" panose="020B0604020202020204" pitchFamily="34" charset="0"/>
                <a:cs typeface="Arial" panose="020B0604020202020204" pitchFamily="34" charset="0"/>
              </a:defRPr>
            </a:lvl2pPr>
            <a:lvl3pPr marL="0" indent="0">
              <a:spcBef>
                <a:spcPts val="1500"/>
              </a:spcBef>
              <a:spcAft>
                <a:spcPts val="583"/>
              </a:spcAft>
              <a:buClr>
                <a:srgbClr val="008A00"/>
              </a:buClr>
              <a:buSzPct val="85000"/>
              <a:buFontTx/>
              <a:buNone/>
              <a:defRPr sz="2333" b="1" baseline="0">
                <a:solidFill>
                  <a:srgbClr val="414141"/>
                </a:solidFill>
                <a:latin typeface="Arial" panose="020B0604020202020204" pitchFamily="34" charset="0"/>
                <a:cs typeface="Arial" panose="020B0604020202020204" pitchFamily="34" charset="0"/>
              </a:defRPr>
            </a:lvl3pPr>
            <a:lvl4pPr marL="297168" indent="-297168">
              <a:lnSpc>
                <a:spcPct val="100000"/>
              </a:lnSpc>
              <a:spcBef>
                <a:spcPts val="583"/>
              </a:spcBef>
              <a:spcAft>
                <a:spcPts val="583"/>
              </a:spcAft>
              <a:buClr>
                <a:srgbClr val="008A00"/>
              </a:buClr>
              <a:buFont typeface="Arial" panose="020B0604020202020204" pitchFamily="34" charset="0"/>
              <a:buChar char="•"/>
              <a:tabLst>
                <a:tab pos="228591" algn="l"/>
              </a:tabLst>
              <a:defRPr sz="2333" b="0" baseline="0">
                <a:solidFill>
                  <a:srgbClr val="414141"/>
                </a:solidFill>
                <a:latin typeface="Arial" panose="020B0604020202020204" pitchFamily="34" charset="0"/>
                <a:cs typeface="Arial" panose="020B0604020202020204" pitchFamily="34" charset="0"/>
              </a:defRPr>
            </a:lvl4pPr>
            <a:lvl5pPr marL="0" indent="0">
              <a:lnSpc>
                <a:spcPct val="100000"/>
              </a:lnSpc>
              <a:spcBef>
                <a:spcPts val="917"/>
              </a:spcBef>
              <a:spcAft>
                <a:spcPts val="583"/>
              </a:spcAft>
              <a:buClr>
                <a:srgbClr val="008A00"/>
              </a:buClr>
              <a:buFontTx/>
              <a:buNone/>
              <a:tabLst>
                <a:tab pos="304788" algn="l"/>
              </a:tabLst>
              <a:defRPr sz="2000" b="1" baseline="0">
                <a:solidFill>
                  <a:srgbClr val="414141"/>
                </a:solidFill>
                <a:latin typeface="Arial" panose="020B0604020202020204" pitchFamily="34" charset="0"/>
                <a:cs typeface="Arial" panose="020B0604020202020204" pitchFamily="34" charset="0"/>
              </a:defRPr>
            </a:lvl5pPr>
            <a:lvl6pPr marL="0" indent="0">
              <a:lnSpc>
                <a:spcPct val="100000"/>
              </a:lnSpc>
              <a:spcBef>
                <a:spcPts val="583"/>
              </a:spcBef>
              <a:spcAft>
                <a:spcPts val="583"/>
              </a:spcAft>
              <a:buClr>
                <a:srgbClr val="008A00"/>
              </a:buClr>
              <a:buFontTx/>
              <a:buNone/>
              <a:defRPr sz="2000" b="0">
                <a:solidFill>
                  <a:srgbClr val="414141"/>
                </a:solidFill>
                <a:latin typeface="Arial" panose="020B0604020202020204" pitchFamily="34" charset="0"/>
                <a:cs typeface="Arial" panose="020B0604020202020204" pitchFamily="34" charset="0"/>
              </a:defRPr>
            </a:lvl6pPr>
            <a:lvl7pPr marL="228591" indent="-228591">
              <a:lnSpc>
                <a:spcPct val="100000"/>
              </a:lnSpc>
              <a:spcBef>
                <a:spcPts val="583"/>
              </a:spcBef>
              <a:spcAft>
                <a:spcPts val="583"/>
              </a:spcAft>
              <a:buClr>
                <a:srgbClr val="008A00"/>
              </a:buClr>
              <a:buFont typeface="Arial" panose="020B0604020202020204" pitchFamily="34" charset="0"/>
              <a:buChar char="•"/>
              <a:tabLst>
                <a:tab pos="228591" algn="l"/>
              </a:tabLst>
              <a:defRPr sz="2000">
                <a:solidFill>
                  <a:srgbClr val="414141"/>
                </a:solidFill>
                <a:latin typeface="Arial" panose="020B0604020202020204" pitchFamily="34" charset="0"/>
                <a:cs typeface="Arial" panose="020B0604020202020204" pitchFamily="34" charset="0"/>
              </a:defRPr>
            </a:lvl7pPr>
            <a:lvl8pPr marL="0" indent="0">
              <a:lnSpc>
                <a:spcPct val="100000"/>
              </a:lnSpc>
              <a:spcBef>
                <a:spcPts val="583"/>
              </a:spcBef>
              <a:spcAft>
                <a:spcPts val="583"/>
              </a:spcAft>
              <a:buClr>
                <a:srgbClr val="008A00"/>
              </a:buClr>
              <a:buFontTx/>
              <a:buNone/>
              <a:defRPr sz="1667">
                <a:solidFill>
                  <a:srgbClr val="414141"/>
                </a:solidFill>
                <a:latin typeface="Arial" panose="020B0604020202020204" pitchFamily="34" charset="0"/>
                <a:cs typeface="Arial" panose="020B0604020202020204" pitchFamily="34" charset="0"/>
              </a:defRPr>
            </a:lvl8pPr>
            <a:lvl9pPr marL="533379" indent="-228591">
              <a:lnSpc>
                <a:spcPct val="100000"/>
              </a:lnSpc>
              <a:spcBef>
                <a:spcPts val="583"/>
              </a:spcBef>
              <a:spcAft>
                <a:spcPts val="583"/>
              </a:spcAft>
              <a:buClr>
                <a:srgbClr val="008A00"/>
              </a:buClr>
              <a:buFont typeface="Arial" panose="020B0604020202020204" pitchFamily="34" charset="0"/>
              <a:buChar char="•"/>
              <a:defRPr sz="1667">
                <a:solidFill>
                  <a:srgbClr val="414141"/>
                </a:solidFill>
                <a:latin typeface="Arial" panose="020B0604020202020204" pitchFamily="34" charset="0"/>
                <a:cs typeface="Arial" panose="020B0604020202020204" pitchFamily="34" charset="0"/>
              </a:defRPr>
            </a:lvl9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a:p>
            <a:pPr lvl="5"/>
            <a:r>
              <a:rPr lang="fr-FR"/>
              <a:t>Cinquième niveau</a:t>
            </a:r>
          </a:p>
          <a:p>
            <a:pPr lvl="6"/>
            <a:r>
              <a:rPr lang="fr-FR"/>
              <a:t>Sixième niveau</a:t>
            </a:r>
          </a:p>
          <a:p>
            <a:pPr lvl="7"/>
            <a:r>
              <a:rPr lang="fr-FR"/>
              <a:t>Septième niveau</a:t>
            </a:r>
          </a:p>
          <a:p>
            <a:pPr lvl="8"/>
            <a:r>
              <a:rPr lang="fr-FR"/>
              <a:t>Huitième niveau</a:t>
            </a:r>
          </a:p>
        </p:txBody>
      </p:sp>
    </p:spTree>
    <p:custDataLst>
      <p:tags r:id="rId1"/>
    </p:custDataLst>
    <p:extLst>
      <p:ext uri="{BB962C8B-B14F-4D97-AF65-F5344CB8AC3E}">
        <p14:creationId xmlns:p14="http://schemas.microsoft.com/office/powerpoint/2010/main" val="2952551888"/>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Contenu 2 col bcp texte">
    <p:spTree>
      <p:nvGrpSpPr>
        <p:cNvPr id="1" name=""/>
        <p:cNvGrpSpPr/>
        <p:nvPr/>
      </p:nvGrpSpPr>
      <p:grpSpPr>
        <a:xfrm>
          <a:off x="0" y="0"/>
          <a:ext cx="0" cy="0"/>
          <a:chOff x="0" y="0"/>
          <a:chExt cx="0" cy="0"/>
        </a:xfrm>
      </p:grpSpPr>
      <p:sp>
        <p:nvSpPr>
          <p:cNvPr id="3" name="Title Placeholder 1">
            <a:extLst>
              <a:ext uri="{FF2B5EF4-FFF2-40B4-BE49-F238E27FC236}">
                <a16:creationId xmlns:a16="http://schemas.microsoft.com/office/drawing/2014/main" id="{3E693718-5AAE-4080-96F4-8DAA61D3A2E7}"/>
              </a:ext>
            </a:extLst>
          </p:cNvPr>
          <p:cNvSpPr>
            <a:spLocks noGrp="1"/>
          </p:cNvSpPr>
          <p:nvPr>
            <p:ph type="title"/>
          </p:nvPr>
        </p:nvSpPr>
        <p:spPr bwMode="auto">
          <a:xfrm>
            <a:off x="548640" y="419100"/>
            <a:ext cx="11094720" cy="655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b" anchorCtr="0" compatLnSpc="1">
            <a:prstTxWarp prst="textNoShape">
              <a:avLst/>
            </a:prstTxWarp>
          </a:bodyPr>
          <a:lstStyle>
            <a:lvl1pPr>
              <a:lnSpc>
                <a:spcPct val="100000"/>
              </a:lnSpc>
              <a:defRPr sz="3333" b="1" cap="none" baseline="0">
                <a:solidFill>
                  <a:srgbClr val="008A00"/>
                </a:solidFill>
                <a:latin typeface="Arial" panose="020B0604020202020204" pitchFamily="34" charset="0"/>
                <a:cs typeface="Arial" panose="020B0604020202020204" pitchFamily="34" charset="0"/>
              </a:defRPr>
            </a:lvl1pPr>
          </a:lstStyle>
          <a:p>
            <a:pPr lvl="0"/>
            <a:r>
              <a:rPr lang="en-US" altLang="fr-FR"/>
              <a:t>Click to edit Master title style</a:t>
            </a:r>
          </a:p>
        </p:txBody>
      </p:sp>
      <p:sp>
        <p:nvSpPr>
          <p:cNvPr id="4" name="Espace réservé du contenu 6">
            <a:extLst>
              <a:ext uri="{FF2B5EF4-FFF2-40B4-BE49-F238E27FC236}">
                <a16:creationId xmlns:a16="http://schemas.microsoft.com/office/drawing/2014/main" id="{8C745511-BF2A-4468-86C4-365A08EDAE62}"/>
              </a:ext>
            </a:extLst>
          </p:cNvPr>
          <p:cNvSpPr>
            <a:spLocks noGrp="1"/>
          </p:cNvSpPr>
          <p:nvPr>
            <p:ph sz="quarter" idx="10" hasCustomPrompt="1"/>
          </p:nvPr>
        </p:nvSpPr>
        <p:spPr>
          <a:xfrm>
            <a:off x="554302" y="1899061"/>
            <a:ext cx="11083397" cy="3627288"/>
          </a:xfrm>
          <a:prstGeom prst="rect">
            <a:avLst/>
          </a:prstGeom>
        </p:spPr>
        <p:txBody>
          <a:bodyPr lIns="0" tIns="0" rIns="0" bIns="0" numCol="2" spcCol="594360"/>
          <a:lstStyle>
            <a:lvl1pPr marL="0" indent="0" defTabSz="299988">
              <a:spcBef>
                <a:spcPts val="1167"/>
              </a:spcBef>
              <a:spcAft>
                <a:spcPts val="833"/>
              </a:spcAft>
              <a:buClr>
                <a:srgbClr val="50A129"/>
              </a:buClr>
              <a:buFontTx/>
              <a:buNone/>
              <a:defRPr sz="2667" b="1" i="0" baseline="0">
                <a:solidFill>
                  <a:srgbClr val="008A00"/>
                </a:solidFill>
                <a:latin typeface="Arial" panose="020B0604020202020204" pitchFamily="34" charset="0"/>
                <a:cs typeface="Arial" panose="020B0604020202020204" pitchFamily="34" charset="0"/>
              </a:defRPr>
            </a:lvl1pPr>
            <a:lvl2pPr marL="0" indent="0">
              <a:lnSpc>
                <a:spcPct val="100000"/>
              </a:lnSpc>
              <a:spcBef>
                <a:spcPts val="583"/>
              </a:spcBef>
              <a:spcAft>
                <a:spcPts val="583"/>
              </a:spcAft>
              <a:buFontTx/>
              <a:buNone/>
              <a:defRPr sz="2333" baseline="0">
                <a:solidFill>
                  <a:srgbClr val="414141"/>
                </a:solidFill>
                <a:latin typeface="Arial" panose="020B0604020202020204" pitchFamily="34" charset="0"/>
                <a:cs typeface="Arial" panose="020B0604020202020204" pitchFamily="34" charset="0"/>
              </a:defRPr>
            </a:lvl2pPr>
            <a:lvl3pPr marL="0" indent="0">
              <a:spcBef>
                <a:spcPts val="1500"/>
              </a:spcBef>
              <a:spcAft>
                <a:spcPts val="583"/>
              </a:spcAft>
              <a:buClr>
                <a:srgbClr val="008A00"/>
              </a:buClr>
              <a:buSzPct val="85000"/>
              <a:buFontTx/>
              <a:buNone/>
              <a:defRPr sz="2333" b="1" baseline="0">
                <a:solidFill>
                  <a:srgbClr val="414141"/>
                </a:solidFill>
                <a:latin typeface="Arial" panose="020B0604020202020204" pitchFamily="34" charset="0"/>
                <a:cs typeface="Arial" panose="020B0604020202020204" pitchFamily="34" charset="0"/>
              </a:defRPr>
            </a:lvl3pPr>
            <a:lvl4pPr marL="297168" indent="-297168">
              <a:lnSpc>
                <a:spcPct val="100000"/>
              </a:lnSpc>
              <a:spcBef>
                <a:spcPts val="583"/>
              </a:spcBef>
              <a:spcAft>
                <a:spcPts val="583"/>
              </a:spcAft>
              <a:buClr>
                <a:srgbClr val="008A00"/>
              </a:buClr>
              <a:buFont typeface="Arial" panose="020B0604020202020204" pitchFamily="34" charset="0"/>
              <a:buChar char="•"/>
              <a:tabLst>
                <a:tab pos="304788" algn="l"/>
              </a:tabLst>
              <a:defRPr sz="2333" b="0" baseline="0">
                <a:solidFill>
                  <a:srgbClr val="414141"/>
                </a:solidFill>
                <a:latin typeface="Arial" panose="020B0604020202020204" pitchFamily="34" charset="0"/>
                <a:cs typeface="Arial" panose="020B0604020202020204" pitchFamily="34" charset="0"/>
              </a:defRPr>
            </a:lvl4pPr>
            <a:lvl5pPr marL="0" indent="0">
              <a:lnSpc>
                <a:spcPct val="100000"/>
              </a:lnSpc>
              <a:spcBef>
                <a:spcPts val="917"/>
              </a:spcBef>
              <a:spcAft>
                <a:spcPts val="583"/>
              </a:spcAft>
              <a:buClr>
                <a:srgbClr val="008A00"/>
              </a:buClr>
              <a:buFontTx/>
              <a:buNone/>
              <a:tabLst>
                <a:tab pos="304788" algn="l"/>
              </a:tabLst>
              <a:defRPr sz="2000" b="1" baseline="0">
                <a:solidFill>
                  <a:srgbClr val="414141"/>
                </a:solidFill>
                <a:latin typeface="Arial" panose="020B0604020202020204" pitchFamily="34" charset="0"/>
                <a:cs typeface="Arial" panose="020B0604020202020204" pitchFamily="34" charset="0"/>
              </a:defRPr>
            </a:lvl5pPr>
            <a:lvl6pPr marL="0" indent="0">
              <a:lnSpc>
                <a:spcPct val="100000"/>
              </a:lnSpc>
              <a:spcBef>
                <a:spcPts val="583"/>
              </a:spcBef>
              <a:spcAft>
                <a:spcPts val="583"/>
              </a:spcAft>
              <a:buClr>
                <a:srgbClr val="008A00"/>
              </a:buClr>
              <a:buFontTx/>
              <a:buNone/>
              <a:defRPr sz="2000" b="0">
                <a:solidFill>
                  <a:srgbClr val="414141"/>
                </a:solidFill>
                <a:latin typeface="Arial" panose="020B0604020202020204" pitchFamily="34" charset="0"/>
                <a:cs typeface="Arial" panose="020B0604020202020204" pitchFamily="34" charset="0"/>
              </a:defRPr>
            </a:lvl6pPr>
            <a:lvl7pPr marL="228591" indent="-228591">
              <a:lnSpc>
                <a:spcPct val="100000"/>
              </a:lnSpc>
              <a:spcBef>
                <a:spcPts val="583"/>
              </a:spcBef>
              <a:spcAft>
                <a:spcPts val="583"/>
              </a:spcAft>
              <a:buClr>
                <a:srgbClr val="008A00"/>
              </a:buClr>
              <a:buFont typeface="Arial" panose="020B0604020202020204" pitchFamily="34" charset="0"/>
              <a:buChar char="•"/>
              <a:tabLst>
                <a:tab pos="228591" algn="l"/>
              </a:tabLst>
              <a:defRPr sz="2000">
                <a:solidFill>
                  <a:srgbClr val="414141"/>
                </a:solidFill>
                <a:latin typeface="Arial" panose="020B0604020202020204" pitchFamily="34" charset="0"/>
                <a:cs typeface="Arial" panose="020B0604020202020204" pitchFamily="34" charset="0"/>
              </a:defRPr>
            </a:lvl7pPr>
            <a:lvl8pPr marL="0" indent="0">
              <a:lnSpc>
                <a:spcPct val="100000"/>
              </a:lnSpc>
              <a:spcBef>
                <a:spcPts val="583"/>
              </a:spcBef>
              <a:spcAft>
                <a:spcPts val="583"/>
              </a:spcAft>
              <a:buClr>
                <a:srgbClr val="008A00"/>
              </a:buClr>
              <a:buFontTx/>
              <a:buNone/>
              <a:defRPr sz="1667">
                <a:solidFill>
                  <a:srgbClr val="414141"/>
                </a:solidFill>
                <a:latin typeface="Arial" panose="020B0604020202020204" pitchFamily="34" charset="0"/>
                <a:cs typeface="Arial" panose="020B0604020202020204" pitchFamily="34" charset="0"/>
              </a:defRPr>
            </a:lvl8pPr>
            <a:lvl9pPr marL="533379" indent="-228591">
              <a:lnSpc>
                <a:spcPct val="100000"/>
              </a:lnSpc>
              <a:spcBef>
                <a:spcPts val="583"/>
              </a:spcBef>
              <a:spcAft>
                <a:spcPts val="583"/>
              </a:spcAft>
              <a:buClr>
                <a:srgbClr val="008A00"/>
              </a:buClr>
              <a:buFont typeface="Arial" panose="020B0604020202020204" pitchFamily="34" charset="0"/>
              <a:buChar char="•"/>
              <a:defRPr sz="1667">
                <a:solidFill>
                  <a:srgbClr val="414141"/>
                </a:solidFill>
                <a:latin typeface="Arial" panose="020B0604020202020204" pitchFamily="34" charset="0"/>
                <a:cs typeface="Arial" panose="020B0604020202020204" pitchFamily="34" charset="0"/>
              </a:defRPr>
            </a:lvl9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a:p>
            <a:pPr lvl="5"/>
            <a:r>
              <a:rPr lang="fr-FR"/>
              <a:t>Cinquième niveau</a:t>
            </a:r>
          </a:p>
          <a:p>
            <a:pPr lvl="6"/>
            <a:r>
              <a:rPr lang="fr-FR"/>
              <a:t>Sixième niveau</a:t>
            </a:r>
          </a:p>
          <a:p>
            <a:pPr lvl="7"/>
            <a:r>
              <a:rPr lang="fr-FR"/>
              <a:t>Septième niveau</a:t>
            </a:r>
          </a:p>
          <a:p>
            <a:pPr lvl="8"/>
            <a:r>
              <a:rPr lang="fr-FR"/>
              <a:t>Huitième niveau</a:t>
            </a:r>
          </a:p>
        </p:txBody>
      </p:sp>
    </p:spTree>
    <p:custDataLst>
      <p:tags r:id="rId1"/>
    </p:custDataLst>
    <p:extLst>
      <p:ext uri="{BB962C8B-B14F-4D97-AF65-F5344CB8AC3E}">
        <p14:creationId xmlns:p14="http://schemas.microsoft.com/office/powerpoint/2010/main" val="4221051559"/>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Contenu bcp texte col variables">
    <p:spTree>
      <p:nvGrpSpPr>
        <p:cNvPr id="1" name=""/>
        <p:cNvGrpSpPr/>
        <p:nvPr/>
      </p:nvGrpSpPr>
      <p:grpSpPr>
        <a:xfrm>
          <a:off x="0" y="0"/>
          <a:ext cx="0" cy="0"/>
          <a:chOff x="0" y="0"/>
          <a:chExt cx="0" cy="0"/>
        </a:xfrm>
      </p:grpSpPr>
      <p:sp>
        <p:nvSpPr>
          <p:cNvPr id="4" name="Title Placeholder 1">
            <a:extLst>
              <a:ext uri="{FF2B5EF4-FFF2-40B4-BE49-F238E27FC236}">
                <a16:creationId xmlns:a16="http://schemas.microsoft.com/office/drawing/2014/main" id="{AAF579D2-0DD9-4954-8527-B18ED8028ECD}"/>
              </a:ext>
            </a:extLst>
          </p:cNvPr>
          <p:cNvSpPr>
            <a:spLocks noGrp="1"/>
          </p:cNvSpPr>
          <p:nvPr>
            <p:ph type="title"/>
          </p:nvPr>
        </p:nvSpPr>
        <p:spPr bwMode="auto">
          <a:xfrm>
            <a:off x="548640" y="419100"/>
            <a:ext cx="11094720" cy="655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b" anchorCtr="0" compatLnSpc="1">
            <a:prstTxWarp prst="textNoShape">
              <a:avLst/>
            </a:prstTxWarp>
          </a:bodyPr>
          <a:lstStyle>
            <a:lvl1pPr>
              <a:lnSpc>
                <a:spcPct val="100000"/>
              </a:lnSpc>
              <a:defRPr sz="3333" b="1" cap="none" baseline="0">
                <a:solidFill>
                  <a:srgbClr val="008A00"/>
                </a:solidFill>
                <a:latin typeface="Arial" panose="020B0604020202020204" pitchFamily="34" charset="0"/>
                <a:cs typeface="Arial" panose="020B0604020202020204" pitchFamily="34" charset="0"/>
              </a:defRPr>
            </a:lvl1pPr>
          </a:lstStyle>
          <a:p>
            <a:pPr lvl="0"/>
            <a:r>
              <a:rPr lang="en-US" altLang="fr-FR"/>
              <a:t>Click to edit Master title style</a:t>
            </a:r>
          </a:p>
        </p:txBody>
      </p:sp>
      <p:sp>
        <p:nvSpPr>
          <p:cNvPr id="7" name="Espace réservé du contenu 6">
            <a:extLst>
              <a:ext uri="{FF2B5EF4-FFF2-40B4-BE49-F238E27FC236}">
                <a16:creationId xmlns:a16="http://schemas.microsoft.com/office/drawing/2014/main" id="{1CC2C8BF-5B70-4C5B-8FAB-28A6F5A34303}"/>
              </a:ext>
            </a:extLst>
          </p:cNvPr>
          <p:cNvSpPr>
            <a:spLocks noGrp="1"/>
          </p:cNvSpPr>
          <p:nvPr>
            <p:ph sz="quarter" idx="10" hasCustomPrompt="1"/>
          </p:nvPr>
        </p:nvSpPr>
        <p:spPr>
          <a:xfrm>
            <a:off x="554303" y="1899061"/>
            <a:ext cx="5295900" cy="3627288"/>
          </a:xfrm>
          <a:prstGeom prst="rect">
            <a:avLst/>
          </a:prstGeom>
        </p:spPr>
        <p:txBody>
          <a:bodyPr lIns="0" tIns="0" rIns="0" bIns="0" numCol="1" spcCol="301752"/>
          <a:lstStyle>
            <a:lvl1pPr marL="0" indent="0" defTabSz="299988">
              <a:spcBef>
                <a:spcPts val="1167"/>
              </a:spcBef>
              <a:spcAft>
                <a:spcPts val="833"/>
              </a:spcAft>
              <a:buClr>
                <a:srgbClr val="50A129"/>
              </a:buClr>
              <a:buFontTx/>
              <a:buNone/>
              <a:defRPr sz="2667" b="1" i="0" baseline="0">
                <a:solidFill>
                  <a:srgbClr val="008A00"/>
                </a:solidFill>
                <a:latin typeface="Arial" panose="020B0604020202020204" pitchFamily="34" charset="0"/>
                <a:cs typeface="Arial" panose="020B0604020202020204" pitchFamily="34" charset="0"/>
              </a:defRPr>
            </a:lvl1pPr>
            <a:lvl2pPr marL="0" indent="0">
              <a:lnSpc>
                <a:spcPct val="100000"/>
              </a:lnSpc>
              <a:spcBef>
                <a:spcPts val="583"/>
              </a:spcBef>
              <a:spcAft>
                <a:spcPts val="583"/>
              </a:spcAft>
              <a:buFontTx/>
              <a:buNone/>
              <a:defRPr sz="2333" baseline="0">
                <a:solidFill>
                  <a:srgbClr val="414141"/>
                </a:solidFill>
                <a:latin typeface="Arial" panose="020B0604020202020204" pitchFamily="34" charset="0"/>
                <a:cs typeface="Arial" panose="020B0604020202020204" pitchFamily="34" charset="0"/>
              </a:defRPr>
            </a:lvl2pPr>
            <a:lvl3pPr marL="0" indent="0">
              <a:spcBef>
                <a:spcPts val="1500"/>
              </a:spcBef>
              <a:spcAft>
                <a:spcPts val="583"/>
              </a:spcAft>
              <a:buClr>
                <a:srgbClr val="008A00"/>
              </a:buClr>
              <a:buSzPct val="85000"/>
              <a:buFontTx/>
              <a:buNone/>
              <a:defRPr sz="2333" b="1" baseline="0">
                <a:solidFill>
                  <a:srgbClr val="414141"/>
                </a:solidFill>
                <a:latin typeface="Arial" panose="020B0604020202020204" pitchFamily="34" charset="0"/>
                <a:cs typeface="Arial" panose="020B0604020202020204" pitchFamily="34" charset="0"/>
              </a:defRPr>
            </a:lvl3pPr>
            <a:lvl4pPr marL="297168" indent="-297168">
              <a:lnSpc>
                <a:spcPct val="100000"/>
              </a:lnSpc>
              <a:spcBef>
                <a:spcPts val="583"/>
              </a:spcBef>
              <a:spcAft>
                <a:spcPts val="583"/>
              </a:spcAft>
              <a:buClr>
                <a:srgbClr val="008A00"/>
              </a:buClr>
              <a:buFont typeface="Arial" panose="020B0604020202020204" pitchFamily="34" charset="0"/>
              <a:buChar char="•"/>
              <a:tabLst>
                <a:tab pos="228591" algn="l"/>
              </a:tabLst>
              <a:defRPr sz="2333" b="0" baseline="0">
                <a:solidFill>
                  <a:srgbClr val="414141"/>
                </a:solidFill>
                <a:latin typeface="Arial" panose="020B0604020202020204" pitchFamily="34" charset="0"/>
                <a:cs typeface="Arial" panose="020B0604020202020204" pitchFamily="34" charset="0"/>
              </a:defRPr>
            </a:lvl4pPr>
            <a:lvl5pPr marL="0" indent="0">
              <a:lnSpc>
                <a:spcPct val="100000"/>
              </a:lnSpc>
              <a:spcBef>
                <a:spcPts val="917"/>
              </a:spcBef>
              <a:spcAft>
                <a:spcPts val="583"/>
              </a:spcAft>
              <a:buClr>
                <a:srgbClr val="008A00"/>
              </a:buClr>
              <a:buFontTx/>
              <a:buNone/>
              <a:tabLst>
                <a:tab pos="304788" algn="l"/>
              </a:tabLst>
              <a:defRPr sz="2000" b="1" baseline="0">
                <a:solidFill>
                  <a:srgbClr val="414141"/>
                </a:solidFill>
                <a:latin typeface="Arial" panose="020B0604020202020204" pitchFamily="34" charset="0"/>
                <a:cs typeface="Arial" panose="020B0604020202020204" pitchFamily="34" charset="0"/>
              </a:defRPr>
            </a:lvl5pPr>
            <a:lvl6pPr marL="0" indent="0">
              <a:lnSpc>
                <a:spcPct val="100000"/>
              </a:lnSpc>
              <a:spcBef>
                <a:spcPts val="583"/>
              </a:spcBef>
              <a:spcAft>
                <a:spcPts val="583"/>
              </a:spcAft>
              <a:buClr>
                <a:srgbClr val="008A00"/>
              </a:buClr>
              <a:buFontTx/>
              <a:buNone/>
              <a:defRPr sz="2000" b="0">
                <a:solidFill>
                  <a:srgbClr val="414141"/>
                </a:solidFill>
                <a:latin typeface="Arial" panose="020B0604020202020204" pitchFamily="34" charset="0"/>
                <a:cs typeface="Arial" panose="020B0604020202020204" pitchFamily="34" charset="0"/>
              </a:defRPr>
            </a:lvl6pPr>
            <a:lvl7pPr marL="228591" indent="-228591">
              <a:lnSpc>
                <a:spcPct val="100000"/>
              </a:lnSpc>
              <a:spcBef>
                <a:spcPts val="583"/>
              </a:spcBef>
              <a:spcAft>
                <a:spcPts val="583"/>
              </a:spcAft>
              <a:buClr>
                <a:srgbClr val="008A00"/>
              </a:buClr>
              <a:buFont typeface="Arial" panose="020B0604020202020204" pitchFamily="34" charset="0"/>
              <a:buChar char="•"/>
              <a:tabLst>
                <a:tab pos="228591" algn="l"/>
              </a:tabLst>
              <a:defRPr sz="2000">
                <a:solidFill>
                  <a:srgbClr val="414141"/>
                </a:solidFill>
                <a:latin typeface="Arial" panose="020B0604020202020204" pitchFamily="34" charset="0"/>
                <a:cs typeface="Arial" panose="020B0604020202020204" pitchFamily="34" charset="0"/>
              </a:defRPr>
            </a:lvl7pPr>
            <a:lvl8pPr marL="0" indent="0">
              <a:lnSpc>
                <a:spcPct val="100000"/>
              </a:lnSpc>
              <a:spcBef>
                <a:spcPts val="583"/>
              </a:spcBef>
              <a:spcAft>
                <a:spcPts val="583"/>
              </a:spcAft>
              <a:buClr>
                <a:srgbClr val="008A00"/>
              </a:buClr>
              <a:buFontTx/>
              <a:buNone/>
              <a:defRPr sz="1667">
                <a:solidFill>
                  <a:srgbClr val="414141"/>
                </a:solidFill>
                <a:latin typeface="Arial" panose="020B0604020202020204" pitchFamily="34" charset="0"/>
                <a:cs typeface="Arial" panose="020B0604020202020204" pitchFamily="34" charset="0"/>
              </a:defRPr>
            </a:lvl8pPr>
            <a:lvl9pPr marL="533379" indent="-228591">
              <a:lnSpc>
                <a:spcPct val="100000"/>
              </a:lnSpc>
              <a:spcBef>
                <a:spcPts val="583"/>
              </a:spcBef>
              <a:spcAft>
                <a:spcPts val="583"/>
              </a:spcAft>
              <a:buClr>
                <a:srgbClr val="008A00"/>
              </a:buClr>
              <a:buFont typeface="Arial" panose="020B0604020202020204" pitchFamily="34" charset="0"/>
              <a:buChar char="•"/>
              <a:defRPr sz="1667">
                <a:solidFill>
                  <a:srgbClr val="414141"/>
                </a:solidFill>
                <a:latin typeface="Arial" panose="020B0604020202020204" pitchFamily="34" charset="0"/>
                <a:cs typeface="Arial" panose="020B0604020202020204" pitchFamily="34" charset="0"/>
              </a:defRPr>
            </a:lvl9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a:p>
            <a:pPr lvl="5"/>
            <a:r>
              <a:rPr lang="fr-FR"/>
              <a:t>Cinquième niveau</a:t>
            </a:r>
          </a:p>
          <a:p>
            <a:pPr lvl="6"/>
            <a:r>
              <a:rPr lang="fr-FR"/>
              <a:t>Sixième niveau</a:t>
            </a:r>
          </a:p>
          <a:p>
            <a:pPr lvl="7"/>
            <a:r>
              <a:rPr lang="fr-FR"/>
              <a:t>Septième niveau</a:t>
            </a:r>
          </a:p>
          <a:p>
            <a:pPr lvl="8"/>
            <a:r>
              <a:rPr lang="fr-FR"/>
              <a:t>Huitième niveau</a:t>
            </a:r>
          </a:p>
        </p:txBody>
      </p:sp>
      <p:sp>
        <p:nvSpPr>
          <p:cNvPr id="8" name="Espace réservé du contenu 6">
            <a:extLst>
              <a:ext uri="{FF2B5EF4-FFF2-40B4-BE49-F238E27FC236}">
                <a16:creationId xmlns:a16="http://schemas.microsoft.com/office/drawing/2014/main" id="{017D9803-6E17-4C44-AFF3-79B0DFF51DBC}"/>
              </a:ext>
            </a:extLst>
          </p:cNvPr>
          <p:cNvSpPr>
            <a:spLocks noGrp="1"/>
          </p:cNvSpPr>
          <p:nvPr>
            <p:ph sz="quarter" idx="11" hasCustomPrompt="1"/>
          </p:nvPr>
        </p:nvSpPr>
        <p:spPr>
          <a:xfrm>
            <a:off x="6347460" y="1899061"/>
            <a:ext cx="5295900" cy="3627288"/>
          </a:xfrm>
          <a:prstGeom prst="rect">
            <a:avLst/>
          </a:prstGeom>
        </p:spPr>
        <p:txBody>
          <a:bodyPr lIns="0" tIns="0" rIns="0" bIns="0" numCol="1" spcCol="301752"/>
          <a:lstStyle>
            <a:lvl1pPr marL="0" indent="0" defTabSz="299988">
              <a:spcBef>
                <a:spcPts val="1167"/>
              </a:spcBef>
              <a:spcAft>
                <a:spcPts val="833"/>
              </a:spcAft>
              <a:buClr>
                <a:srgbClr val="50A129"/>
              </a:buClr>
              <a:buFontTx/>
              <a:buNone/>
              <a:defRPr sz="2667" b="1" i="0" baseline="0">
                <a:solidFill>
                  <a:srgbClr val="008A00"/>
                </a:solidFill>
                <a:latin typeface="Arial" panose="020B0604020202020204" pitchFamily="34" charset="0"/>
                <a:cs typeface="Arial" panose="020B0604020202020204" pitchFamily="34" charset="0"/>
              </a:defRPr>
            </a:lvl1pPr>
            <a:lvl2pPr marL="0" indent="0">
              <a:lnSpc>
                <a:spcPct val="100000"/>
              </a:lnSpc>
              <a:spcBef>
                <a:spcPts val="583"/>
              </a:spcBef>
              <a:spcAft>
                <a:spcPts val="583"/>
              </a:spcAft>
              <a:buFontTx/>
              <a:buNone/>
              <a:defRPr sz="2333" baseline="0">
                <a:solidFill>
                  <a:srgbClr val="414141"/>
                </a:solidFill>
                <a:latin typeface="Arial" panose="020B0604020202020204" pitchFamily="34" charset="0"/>
                <a:cs typeface="Arial" panose="020B0604020202020204" pitchFamily="34" charset="0"/>
              </a:defRPr>
            </a:lvl2pPr>
            <a:lvl3pPr marL="0" indent="0">
              <a:spcBef>
                <a:spcPts val="1500"/>
              </a:spcBef>
              <a:spcAft>
                <a:spcPts val="583"/>
              </a:spcAft>
              <a:buClr>
                <a:srgbClr val="008A00"/>
              </a:buClr>
              <a:buSzPct val="85000"/>
              <a:buFontTx/>
              <a:buNone/>
              <a:defRPr sz="2333" b="1" baseline="0">
                <a:solidFill>
                  <a:srgbClr val="414141"/>
                </a:solidFill>
                <a:latin typeface="Arial" panose="020B0604020202020204" pitchFamily="34" charset="0"/>
                <a:cs typeface="Arial" panose="020B0604020202020204" pitchFamily="34" charset="0"/>
              </a:defRPr>
            </a:lvl3pPr>
            <a:lvl4pPr marL="297168" indent="-297168">
              <a:lnSpc>
                <a:spcPct val="100000"/>
              </a:lnSpc>
              <a:spcBef>
                <a:spcPts val="583"/>
              </a:spcBef>
              <a:spcAft>
                <a:spcPts val="583"/>
              </a:spcAft>
              <a:buClr>
                <a:srgbClr val="008A00"/>
              </a:buClr>
              <a:buFont typeface="Arial" panose="020B0604020202020204" pitchFamily="34" charset="0"/>
              <a:buChar char="•"/>
              <a:tabLst>
                <a:tab pos="228591" algn="l"/>
              </a:tabLst>
              <a:defRPr sz="2333" b="0" baseline="0">
                <a:solidFill>
                  <a:srgbClr val="414141"/>
                </a:solidFill>
                <a:latin typeface="Arial" panose="020B0604020202020204" pitchFamily="34" charset="0"/>
                <a:cs typeface="Arial" panose="020B0604020202020204" pitchFamily="34" charset="0"/>
              </a:defRPr>
            </a:lvl4pPr>
            <a:lvl5pPr marL="0" indent="0">
              <a:lnSpc>
                <a:spcPct val="100000"/>
              </a:lnSpc>
              <a:spcBef>
                <a:spcPts val="917"/>
              </a:spcBef>
              <a:spcAft>
                <a:spcPts val="583"/>
              </a:spcAft>
              <a:buClr>
                <a:srgbClr val="008A00"/>
              </a:buClr>
              <a:buFontTx/>
              <a:buNone/>
              <a:tabLst>
                <a:tab pos="304788" algn="l"/>
              </a:tabLst>
              <a:defRPr sz="2000" b="1" baseline="0">
                <a:solidFill>
                  <a:srgbClr val="414141"/>
                </a:solidFill>
                <a:latin typeface="Arial" panose="020B0604020202020204" pitchFamily="34" charset="0"/>
                <a:cs typeface="Arial" panose="020B0604020202020204" pitchFamily="34" charset="0"/>
              </a:defRPr>
            </a:lvl5pPr>
            <a:lvl6pPr marL="0" indent="0">
              <a:lnSpc>
                <a:spcPct val="100000"/>
              </a:lnSpc>
              <a:spcBef>
                <a:spcPts val="583"/>
              </a:spcBef>
              <a:spcAft>
                <a:spcPts val="583"/>
              </a:spcAft>
              <a:buClr>
                <a:srgbClr val="008A00"/>
              </a:buClr>
              <a:buFontTx/>
              <a:buNone/>
              <a:defRPr sz="2000" b="0">
                <a:solidFill>
                  <a:srgbClr val="414141"/>
                </a:solidFill>
                <a:latin typeface="Arial" panose="020B0604020202020204" pitchFamily="34" charset="0"/>
                <a:cs typeface="Arial" panose="020B0604020202020204" pitchFamily="34" charset="0"/>
              </a:defRPr>
            </a:lvl6pPr>
            <a:lvl7pPr marL="228591" indent="-228591">
              <a:lnSpc>
                <a:spcPct val="100000"/>
              </a:lnSpc>
              <a:spcBef>
                <a:spcPts val="583"/>
              </a:spcBef>
              <a:spcAft>
                <a:spcPts val="583"/>
              </a:spcAft>
              <a:buClr>
                <a:srgbClr val="008A00"/>
              </a:buClr>
              <a:buFont typeface="Arial" panose="020B0604020202020204" pitchFamily="34" charset="0"/>
              <a:buChar char="•"/>
              <a:tabLst>
                <a:tab pos="228591" algn="l"/>
              </a:tabLst>
              <a:defRPr sz="2000">
                <a:solidFill>
                  <a:srgbClr val="414141"/>
                </a:solidFill>
                <a:latin typeface="Arial" panose="020B0604020202020204" pitchFamily="34" charset="0"/>
                <a:cs typeface="Arial" panose="020B0604020202020204" pitchFamily="34" charset="0"/>
              </a:defRPr>
            </a:lvl7pPr>
            <a:lvl8pPr marL="0" indent="0">
              <a:lnSpc>
                <a:spcPct val="100000"/>
              </a:lnSpc>
              <a:spcBef>
                <a:spcPts val="583"/>
              </a:spcBef>
              <a:spcAft>
                <a:spcPts val="583"/>
              </a:spcAft>
              <a:buClr>
                <a:srgbClr val="008A00"/>
              </a:buClr>
              <a:buFontTx/>
              <a:buNone/>
              <a:defRPr sz="1667">
                <a:solidFill>
                  <a:srgbClr val="414141"/>
                </a:solidFill>
                <a:latin typeface="Arial" panose="020B0604020202020204" pitchFamily="34" charset="0"/>
                <a:cs typeface="Arial" panose="020B0604020202020204" pitchFamily="34" charset="0"/>
              </a:defRPr>
            </a:lvl8pPr>
            <a:lvl9pPr marL="533379" indent="-228591">
              <a:lnSpc>
                <a:spcPct val="100000"/>
              </a:lnSpc>
              <a:spcBef>
                <a:spcPts val="583"/>
              </a:spcBef>
              <a:spcAft>
                <a:spcPts val="583"/>
              </a:spcAft>
              <a:buClr>
                <a:srgbClr val="008A00"/>
              </a:buClr>
              <a:buFont typeface="Arial" panose="020B0604020202020204" pitchFamily="34" charset="0"/>
              <a:buChar char="•"/>
              <a:defRPr sz="1667">
                <a:solidFill>
                  <a:srgbClr val="414141"/>
                </a:solidFill>
                <a:latin typeface="Arial" panose="020B0604020202020204" pitchFamily="34" charset="0"/>
                <a:cs typeface="Arial" panose="020B0604020202020204" pitchFamily="34" charset="0"/>
              </a:defRPr>
            </a:lvl9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a:p>
            <a:pPr lvl="5"/>
            <a:r>
              <a:rPr lang="fr-FR"/>
              <a:t>Cinquième niveau</a:t>
            </a:r>
          </a:p>
          <a:p>
            <a:pPr lvl="6"/>
            <a:r>
              <a:rPr lang="fr-FR"/>
              <a:t>Sixième niveau</a:t>
            </a:r>
          </a:p>
          <a:p>
            <a:pPr lvl="7"/>
            <a:r>
              <a:rPr lang="fr-FR"/>
              <a:t>Septième niveau</a:t>
            </a:r>
          </a:p>
          <a:p>
            <a:pPr lvl="8"/>
            <a:r>
              <a:rPr lang="fr-FR"/>
              <a:t>Huitième niveau</a:t>
            </a:r>
          </a:p>
        </p:txBody>
      </p:sp>
    </p:spTree>
    <p:custDataLst>
      <p:tags r:id="rId1"/>
    </p:custDataLst>
    <p:extLst>
      <p:ext uri="{BB962C8B-B14F-4D97-AF65-F5344CB8AC3E}">
        <p14:creationId xmlns:p14="http://schemas.microsoft.com/office/powerpoint/2010/main" val="1107850652"/>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Contenu 2 blocs">
    <p:spTree>
      <p:nvGrpSpPr>
        <p:cNvPr id="1" name=""/>
        <p:cNvGrpSpPr/>
        <p:nvPr/>
      </p:nvGrpSpPr>
      <p:grpSpPr>
        <a:xfrm>
          <a:off x="0" y="0"/>
          <a:ext cx="0" cy="0"/>
          <a:chOff x="0" y="0"/>
          <a:chExt cx="0" cy="0"/>
        </a:xfrm>
      </p:grpSpPr>
      <p:sp>
        <p:nvSpPr>
          <p:cNvPr id="9" name="Title Placeholder 1">
            <a:extLst>
              <a:ext uri="{FF2B5EF4-FFF2-40B4-BE49-F238E27FC236}">
                <a16:creationId xmlns:a16="http://schemas.microsoft.com/office/drawing/2014/main" id="{25731C51-ADFB-49C0-BAF0-7D092C0177AF}"/>
              </a:ext>
            </a:extLst>
          </p:cNvPr>
          <p:cNvSpPr>
            <a:spLocks noGrp="1"/>
          </p:cNvSpPr>
          <p:nvPr>
            <p:ph type="title"/>
          </p:nvPr>
        </p:nvSpPr>
        <p:spPr bwMode="auto">
          <a:xfrm>
            <a:off x="548640" y="419100"/>
            <a:ext cx="11094720" cy="655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b" anchorCtr="0" compatLnSpc="1">
            <a:prstTxWarp prst="textNoShape">
              <a:avLst/>
            </a:prstTxWarp>
          </a:bodyPr>
          <a:lstStyle>
            <a:lvl1pPr>
              <a:lnSpc>
                <a:spcPct val="100000"/>
              </a:lnSpc>
              <a:defRPr sz="3333" b="1" cap="none" baseline="0">
                <a:solidFill>
                  <a:srgbClr val="008A00"/>
                </a:solidFill>
                <a:latin typeface="Arial" panose="020B0604020202020204" pitchFamily="34" charset="0"/>
                <a:cs typeface="Arial" panose="020B0604020202020204" pitchFamily="34" charset="0"/>
              </a:defRPr>
            </a:lvl1pPr>
          </a:lstStyle>
          <a:p>
            <a:pPr lvl="0"/>
            <a:r>
              <a:rPr lang="en-US" altLang="fr-FR"/>
              <a:t>Click to edit Master title style</a:t>
            </a:r>
          </a:p>
        </p:txBody>
      </p:sp>
      <p:sp>
        <p:nvSpPr>
          <p:cNvPr id="7" name="Espace réservé du contenu 6">
            <a:extLst>
              <a:ext uri="{FF2B5EF4-FFF2-40B4-BE49-F238E27FC236}">
                <a16:creationId xmlns:a16="http://schemas.microsoft.com/office/drawing/2014/main" id="{E224C4C9-C906-40F9-94B4-5C89C3CC5C94}"/>
              </a:ext>
            </a:extLst>
          </p:cNvPr>
          <p:cNvSpPr>
            <a:spLocks noGrp="1"/>
          </p:cNvSpPr>
          <p:nvPr>
            <p:ph sz="quarter" idx="11" hasCustomPrompt="1"/>
          </p:nvPr>
        </p:nvSpPr>
        <p:spPr>
          <a:xfrm>
            <a:off x="554302" y="1897381"/>
            <a:ext cx="11083397" cy="1201420"/>
          </a:xfrm>
          <a:prstGeom prst="rect">
            <a:avLst/>
          </a:prstGeom>
        </p:spPr>
        <p:txBody>
          <a:bodyPr lIns="0" tIns="0" rIns="0" bIns="0" numCol="2" spcCol="594360"/>
          <a:lstStyle>
            <a:lvl1pPr marL="0" indent="0" defTabSz="299988">
              <a:spcBef>
                <a:spcPts val="1167"/>
              </a:spcBef>
              <a:spcAft>
                <a:spcPts val="833"/>
              </a:spcAft>
              <a:buClr>
                <a:srgbClr val="50A129"/>
              </a:buClr>
              <a:buFontTx/>
              <a:buNone/>
              <a:defRPr sz="2667" b="1" i="0" baseline="0">
                <a:solidFill>
                  <a:srgbClr val="008A00"/>
                </a:solidFill>
                <a:latin typeface="Arial" panose="020B0604020202020204" pitchFamily="34" charset="0"/>
                <a:cs typeface="Arial" panose="020B0604020202020204" pitchFamily="34" charset="0"/>
              </a:defRPr>
            </a:lvl1pPr>
            <a:lvl2pPr marL="0" indent="0">
              <a:lnSpc>
                <a:spcPct val="100000"/>
              </a:lnSpc>
              <a:spcBef>
                <a:spcPts val="583"/>
              </a:spcBef>
              <a:spcAft>
                <a:spcPts val="583"/>
              </a:spcAft>
              <a:buFontTx/>
              <a:buNone/>
              <a:defRPr sz="2333" baseline="0">
                <a:solidFill>
                  <a:srgbClr val="414141"/>
                </a:solidFill>
                <a:latin typeface="Arial" panose="020B0604020202020204" pitchFamily="34" charset="0"/>
                <a:cs typeface="Arial" panose="020B0604020202020204" pitchFamily="34" charset="0"/>
              </a:defRPr>
            </a:lvl2pPr>
            <a:lvl3pPr marL="0" indent="0">
              <a:spcBef>
                <a:spcPts val="1500"/>
              </a:spcBef>
              <a:spcAft>
                <a:spcPts val="583"/>
              </a:spcAft>
              <a:buClr>
                <a:srgbClr val="008A00"/>
              </a:buClr>
              <a:buSzPct val="85000"/>
              <a:buFontTx/>
              <a:buNone/>
              <a:defRPr sz="2333" b="1" baseline="0">
                <a:solidFill>
                  <a:srgbClr val="414141"/>
                </a:solidFill>
                <a:latin typeface="Arial" panose="020B0604020202020204" pitchFamily="34" charset="0"/>
                <a:cs typeface="Arial" panose="020B0604020202020204" pitchFamily="34" charset="0"/>
              </a:defRPr>
            </a:lvl3pPr>
            <a:lvl4pPr marL="297168" indent="-297168">
              <a:lnSpc>
                <a:spcPct val="100000"/>
              </a:lnSpc>
              <a:spcBef>
                <a:spcPts val="583"/>
              </a:spcBef>
              <a:spcAft>
                <a:spcPts val="583"/>
              </a:spcAft>
              <a:buClr>
                <a:srgbClr val="008A00"/>
              </a:buClr>
              <a:buFont typeface="Arial" panose="020B0604020202020204" pitchFamily="34" charset="0"/>
              <a:buChar char="•"/>
              <a:tabLst>
                <a:tab pos="304788" algn="l"/>
              </a:tabLst>
              <a:defRPr sz="2333" b="0" baseline="0">
                <a:solidFill>
                  <a:srgbClr val="414141"/>
                </a:solidFill>
                <a:latin typeface="Arial" panose="020B0604020202020204" pitchFamily="34" charset="0"/>
                <a:cs typeface="Arial" panose="020B0604020202020204" pitchFamily="34" charset="0"/>
              </a:defRPr>
            </a:lvl4pPr>
            <a:lvl5pPr marL="0" indent="0">
              <a:lnSpc>
                <a:spcPct val="100000"/>
              </a:lnSpc>
              <a:spcBef>
                <a:spcPts val="917"/>
              </a:spcBef>
              <a:spcAft>
                <a:spcPts val="583"/>
              </a:spcAft>
              <a:buClr>
                <a:srgbClr val="008A00"/>
              </a:buClr>
              <a:buFontTx/>
              <a:buNone/>
              <a:tabLst>
                <a:tab pos="304788" algn="l"/>
              </a:tabLst>
              <a:defRPr sz="2000" b="1" baseline="0">
                <a:solidFill>
                  <a:srgbClr val="414141"/>
                </a:solidFill>
                <a:latin typeface="Arial" panose="020B0604020202020204" pitchFamily="34" charset="0"/>
                <a:cs typeface="Arial" panose="020B0604020202020204" pitchFamily="34" charset="0"/>
              </a:defRPr>
            </a:lvl5pPr>
            <a:lvl6pPr marL="0" indent="0">
              <a:lnSpc>
                <a:spcPct val="100000"/>
              </a:lnSpc>
              <a:spcBef>
                <a:spcPts val="583"/>
              </a:spcBef>
              <a:spcAft>
                <a:spcPts val="583"/>
              </a:spcAft>
              <a:buClr>
                <a:srgbClr val="008A00"/>
              </a:buClr>
              <a:buFontTx/>
              <a:buNone/>
              <a:defRPr sz="2000" b="0">
                <a:solidFill>
                  <a:srgbClr val="414141"/>
                </a:solidFill>
                <a:latin typeface="Arial" panose="020B0604020202020204" pitchFamily="34" charset="0"/>
                <a:cs typeface="Arial" panose="020B0604020202020204" pitchFamily="34" charset="0"/>
              </a:defRPr>
            </a:lvl6pPr>
            <a:lvl7pPr marL="228591" indent="-228591">
              <a:lnSpc>
                <a:spcPct val="100000"/>
              </a:lnSpc>
              <a:spcBef>
                <a:spcPts val="583"/>
              </a:spcBef>
              <a:spcAft>
                <a:spcPts val="583"/>
              </a:spcAft>
              <a:buClr>
                <a:srgbClr val="008A00"/>
              </a:buClr>
              <a:buFont typeface="Arial" panose="020B0604020202020204" pitchFamily="34" charset="0"/>
              <a:buChar char="•"/>
              <a:tabLst>
                <a:tab pos="228591" algn="l"/>
              </a:tabLst>
              <a:defRPr sz="2000">
                <a:solidFill>
                  <a:srgbClr val="414141"/>
                </a:solidFill>
                <a:latin typeface="Arial" panose="020B0604020202020204" pitchFamily="34" charset="0"/>
                <a:cs typeface="Arial" panose="020B0604020202020204" pitchFamily="34" charset="0"/>
              </a:defRPr>
            </a:lvl7pPr>
            <a:lvl8pPr marL="0" indent="0">
              <a:lnSpc>
                <a:spcPct val="100000"/>
              </a:lnSpc>
              <a:spcBef>
                <a:spcPts val="583"/>
              </a:spcBef>
              <a:spcAft>
                <a:spcPts val="583"/>
              </a:spcAft>
              <a:buClr>
                <a:srgbClr val="008A00"/>
              </a:buClr>
              <a:buFontTx/>
              <a:buNone/>
              <a:defRPr sz="1667">
                <a:solidFill>
                  <a:srgbClr val="414141"/>
                </a:solidFill>
                <a:latin typeface="Arial" panose="020B0604020202020204" pitchFamily="34" charset="0"/>
                <a:cs typeface="Arial" panose="020B0604020202020204" pitchFamily="34" charset="0"/>
              </a:defRPr>
            </a:lvl8pPr>
            <a:lvl9pPr marL="533379" indent="-228591">
              <a:lnSpc>
                <a:spcPct val="100000"/>
              </a:lnSpc>
              <a:spcBef>
                <a:spcPts val="583"/>
              </a:spcBef>
              <a:spcAft>
                <a:spcPts val="583"/>
              </a:spcAft>
              <a:buClr>
                <a:srgbClr val="008A00"/>
              </a:buClr>
              <a:buFont typeface="Arial" panose="020B0604020202020204" pitchFamily="34" charset="0"/>
              <a:buChar char="•"/>
              <a:defRPr sz="1667">
                <a:solidFill>
                  <a:srgbClr val="414141"/>
                </a:solidFill>
                <a:latin typeface="Arial" panose="020B0604020202020204" pitchFamily="34" charset="0"/>
                <a:cs typeface="Arial" panose="020B0604020202020204" pitchFamily="34" charset="0"/>
              </a:defRPr>
            </a:lvl9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a:p>
            <a:pPr lvl="5"/>
            <a:r>
              <a:rPr lang="fr-FR"/>
              <a:t>Cinquième niveau</a:t>
            </a:r>
          </a:p>
          <a:p>
            <a:pPr lvl="6"/>
            <a:r>
              <a:rPr lang="fr-FR"/>
              <a:t>Sixième niveau</a:t>
            </a:r>
          </a:p>
          <a:p>
            <a:pPr lvl="7"/>
            <a:r>
              <a:rPr lang="fr-FR"/>
              <a:t>Septième niveau</a:t>
            </a:r>
          </a:p>
          <a:p>
            <a:pPr lvl="8"/>
            <a:r>
              <a:rPr lang="fr-FR"/>
              <a:t>Huitième niveau</a:t>
            </a:r>
          </a:p>
        </p:txBody>
      </p:sp>
      <p:sp>
        <p:nvSpPr>
          <p:cNvPr id="8" name="Espace réservé du contenu 6">
            <a:extLst>
              <a:ext uri="{FF2B5EF4-FFF2-40B4-BE49-F238E27FC236}">
                <a16:creationId xmlns:a16="http://schemas.microsoft.com/office/drawing/2014/main" id="{C8A81CB5-B793-475E-93D2-8690575D73D1}"/>
              </a:ext>
            </a:extLst>
          </p:cNvPr>
          <p:cNvSpPr>
            <a:spLocks noGrp="1"/>
          </p:cNvSpPr>
          <p:nvPr>
            <p:ph sz="quarter" idx="12" hasCustomPrompt="1"/>
          </p:nvPr>
        </p:nvSpPr>
        <p:spPr>
          <a:xfrm>
            <a:off x="554302" y="3451861"/>
            <a:ext cx="11083397" cy="2105659"/>
          </a:xfrm>
          <a:prstGeom prst="rect">
            <a:avLst/>
          </a:prstGeom>
        </p:spPr>
        <p:txBody>
          <a:bodyPr lIns="0" tIns="0" rIns="0" bIns="0" numCol="2" spcCol="594360"/>
          <a:lstStyle>
            <a:lvl1pPr marL="0" indent="0" defTabSz="299988">
              <a:spcBef>
                <a:spcPts val="1167"/>
              </a:spcBef>
              <a:spcAft>
                <a:spcPts val="833"/>
              </a:spcAft>
              <a:buClr>
                <a:srgbClr val="50A129"/>
              </a:buClr>
              <a:buFontTx/>
              <a:buNone/>
              <a:defRPr sz="2667" b="1" i="0" baseline="0">
                <a:solidFill>
                  <a:srgbClr val="008A00"/>
                </a:solidFill>
                <a:latin typeface="Arial" panose="020B0604020202020204" pitchFamily="34" charset="0"/>
                <a:cs typeface="Arial" panose="020B0604020202020204" pitchFamily="34" charset="0"/>
              </a:defRPr>
            </a:lvl1pPr>
            <a:lvl2pPr marL="0" indent="0">
              <a:lnSpc>
                <a:spcPct val="100000"/>
              </a:lnSpc>
              <a:spcBef>
                <a:spcPts val="583"/>
              </a:spcBef>
              <a:spcAft>
                <a:spcPts val="583"/>
              </a:spcAft>
              <a:buFontTx/>
              <a:buNone/>
              <a:defRPr sz="2333" baseline="0">
                <a:solidFill>
                  <a:srgbClr val="414141"/>
                </a:solidFill>
                <a:latin typeface="Arial" panose="020B0604020202020204" pitchFamily="34" charset="0"/>
                <a:cs typeface="Arial" panose="020B0604020202020204" pitchFamily="34" charset="0"/>
              </a:defRPr>
            </a:lvl2pPr>
            <a:lvl3pPr marL="0" indent="0">
              <a:spcBef>
                <a:spcPts val="1500"/>
              </a:spcBef>
              <a:spcAft>
                <a:spcPts val="583"/>
              </a:spcAft>
              <a:buClr>
                <a:srgbClr val="008A00"/>
              </a:buClr>
              <a:buSzPct val="85000"/>
              <a:buFontTx/>
              <a:buNone/>
              <a:defRPr sz="2333" b="1" baseline="0">
                <a:solidFill>
                  <a:srgbClr val="414141"/>
                </a:solidFill>
                <a:latin typeface="Arial" panose="020B0604020202020204" pitchFamily="34" charset="0"/>
                <a:cs typeface="Arial" panose="020B0604020202020204" pitchFamily="34" charset="0"/>
              </a:defRPr>
            </a:lvl3pPr>
            <a:lvl4pPr marL="297168" indent="-297168">
              <a:lnSpc>
                <a:spcPct val="100000"/>
              </a:lnSpc>
              <a:spcBef>
                <a:spcPts val="583"/>
              </a:spcBef>
              <a:spcAft>
                <a:spcPts val="583"/>
              </a:spcAft>
              <a:buClr>
                <a:srgbClr val="008A00"/>
              </a:buClr>
              <a:buFont typeface="Arial" panose="020B0604020202020204" pitchFamily="34" charset="0"/>
              <a:buChar char="•"/>
              <a:tabLst>
                <a:tab pos="304788" algn="l"/>
              </a:tabLst>
              <a:defRPr sz="2333" b="0" baseline="0">
                <a:solidFill>
                  <a:srgbClr val="414141"/>
                </a:solidFill>
                <a:latin typeface="Arial" panose="020B0604020202020204" pitchFamily="34" charset="0"/>
                <a:cs typeface="Arial" panose="020B0604020202020204" pitchFamily="34" charset="0"/>
              </a:defRPr>
            </a:lvl4pPr>
            <a:lvl5pPr marL="0" indent="0">
              <a:lnSpc>
                <a:spcPct val="100000"/>
              </a:lnSpc>
              <a:spcBef>
                <a:spcPts val="917"/>
              </a:spcBef>
              <a:spcAft>
                <a:spcPts val="583"/>
              </a:spcAft>
              <a:buClr>
                <a:srgbClr val="008A00"/>
              </a:buClr>
              <a:buFontTx/>
              <a:buNone/>
              <a:tabLst>
                <a:tab pos="304788" algn="l"/>
              </a:tabLst>
              <a:defRPr sz="2000" b="1" baseline="0">
                <a:solidFill>
                  <a:srgbClr val="414141"/>
                </a:solidFill>
                <a:latin typeface="Arial" panose="020B0604020202020204" pitchFamily="34" charset="0"/>
                <a:cs typeface="Arial" panose="020B0604020202020204" pitchFamily="34" charset="0"/>
              </a:defRPr>
            </a:lvl5pPr>
            <a:lvl6pPr marL="0" indent="0">
              <a:lnSpc>
                <a:spcPct val="100000"/>
              </a:lnSpc>
              <a:spcBef>
                <a:spcPts val="583"/>
              </a:spcBef>
              <a:spcAft>
                <a:spcPts val="583"/>
              </a:spcAft>
              <a:buClr>
                <a:srgbClr val="008A00"/>
              </a:buClr>
              <a:buFontTx/>
              <a:buNone/>
              <a:defRPr sz="2000" b="0">
                <a:solidFill>
                  <a:srgbClr val="414141"/>
                </a:solidFill>
                <a:latin typeface="Arial" panose="020B0604020202020204" pitchFamily="34" charset="0"/>
                <a:cs typeface="Arial" panose="020B0604020202020204" pitchFamily="34" charset="0"/>
              </a:defRPr>
            </a:lvl6pPr>
            <a:lvl7pPr marL="228591" indent="-228591">
              <a:lnSpc>
                <a:spcPct val="100000"/>
              </a:lnSpc>
              <a:spcBef>
                <a:spcPts val="583"/>
              </a:spcBef>
              <a:spcAft>
                <a:spcPts val="583"/>
              </a:spcAft>
              <a:buClr>
                <a:srgbClr val="008A00"/>
              </a:buClr>
              <a:buFont typeface="Arial" panose="020B0604020202020204" pitchFamily="34" charset="0"/>
              <a:buChar char="•"/>
              <a:tabLst>
                <a:tab pos="228591" algn="l"/>
              </a:tabLst>
              <a:defRPr sz="2000">
                <a:solidFill>
                  <a:srgbClr val="414141"/>
                </a:solidFill>
                <a:latin typeface="Arial" panose="020B0604020202020204" pitchFamily="34" charset="0"/>
                <a:cs typeface="Arial" panose="020B0604020202020204" pitchFamily="34" charset="0"/>
              </a:defRPr>
            </a:lvl7pPr>
            <a:lvl8pPr marL="0" indent="0">
              <a:lnSpc>
                <a:spcPct val="100000"/>
              </a:lnSpc>
              <a:spcBef>
                <a:spcPts val="583"/>
              </a:spcBef>
              <a:spcAft>
                <a:spcPts val="583"/>
              </a:spcAft>
              <a:buClr>
                <a:srgbClr val="008A00"/>
              </a:buClr>
              <a:buFontTx/>
              <a:buNone/>
              <a:defRPr sz="1667">
                <a:solidFill>
                  <a:srgbClr val="414141"/>
                </a:solidFill>
                <a:latin typeface="Arial" panose="020B0604020202020204" pitchFamily="34" charset="0"/>
                <a:cs typeface="Arial" panose="020B0604020202020204" pitchFamily="34" charset="0"/>
              </a:defRPr>
            </a:lvl8pPr>
            <a:lvl9pPr marL="533379" indent="-228591">
              <a:lnSpc>
                <a:spcPct val="100000"/>
              </a:lnSpc>
              <a:spcBef>
                <a:spcPts val="583"/>
              </a:spcBef>
              <a:spcAft>
                <a:spcPts val="583"/>
              </a:spcAft>
              <a:buClr>
                <a:srgbClr val="008A00"/>
              </a:buClr>
              <a:buFont typeface="Arial" panose="020B0604020202020204" pitchFamily="34" charset="0"/>
              <a:buChar char="•"/>
              <a:defRPr sz="1667">
                <a:solidFill>
                  <a:srgbClr val="414141"/>
                </a:solidFill>
                <a:latin typeface="Arial" panose="020B0604020202020204" pitchFamily="34" charset="0"/>
                <a:cs typeface="Arial" panose="020B0604020202020204" pitchFamily="34" charset="0"/>
              </a:defRPr>
            </a:lvl9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a:p>
            <a:pPr lvl="5"/>
            <a:r>
              <a:rPr lang="fr-FR"/>
              <a:t>Cinquième niveau</a:t>
            </a:r>
          </a:p>
          <a:p>
            <a:pPr lvl="6"/>
            <a:r>
              <a:rPr lang="fr-FR"/>
              <a:t>Sixième niveau</a:t>
            </a:r>
          </a:p>
          <a:p>
            <a:pPr lvl="7"/>
            <a:r>
              <a:rPr lang="fr-FR"/>
              <a:t>Septième niveau</a:t>
            </a:r>
          </a:p>
          <a:p>
            <a:pPr lvl="8"/>
            <a:r>
              <a:rPr lang="fr-FR"/>
              <a:t>Huitième niveau</a:t>
            </a:r>
          </a:p>
        </p:txBody>
      </p:sp>
    </p:spTree>
    <p:custDataLst>
      <p:tags r:id="rId1"/>
    </p:custDataLst>
    <p:extLst>
      <p:ext uri="{BB962C8B-B14F-4D97-AF65-F5344CB8AC3E}">
        <p14:creationId xmlns:p14="http://schemas.microsoft.com/office/powerpoint/2010/main" val="1476690471"/>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Contenu énumérations">
    <p:spTree>
      <p:nvGrpSpPr>
        <p:cNvPr id="1" name=""/>
        <p:cNvGrpSpPr/>
        <p:nvPr/>
      </p:nvGrpSpPr>
      <p:grpSpPr>
        <a:xfrm>
          <a:off x="0" y="0"/>
          <a:ext cx="0" cy="0"/>
          <a:chOff x="0" y="0"/>
          <a:chExt cx="0" cy="0"/>
        </a:xfrm>
      </p:grpSpPr>
      <p:sp>
        <p:nvSpPr>
          <p:cNvPr id="9" name="Title Placeholder 1">
            <a:extLst>
              <a:ext uri="{FF2B5EF4-FFF2-40B4-BE49-F238E27FC236}">
                <a16:creationId xmlns:a16="http://schemas.microsoft.com/office/drawing/2014/main" id="{DB9F3136-A304-4A26-A537-DFDA3C6BF6CB}"/>
              </a:ext>
            </a:extLst>
          </p:cNvPr>
          <p:cNvSpPr>
            <a:spLocks noGrp="1"/>
          </p:cNvSpPr>
          <p:nvPr>
            <p:ph type="title"/>
          </p:nvPr>
        </p:nvSpPr>
        <p:spPr bwMode="auto">
          <a:xfrm>
            <a:off x="548640" y="419100"/>
            <a:ext cx="11094720" cy="655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b" anchorCtr="0" compatLnSpc="1">
            <a:prstTxWarp prst="textNoShape">
              <a:avLst/>
            </a:prstTxWarp>
          </a:bodyPr>
          <a:lstStyle>
            <a:lvl1pPr>
              <a:lnSpc>
                <a:spcPct val="100000"/>
              </a:lnSpc>
              <a:defRPr sz="3333" b="1" cap="none" baseline="0">
                <a:solidFill>
                  <a:srgbClr val="008A00"/>
                </a:solidFill>
                <a:latin typeface="Arial" panose="020B0604020202020204" pitchFamily="34" charset="0"/>
                <a:cs typeface="Arial" panose="020B0604020202020204" pitchFamily="34" charset="0"/>
              </a:defRPr>
            </a:lvl1pPr>
          </a:lstStyle>
          <a:p>
            <a:pPr lvl="0"/>
            <a:r>
              <a:rPr lang="en-US" altLang="fr-FR"/>
              <a:t>Click to edit Master title style</a:t>
            </a:r>
          </a:p>
        </p:txBody>
      </p:sp>
      <p:sp>
        <p:nvSpPr>
          <p:cNvPr id="4" name="Espace réservé du contenu 6">
            <a:extLst>
              <a:ext uri="{FF2B5EF4-FFF2-40B4-BE49-F238E27FC236}">
                <a16:creationId xmlns:a16="http://schemas.microsoft.com/office/drawing/2014/main" id="{5B320319-A0EA-423B-AA58-1E4BFE0972C6}"/>
              </a:ext>
            </a:extLst>
          </p:cNvPr>
          <p:cNvSpPr>
            <a:spLocks noGrp="1"/>
          </p:cNvSpPr>
          <p:nvPr>
            <p:ph sz="quarter" idx="10" hasCustomPrompt="1"/>
          </p:nvPr>
        </p:nvSpPr>
        <p:spPr>
          <a:xfrm>
            <a:off x="554302" y="1899061"/>
            <a:ext cx="11083397" cy="3627288"/>
          </a:xfrm>
          <a:prstGeom prst="rect">
            <a:avLst/>
          </a:prstGeom>
        </p:spPr>
        <p:txBody>
          <a:bodyPr lIns="0" tIns="0" rIns="0" bIns="0" numCol="1" spcCol="301752"/>
          <a:lstStyle>
            <a:lvl1pPr marL="568831" indent="-568831" defTabSz="299988">
              <a:lnSpc>
                <a:spcPct val="100000"/>
              </a:lnSpc>
              <a:spcBef>
                <a:spcPts val="917"/>
              </a:spcBef>
              <a:spcAft>
                <a:spcPts val="1500"/>
              </a:spcAft>
              <a:buClr>
                <a:srgbClr val="008A00"/>
              </a:buClr>
              <a:buFont typeface="+mj-lt"/>
              <a:buAutoNum type="alphaUcPeriod"/>
              <a:defRPr sz="2333" b="0" i="0" baseline="0">
                <a:solidFill>
                  <a:srgbClr val="414141"/>
                </a:solidFill>
                <a:latin typeface="Arial" panose="020B0604020202020204" pitchFamily="34" charset="0"/>
                <a:cs typeface="Arial" panose="020B0604020202020204" pitchFamily="34" charset="0"/>
              </a:defRPr>
            </a:lvl1pPr>
            <a:lvl2pPr marL="568831" indent="-568831">
              <a:lnSpc>
                <a:spcPct val="100000"/>
              </a:lnSpc>
              <a:spcBef>
                <a:spcPts val="917"/>
              </a:spcBef>
              <a:spcAft>
                <a:spcPts val="1500"/>
              </a:spcAft>
              <a:buClr>
                <a:srgbClr val="008A00"/>
              </a:buClr>
              <a:buFont typeface="+mj-lt"/>
              <a:buAutoNum type="arabicPeriod"/>
              <a:defRPr sz="2333" b="0" baseline="0">
                <a:solidFill>
                  <a:srgbClr val="414141"/>
                </a:solidFill>
                <a:latin typeface="Arial" panose="020B0604020202020204" pitchFamily="34" charset="0"/>
                <a:cs typeface="Arial" panose="020B0604020202020204" pitchFamily="34" charset="0"/>
              </a:defRPr>
            </a:lvl2pPr>
            <a:lvl3pPr marL="568831" indent="-224887">
              <a:lnSpc>
                <a:spcPct val="100000"/>
              </a:lnSpc>
              <a:spcBef>
                <a:spcPts val="917"/>
              </a:spcBef>
              <a:spcAft>
                <a:spcPts val="1500"/>
              </a:spcAft>
              <a:buClr>
                <a:srgbClr val="008A00"/>
              </a:buClr>
              <a:buSzPct val="100000"/>
              <a:buFont typeface="Arial" charset="0"/>
              <a:buChar char="•"/>
              <a:defRPr sz="2333" b="0" baseline="0">
                <a:solidFill>
                  <a:srgbClr val="414141"/>
                </a:solidFill>
                <a:latin typeface="Arial" panose="020B0604020202020204" pitchFamily="34" charset="0"/>
                <a:cs typeface="Arial" panose="020B0604020202020204" pitchFamily="34" charset="0"/>
              </a:defRPr>
            </a:lvl3pPr>
            <a:lvl4pPr marL="568831" indent="-568831">
              <a:lnSpc>
                <a:spcPct val="100000"/>
              </a:lnSpc>
              <a:spcBef>
                <a:spcPts val="917"/>
              </a:spcBef>
              <a:spcAft>
                <a:spcPts val="1500"/>
              </a:spcAft>
              <a:buClr>
                <a:srgbClr val="008A00"/>
              </a:buClr>
              <a:buFont typeface="+mj-lt"/>
              <a:buAutoNum type="alphaUcPeriod"/>
              <a:defRPr sz="2333" b="0" baseline="0">
                <a:solidFill>
                  <a:srgbClr val="414141"/>
                </a:solidFill>
                <a:latin typeface="Arial" panose="020B0604020202020204" pitchFamily="34" charset="0"/>
                <a:cs typeface="Arial" panose="020B0604020202020204" pitchFamily="34" charset="0"/>
              </a:defRPr>
            </a:lvl4pPr>
            <a:lvl5pPr marL="568831" indent="-568831">
              <a:lnSpc>
                <a:spcPct val="100000"/>
              </a:lnSpc>
              <a:spcBef>
                <a:spcPts val="917"/>
              </a:spcBef>
              <a:spcAft>
                <a:spcPts val="1500"/>
              </a:spcAft>
              <a:buClr>
                <a:srgbClr val="008A00"/>
              </a:buClr>
              <a:buFont typeface="+mj-lt"/>
              <a:buAutoNum type="arabicPeriod"/>
              <a:defRPr sz="2333" b="0" baseline="0">
                <a:solidFill>
                  <a:srgbClr val="414141"/>
                </a:solidFill>
                <a:latin typeface="Arial" panose="020B0604020202020204" pitchFamily="34" charset="0"/>
                <a:cs typeface="Arial" panose="020B0604020202020204" pitchFamily="34" charset="0"/>
              </a:defRPr>
            </a:lvl5pPr>
            <a:lvl6pPr marL="568831" indent="-235470">
              <a:lnSpc>
                <a:spcPct val="100000"/>
              </a:lnSpc>
              <a:spcBef>
                <a:spcPts val="917"/>
              </a:spcBef>
              <a:spcAft>
                <a:spcPts val="1500"/>
              </a:spcAft>
              <a:buClr>
                <a:srgbClr val="008A00"/>
              </a:buClr>
              <a:buFont typeface="Arial" panose="020B0604020202020204" pitchFamily="34" charset="0"/>
              <a:buChar char="•"/>
              <a:defRPr sz="2333" b="0">
                <a:solidFill>
                  <a:srgbClr val="414141"/>
                </a:solidFill>
                <a:latin typeface="Arial" panose="020B0604020202020204" pitchFamily="34" charset="0"/>
                <a:cs typeface="Arial" panose="020B0604020202020204" pitchFamily="34" charset="0"/>
              </a:defRPr>
            </a:lvl6pPr>
            <a:lvl7pPr marL="0" indent="0">
              <a:lnSpc>
                <a:spcPct val="100000"/>
              </a:lnSpc>
              <a:spcAft>
                <a:spcPts val="917"/>
              </a:spcAft>
              <a:buFontTx/>
              <a:buNone/>
              <a:defRPr sz="2000" b="0">
                <a:solidFill>
                  <a:srgbClr val="414141"/>
                </a:solidFill>
                <a:latin typeface="Arial" panose="020B0604020202020204" pitchFamily="34" charset="0"/>
                <a:cs typeface="Arial" panose="020B0604020202020204" pitchFamily="34" charset="0"/>
              </a:defRPr>
            </a:lvl7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a:p>
            <a:pPr lvl="5"/>
            <a:r>
              <a:rPr lang="fr-FR"/>
              <a:t>Sixième niveau</a:t>
            </a:r>
          </a:p>
        </p:txBody>
      </p:sp>
    </p:spTree>
    <p:custDataLst>
      <p:tags r:id="rId1"/>
    </p:custDataLst>
    <p:extLst>
      <p:ext uri="{BB962C8B-B14F-4D97-AF65-F5344CB8AC3E}">
        <p14:creationId xmlns:p14="http://schemas.microsoft.com/office/powerpoint/2010/main" val="2737585506"/>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Contenu bloc gris">
    <p:spTree>
      <p:nvGrpSpPr>
        <p:cNvPr id="1" name=""/>
        <p:cNvGrpSpPr/>
        <p:nvPr/>
      </p:nvGrpSpPr>
      <p:grpSpPr>
        <a:xfrm>
          <a:off x="0" y="0"/>
          <a:ext cx="0" cy="0"/>
          <a:chOff x="0" y="0"/>
          <a:chExt cx="0" cy="0"/>
        </a:xfrm>
      </p:grpSpPr>
      <p:sp>
        <p:nvSpPr>
          <p:cNvPr id="7" name="Espace réservé du contenu 6">
            <a:extLst>
              <a:ext uri="{FF2B5EF4-FFF2-40B4-BE49-F238E27FC236}">
                <a16:creationId xmlns:a16="http://schemas.microsoft.com/office/drawing/2014/main" id="{489772D0-5A54-4D9A-A64A-DA31FFD75342}"/>
              </a:ext>
            </a:extLst>
          </p:cNvPr>
          <p:cNvSpPr>
            <a:spLocks noGrp="1"/>
          </p:cNvSpPr>
          <p:nvPr>
            <p:ph sz="quarter" idx="11" hasCustomPrompt="1"/>
          </p:nvPr>
        </p:nvSpPr>
        <p:spPr>
          <a:xfrm>
            <a:off x="8418265" y="1899061"/>
            <a:ext cx="3225096" cy="3627288"/>
          </a:xfrm>
          <a:prstGeom prst="rect">
            <a:avLst/>
          </a:prstGeom>
          <a:solidFill>
            <a:srgbClr val="EBEBEB"/>
          </a:solidFill>
        </p:spPr>
        <p:txBody>
          <a:bodyPr lIns="228600" tIns="228600" rIns="228600" bIns="228600" numCol="1" spcCol="457200"/>
          <a:lstStyle>
            <a:lvl1pPr marL="0" indent="0" defTabSz="299988">
              <a:spcBef>
                <a:spcPts val="1167"/>
              </a:spcBef>
              <a:spcAft>
                <a:spcPts val="833"/>
              </a:spcAft>
              <a:buClr>
                <a:srgbClr val="50A129"/>
              </a:buClr>
              <a:buFontTx/>
              <a:buNone/>
              <a:defRPr sz="2667" b="1" i="0" baseline="0">
                <a:solidFill>
                  <a:srgbClr val="414141"/>
                </a:solidFill>
                <a:latin typeface="Arial" panose="020B0604020202020204" pitchFamily="34" charset="0"/>
                <a:cs typeface="Arial" panose="020B0604020202020204" pitchFamily="34" charset="0"/>
              </a:defRPr>
            </a:lvl1pPr>
            <a:lvl2pPr marL="0" indent="0">
              <a:lnSpc>
                <a:spcPct val="100000"/>
              </a:lnSpc>
              <a:spcBef>
                <a:spcPts val="583"/>
              </a:spcBef>
              <a:spcAft>
                <a:spcPts val="583"/>
              </a:spcAft>
              <a:buFontTx/>
              <a:buNone/>
              <a:defRPr sz="2000" baseline="0">
                <a:solidFill>
                  <a:srgbClr val="414141"/>
                </a:solidFill>
                <a:latin typeface="Arial" panose="020B0604020202020204" pitchFamily="34" charset="0"/>
                <a:cs typeface="Arial" panose="020B0604020202020204" pitchFamily="34" charset="0"/>
              </a:defRPr>
            </a:lvl2pPr>
            <a:lvl3pPr marL="0" indent="0">
              <a:lnSpc>
                <a:spcPct val="100000"/>
              </a:lnSpc>
              <a:spcBef>
                <a:spcPts val="583"/>
              </a:spcBef>
              <a:spcAft>
                <a:spcPts val="583"/>
              </a:spcAft>
              <a:buClr>
                <a:srgbClr val="008A00"/>
              </a:buClr>
              <a:buSzPct val="85000"/>
              <a:buFontTx/>
              <a:buNone/>
              <a:defRPr sz="1667" b="0" baseline="0">
                <a:solidFill>
                  <a:srgbClr val="414141"/>
                </a:solidFill>
                <a:latin typeface="Arial" panose="020B0604020202020204" pitchFamily="34" charset="0"/>
                <a:cs typeface="Arial" panose="020B0604020202020204" pitchFamily="34" charset="0"/>
              </a:defRPr>
            </a:lvl3pPr>
            <a:lvl4pPr marL="0" indent="-228591">
              <a:lnSpc>
                <a:spcPct val="100000"/>
              </a:lnSpc>
              <a:spcBef>
                <a:spcPts val="583"/>
              </a:spcBef>
              <a:buClr>
                <a:srgbClr val="008A00"/>
              </a:buClr>
              <a:buFont typeface="Arial" panose="020B0604020202020204" pitchFamily="34" charset="0"/>
              <a:buChar char="•"/>
              <a:tabLst>
                <a:tab pos="304788" algn="l"/>
              </a:tabLst>
              <a:defRPr sz="2333" b="0" baseline="0">
                <a:solidFill>
                  <a:srgbClr val="414141"/>
                </a:solidFill>
                <a:latin typeface="Arial" panose="020B0604020202020204" pitchFamily="34" charset="0"/>
                <a:cs typeface="Arial" panose="020B0604020202020204" pitchFamily="34" charset="0"/>
              </a:defRPr>
            </a:lvl4pPr>
            <a:lvl5pPr marL="0" indent="0">
              <a:lnSpc>
                <a:spcPct val="100000"/>
              </a:lnSpc>
              <a:spcBef>
                <a:spcPts val="917"/>
              </a:spcBef>
              <a:spcAft>
                <a:spcPts val="583"/>
              </a:spcAft>
              <a:buClr>
                <a:srgbClr val="008A00"/>
              </a:buClr>
              <a:buFontTx/>
              <a:buNone/>
              <a:tabLst>
                <a:tab pos="304788" algn="l"/>
              </a:tabLst>
              <a:defRPr sz="2000" b="1" baseline="0">
                <a:solidFill>
                  <a:srgbClr val="414141"/>
                </a:solidFill>
                <a:latin typeface="Arial" panose="020B0604020202020204" pitchFamily="34" charset="0"/>
                <a:cs typeface="Arial" panose="020B0604020202020204" pitchFamily="34" charset="0"/>
              </a:defRPr>
            </a:lvl5pPr>
            <a:lvl6pPr marL="0" indent="0">
              <a:lnSpc>
                <a:spcPct val="100000"/>
              </a:lnSpc>
              <a:spcBef>
                <a:spcPts val="583"/>
              </a:spcBef>
              <a:spcAft>
                <a:spcPts val="583"/>
              </a:spcAft>
              <a:buClr>
                <a:srgbClr val="008A00"/>
              </a:buClr>
              <a:buFontTx/>
              <a:buNone/>
              <a:defRPr sz="2000" b="0">
                <a:solidFill>
                  <a:srgbClr val="414141"/>
                </a:solidFill>
                <a:latin typeface="Arial" panose="020B0604020202020204" pitchFamily="34" charset="0"/>
                <a:cs typeface="Arial" panose="020B0604020202020204" pitchFamily="34" charset="0"/>
              </a:defRPr>
            </a:lvl6pPr>
            <a:lvl7pPr marL="0" indent="-228591">
              <a:lnSpc>
                <a:spcPct val="100000"/>
              </a:lnSpc>
              <a:spcBef>
                <a:spcPts val="583"/>
              </a:spcBef>
              <a:spcAft>
                <a:spcPts val="917"/>
              </a:spcAft>
              <a:buClr>
                <a:srgbClr val="008A00"/>
              </a:buClr>
              <a:buFont typeface="Arial" panose="020B0604020202020204" pitchFamily="34" charset="0"/>
              <a:buChar char="•"/>
              <a:tabLst>
                <a:tab pos="228591" algn="l"/>
              </a:tabLst>
              <a:defRPr sz="2000">
                <a:solidFill>
                  <a:srgbClr val="414141"/>
                </a:solidFill>
                <a:latin typeface="Arial" panose="020B0604020202020204" pitchFamily="34" charset="0"/>
                <a:cs typeface="Arial" panose="020B0604020202020204" pitchFamily="34" charset="0"/>
              </a:defRPr>
            </a:lvl7pPr>
            <a:lvl8pPr marL="0" indent="0">
              <a:lnSpc>
                <a:spcPct val="100000"/>
              </a:lnSpc>
              <a:spcBef>
                <a:spcPts val="583"/>
              </a:spcBef>
              <a:spcAft>
                <a:spcPts val="583"/>
              </a:spcAft>
              <a:buClr>
                <a:srgbClr val="008A00"/>
              </a:buClr>
              <a:buFontTx/>
              <a:buNone/>
              <a:defRPr sz="1833">
                <a:solidFill>
                  <a:srgbClr val="414141"/>
                </a:solidFill>
                <a:latin typeface="Arial" panose="020B0604020202020204" pitchFamily="34" charset="0"/>
                <a:cs typeface="Arial" panose="020B0604020202020204" pitchFamily="34" charset="0"/>
              </a:defRPr>
            </a:lvl8pPr>
            <a:lvl9pPr marL="761970" indent="-228591">
              <a:lnSpc>
                <a:spcPct val="100000"/>
              </a:lnSpc>
              <a:spcBef>
                <a:spcPts val="583"/>
              </a:spcBef>
              <a:spcAft>
                <a:spcPts val="583"/>
              </a:spcAft>
              <a:buClr>
                <a:srgbClr val="008A00"/>
              </a:buClr>
              <a:defRPr sz="1833">
                <a:solidFill>
                  <a:srgbClr val="414141"/>
                </a:solidFill>
                <a:latin typeface="Arial" panose="020B0604020202020204" pitchFamily="34" charset="0"/>
                <a:cs typeface="Arial" panose="020B0604020202020204" pitchFamily="34" charset="0"/>
              </a:defRPr>
            </a:lvl9pPr>
          </a:lstStyle>
          <a:p>
            <a:pPr lvl="0"/>
            <a:r>
              <a:rPr lang="fr-FR"/>
              <a:t>Modifiez les styles du texte du masque</a:t>
            </a:r>
          </a:p>
          <a:p>
            <a:pPr lvl="1"/>
            <a:r>
              <a:rPr lang="fr-FR"/>
              <a:t>Deuxième niveau</a:t>
            </a:r>
          </a:p>
          <a:p>
            <a:pPr lvl="2"/>
            <a:r>
              <a:rPr lang="fr-FR"/>
              <a:t>Troisième niveau</a:t>
            </a:r>
          </a:p>
        </p:txBody>
      </p:sp>
      <p:sp>
        <p:nvSpPr>
          <p:cNvPr id="10" name="Title Placeholder 1">
            <a:extLst>
              <a:ext uri="{FF2B5EF4-FFF2-40B4-BE49-F238E27FC236}">
                <a16:creationId xmlns:a16="http://schemas.microsoft.com/office/drawing/2014/main" id="{2CFD4278-2F76-4A4B-A1BD-1C77B4DEC500}"/>
              </a:ext>
            </a:extLst>
          </p:cNvPr>
          <p:cNvSpPr>
            <a:spLocks noGrp="1"/>
          </p:cNvSpPr>
          <p:nvPr>
            <p:ph type="title"/>
          </p:nvPr>
        </p:nvSpPr>
        <p:spPr bwMode="auto">
          <a:xfrm>
            <a:off x="548640" y="419100"/>
            <a:ext cx="11094720" cy="655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b" anchorCtr="0" compatLnSpc="1">
            <a:prstTxWarp prst="textNoShape">
              <a:avLst/>
            </a:prstTxWarp>
          </a:bodyPr>
          <a:lstStyle>
            <a:lvl1pPr>
              <a:lnSpc>
                <a:spcPct val="100000"/>
              </a:lnSpc>
              <a:defRPr sz="3333" b="1" cap="none" baseline="0">
                <a:solidFill>
                  <a:srgbClr val="008A00"/>
                </a:solidFill>
                <a:latin typeface="Arial" panose="020B0604020202020204" pitchFamily="34" charset="0"/>
                <a:cs typeface="Arial" panose="020B0604020202020204" pitchFamily="34" charset="0"/>
              </a:defRPr>
            </a:lvl1pPr>
          </a:lstStyle>
          <a:p>
            <a:pPr lvl="0"/>
            <a:r>
              <a:rPr lang="en-US" altLang="fr-FR"/>
              <a:t>Click to edit Master title style</a:t>
            </a:r>
          </a:p>
        </p:txBody>
      </p:sp>
      <p:sp>
        <p:nvSpPr>
          <p:cNvPr id="5" name="Espace réservé du contenu 6">
            <a:extLst>
              <a:ext uri="{FF2B5EF4-FFF2-40B4-BE49-F238E27FC236}">
                <a16:creationId xmlns:a16="http://schemas.microsoft.com/office/drawing/2014/main" id="{1107C707-8F7A-4BC1-AAC1-9E78916B8F1F}"/>
              </a:ext>
            </a:extLst>
          </p:cNvPr>
          <p:cNvSpPr>
            <a:spLocks noGrp="1"/>
          </p:cNvSpPr>
          <p:nvPr>
            <p:ph sz="quarter" idx="10" hasCustomPrompt="1"/>
          </p:nvPr>
        </p:nvSpPr>
        <p:spPr>
          <a:xfrm>
            <a:off x="554303" y="1899061"/>
            <a:ext cx="7299378" cy="3627288"/>
          </a:xfrm>
          <a:prstGeom prst="rect">
            <a:avLst/>
          </a:prstGeom>
        </p:spPr>
        <p:txBody>
          <a:bodyPr lIns="0" tIns="0" rIns="0" bIns="0" numCol="1" spcCol="301752"/>
          <a:lstStyle>
            <a:lvl1pPr marL="0" indent="0" defTabSz="299988">
              <a:spcBef>
                <a:spcPts val="1167"/>
              </a:spcBef>
              <a:spcAft>
                <a:spcPts val="833"/>
              </a:spcAft>
              <a:buClr>
                <a:srgbClr val="50A129"/>
              </a:buClr>
              <a:buFontTx/>
              <a:buNone/>
              <a:defRPr sz="2667" b="1" i="0" baseline="0">
                <a:solidFill>
                  <a:srgbClr val="008A00"/>
                </a:solidFill>
                <a:latin typeface="Arial" panose="020B0604020202020204" pitchFamily="34" charset="0"/>
                <a:cs typeface="Arial" panose="020B0604020202020204" pitchFamily="34" charset="0"/>
              </a:defRPr>
            </a:lvl1pPr>
            <a:lvl2pPr marL="0" indent="0">
              <a:lnSpc>
                <a:spcPct val="100000"/>
              </a:lnSpc>
              <a:spcBef>
                <a:spcPts val="583"/>
              </a:spcBef>
              <a:spcAft>
                <a:spcPts val="583"/>
              </a:spcAft>
              <a:buFontTx/>
              <a:buNone/>
              <a:defRPr sz="2333" baseline="0">
                <a:solidFill>
                  <a:srgbClr val="414141"/>
                </a:solidFill>
                <a:latin typeface="Arial" panose="020B0604020202020204" pitchFamily="34" charset="0"/>
                <a:cs typeface="Arial" panose="020B0604020202020204" pitchFamily="34" charset="0"/>
              </a:defRPr>
            </a:lvl2pPr>
            <a:lvl3pPr marL="0" indent="0">
              <a:spcBef>
                <a:spcPts val="1500"/>
              </a:spcBef>
              <a:spcAft>
                <a:spcPts val="583"/>
              </a:spcAft>
              <a:buClr>
                <a:srgbClr val="008A00"/>
              </a:buClr>
              <a:buSzPct val="85000"/>
              <a:buFontTx/>
              <a:buNone/>
              <a:defRPr sz="2333" b="1" baseline="0">
                <a:solidFill>
                  <a:srgbClr val="414141"/>
                </a:solidFill>
                <a:latin typeface="Arial" panose="020B0604020202020204" pitchFamily="34" charset="0"/>
                <a:cs typeface="Arial" panose="020B0604020202020204" pitchFamily="34" charset="0"/>
              </a:defRPr>
            </a:lvl3pPr>
            <a:lvl4pPr marL="297168" indent="-297168">
              <a:lnSpc>
                <a:spcPct val="100000"/>
              </a:lnSpc>
              <a:spcBef>
                <a:spcPts val="583"/>
              </a:spcBef>
              <a:spcAft>
                <a:spcPts val="583"/>
              </a:spcAft>
              <a:buClr>
                <a:srgbClr val="008A00"/>
              </a:buClr>
              <a:buFont typeface="Arial" panose="020B0604020202020204" pitchFamily="34" charset="0"/>
              <a:buChar char="•"/>
              <a:tabLst>
                <a:tab pos="228591" algn="l"/>
              </a:tabLst>
              <a:defRPr sz="2333" b="0" baseline="0">
                <a:solidFill>
                  <a:srgbClr val="414141"/>
                </a:solidFill>
                <a:latin typeface="Arial" panose="020B0604020202020204" pitchFamily="34" charset="0"/>
                <a:cs typeface="Arial" panose="020B0604020202020204" pitchFamily="34" charset="0"/>
              </a:defRPr>
            </a:lvl4pPr>
            <a:lvl5pPr marL="0" indent="0">
              <a:lnSpc>
                <a:spcPct val="100000"/>
              </a:lnSpc>
              <a:spcBef>
                <a:spcPts val="917"/>
              </a:spcBef>
              <a:spcAft>
                <a:spcPts val="583"/>
              </a:spcAft>
              <a:buClr>
                <a:srgbClr val="008A00"/>
              </a:buClr>
              <a:buFontTx/>
              <a:buNone/>
              <a:tabLst>
                <a:tab pos="304788" algn="l"/>
              </a:tabLst>
              <a:defRPr sz="2000" b="1" baseline="0">
                <a:solidFill>
                  <a:srgbClr val="414141"/>
                </a:solidFill>
                <a:latin typeface="Arial" panose="020B0604020202020204" pitchFamily="34" charset="0"/>
                <a:cs typeface="Arial" panose="020B0604020202020204" pitchFamily="34" charset="0"/>
              </a:defRPr>
            </a:lvl5pPr>
            <a:lvl6pPr marL="0" indent="0">
              <a:lnSpc>
                <a:spcPct val="100000"/>
              </a:lnSpc>
              <a:spcBef>
                <a:spcPts val="583"/>
              </a:spcBef>
              <a:spcAft>
                <a:spcPts val="583"/>
              </a:spcAft>
              <a:buClr>
                <a:srgbClr val="008A00"/>
              </a:buClr>
              <a:buFontTx/>
              <a:buNone/>
              <a:defRPr sz="2000" b="0">
                <a:solidFill>
                  <a:srgbClr val="414141"/>
                </a:solidFill>
                <a:latin typeface="Arial" panose="020B0604020202020204" pitchFamily="34" charset="0"/>
                <a:cs typeface="Arial" panose="020B0604020202020204" pitchFamily="34" charset="0"/>
              </a:defRPr>
            </a:lvl6pPr>
            <a:lvl7pPr marL="228591" indent="-228591">
              <a:lnSpc>
                <a:spcPct val="100000"/>
              </a:lnSpc>
              <a:spcBef>
                <a:spcPts val="583"/>
              </a:spcBef>
              <a:spcAft>
                <a:spcPts val="583"/>
              </a:spcAft>
              <a:buClr>
                <a:srgbClr val="008A00"/>
              </a:buClr>
              <a:buFont typeface="Arial" panose="020B0604020202020204" pitchFamily="34" charset="0"/>
              <a:buChar char="•"/>
              <a:tabLst>
                <a:tab pos="228591" algn="l"/>
              </a:tabLst>
              <a:defRPr sz="2000">
                <a:solidFill>
                  <a:srgbClr val="414141"/>
                </a:solidFill>
                <a:latin typeface="Arial" panose="020B0604020202020204" pitchFamily="34" charset="0"/>
                <a:cs typeface="Arial" panose="020B0604020202020204" pitchFamily="34" charset="0"/>
              </a:defRPr>
            </a:lvl7pPr>
            <a:lvl8pPr marL="0" indent="0">
              <a:lnSpc>
                <a:spcPct val="100000"/>
              </a:lnSpc>
              <a:spcBef>
                <a:spcPts val="583"/>
              </a:spcBef>
              <a:spcAft>
                <a:spcPts val="583"/>
              </a:spcAft>
              <a:buClr>
                <a:srgbClr val="008A00"/>
              </a:buClr>
              <a:buFontTx/>
              <a:buNone/>
              <a:defRPr sz="1667">
                <a:solidFill>
                  <a:srgbClr val="414141"/>
                </a:solidFill>
                <a:latin typeface="Arial" panose="020B0604020202020204" pitchFamily="34" charset="0"/>
                <a:cs typeface="Arial" panose="020B0604020202020204" pitchFamily="34" charset="0"/>
              </a:defRPr>
            </a:lvl8pPr>
            <a:lvl9pPr marL="533379" indent="-228591">
              <a:lnSpc>
                <a:spcPct val="100000"/>
              </a:lnSpc>
              <a:spcBef>
                <a:spcPts val="583"/>
              </a:spcBef>
              <a:spcAft>
                <a:spcPts val="583"/>
              </a:spcAft>
              <a:buClr>
                <a:srgbClr val="008A00"/>
              </a:buClr>
              <a:buFont typeface="Arial" panose="020B0604020202020204" pitchFamily="34" charset="0"/>
              <a:buChar char="•"/>
              <a:defRPr sz="1667">
                <a:solidFill>
                  <a:srgbClr val="414141"/>
                </a:solidFill>
                <a:latin typeface="Arial" panose="020B0604020202020204" pitchFamily="34" charset="0"/>
                <a:cs typeface="Arial" panose="020B0604020202020204" pitchFamily="34" charset="0"/>
              </a:defRPr>
            </a:lvl9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a:p>
            <a:pPr lvl="5"/>
            <a:r>
              <a:rPr lang="fr-FR"/>
              <a:t>Cinquième niveau</a:t>
            </a:r>
          </a:p>
          <a:p>
            <a:pPr lvl="6"/>
            <a:r>
              <a:rPr lang="fr-FR"/>
              <a:t>Sixième niveau</a:t>
            </a:r>
          </a:p>
          <a:p>
            <a:pPr lvl="7"/>
            <a:r>
              <a:rPr lang="fr-FR"/>
              <a:t>Septième niveau</a:t>
            </a:r>
          </a:p>
          <a:p>
            <a:pPr lvl="8"/>
            <a:r>
              <a:rPr lang="fr-FR"/>
              <a:t>Huitième niveau</a:t>
            </a:r>
          </a:p>
        </p:txBody>
      </p:sp>
    </p:spTree>
    <p:custDataLst>
      <p:tags r:id="rId1"/>
    </p:custDataLst>
    <p:extLst>
      <p:ext uri="{BB962C8B-B14F-4D97-AF65-F5344CB8AC3E}">
        <p14:creationId xmlns:p14="http://schemas.microsoft.com/office/powerpoint/2010/main" val="4062650134"/>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Contenu grande image">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78DC97BE-B793-499C-867F-53DCE4D97291}"/>
              </a:ext>
            </a:extLst>
          </p:cNvPr>
          <p:cNvPicPr>
            <a:picLocks noChangeAspect="1"/>
          </p:cNvPicPr>
          <p:nvPr userDrawn="1"/>
        </p:nvPicPr>
        <p:blipFill rotWithShape="1">
          <a:blip r:embed="rId3"/>
          <a:srcRect l="15389" b="15436"/>
          <a:stretch/>
        </p:blipFill>
        <p:spPr>
          <a:xfrm flipV="1">
            <a:off x="-6591" y="1"/>
            <a:ext cx="12198592" cy="6857999"/>
          </a:xfrm>
          <a:prstGeom prst="rect">
            <a:avLst/>
          </a:prstGeom>
        </p:spPr>
      </p:pic>
      <p:sp>
        <p:nvSpPr>
          <p:cNvPr id="7" name="Espace réservé du contenu 6">
            <a:extLst>
              <a:ext uri="{FF2B5EF4-FFF2-40B4-BE49-F238E27FC236}">
                <a16:creationId xmlns:a16="http://schemas.microsoft.com/office/drawing/2014/main" id="{E115C162-8474-4301-A3F6-C0120FDB17A2}"/>
              </a:ext>
            </a:extLst>
          </p:cNvPr>
          <p:cNvSpPr>
            <a:spLocks noGrp="1"/>
          </p:cNvSpPr>
          <p:nvPr>
            <p:ph sz="quarter" idx="10" hasCustomPrompt="1"/>
          </p:nvPr>
        </p:nvSpPr>
        <p:spPr>
          <a:xfrm>
            <a:off x="0" y="1"/>
            <a:ext cx="9996433" cy="6857999"/>
          </a:xfrm>
          <a:prstGeom prst="rect">
            <a:avLst/>
          </a:prstGeom>
          <a:noFill/>
        </p:spPr>
        <p:txBody>
          <a:bodyPr lIns="667512" tIns="731520" rIns="667512" bIns="1645920" numCol="1" spcCol="301752"/>
          <a:lstStyle>
            <a:lvl1pPr marL="0" indent="0" defTabSz="299988">
              <a:spcBef>
                <a:spcPts val="1167"/>
              </a:spcBef>
              <a:spcAft>
                <a:spcPts val="5500"/>
              </a:spcAft>
              <a:buClr>
                <a:srgbClr val="50A129"/>
              </a:buClr>
              <a:buFontTx/>
              <a:buNone/>
              <a:defRPr sz="3333" b="1" i="0" baseline="0">
                <a:solidFill>
                  <a:srgbClr val="008A00"/>
                </a:solidFill>
                <a:latin typeface="Arial" panose="020B0604020202020204" pitchFamily="34" charset="0"/>
                <a:cs typeface="Arial" panose="020B0604020202020204" pitchFamily="34" charset="0"/>
              </a:defRPr>
            </a:lvl1pPr>
            <a:lvl2pPr marL="0" indent="0">
              <a:lnSpc>
                <a:spcPct val="100000"/>
              </a:lnSpc>
              <a:spcBef>
                <a:spcPts val="583"/>
              </a:spcBef>
              <a:spcAft>
                <a:spcPts val="583"/>
              </a:spcAft>
              <a:buFontTx/>
              <a:buNone/>
              <a:defRPr sz="2667" baseline="0">
                <a:solidFill>
                  <a:srgbClr val="414141"/>
                </a:solidFill>
                <a:latin typeface="Arial" panose="020B0604020202020204" pitchFamily="34" charset="0"/>
                <a:cs typeface="Arial" panose="020B0604020202020204" pitchFamily="34" charset="0"/>
              </a:defRPr>
            </a:lvl2pPr>
            <a:lvl3pPr marL="0" indent="0">
              <a:spcBef>
                <a:spcPts val="1500"/>
              </a:spcBef>
              <a:spcAft>
                <a:spcPts val="583"/>
              </a:spcAft>
              <a:buClr>
                <a:srgbClr val="008A00"/>
              </a:buClr>
              <a:buSzPct val="85000"/>
              <a:buFontTx/>
              <a:buNone/>
              <a:defRPr sz="2667" b="1" baseline="0">
                <a:solidFill>
                  <a:srgbClr val="414141"/>
                </a:solidFill>
                <a:latin typeface="Arial" panose="020B0604020202020204" pitchFamily="34" charset="0"/>
                <a:cs typeface="Arial" panose="020B0604020202020204" pitchFamily="34" charset="0"/>
              </a:defRPr>
            </a:lvl3pPr>
            <a:lvl4pPr marL="297168" indent="-297168">
              <a:lnSpc>
                <a:spcPct val="100000"/>
              </a:lnSpc>
              <a:spcBef>
                <a:spcPts val="583"/>
              </a:spcBef>
              <a:spcAft>
                <a:spcPts val="583"/>
              </a:spcAft>
              <a:buClr>
                <a:srgbClr val="008A00"/>
              </a:buClr>
              <a:buFont typeface="Arial" panose="020B0604020202020204" pitchFamily="34" charset="0"/>
              <a:buChar char="•"/>
              <a:tabLst>
                <a:tab pos="228591" algn="l"/>
              </a:tabLst>
              <a:defRPr sz="2667" b="0" baseline="0">
                <a:solidFill>
                  <a:srgbClr val="414141"/>
                </a:solidFill>
                <a:latin typeface="Arial" panose="020B0604020202020204" pitchFamily="34" charset="0"/>
                <a:cs typeface="Arial" panose="020B0604020202020204" pitchFamily="34" charset="0"/>
              </a:defRPr>
            </a:lvl4pPr>
            <a:lvl5pPr marL="0" indent="0">
              <a:lnSpc>
                <a:spcPct val="100000"/>
              </a:lnSpc>
              <a:spcBef>
                <a:spcPts val="917"/>
              </a:spcBef>
              <a:spcAft>
                <a:spcPts val="583"/>
              </a:spcAft>
              <a:buClr>
                <a:srgbClr val="008A00"/>
              </a:buClr>
              <a:buFontTx/>
              <a:buNone/>
              <a:tabLst>
                <a:tab pos="304788" algn="l"/>
              </a:tabLst>
              <a:defRPr sz="2333" b="1" baseline="0">
                <a:solidFill>
                  <a:srgbClr val="414141"/>
                </a:solidFill>
                <a:latin typeface="Arial" panose="020B0604020202020204" pitchFamily="34" charset="0"/>
                <a:cs typeface="Arial" panose="020B0604020202020204" pitchFamily="34" charset="0"/>
              </a:defRPr>
            </a:lvl5pPr>
            <a:lvl6pPr marL="0" indent="0">
              <a:lnSpc>
                <a:spcPct val="100000"/>
              </a:lnSpc>
              <a:spcBef>
                <a:spcPts val="583"/>
              </a:spcBef>
              <a:spcAft>
                <a:spcPts val="583"/>
              </a:spcAft>
              <a:buClr>
                <a:srgbClr val="008A00"/>
              </a:buClr>
              <a:buFontTx/>
              <a:buNone/>
              <a:defRPr sz="2333" b="0">
                <a:solidFill>
                  <a:srgbClr val="414141"/>
                </a:solidFill>
                <a:latin typeface="Arial" panose="020B0604020202020204" pitchFamily="34" charset="0"/>
                <a:cs typeface="Arial" panose="020B0604020202020204" pitchFamily="34" charset="0"/>
              </a:defRPr>
            </a:lvl6pPr>
            <a:lvl7pPr marL="228591" indent="-228591">
              <a:lnSpc>
                <a:spcPct val="100000"/>
              </a:lnSpc>
              <a:spcBef>
                <a:spcPts val="583"/>
              </a:spcBef>
              <a:spcAft>
                <a:spcPts val="917"/>
              </a:spcAft>
              <a:buClr>
                <a:srgbClr val="008A00"/>
              </a:buClr>
              <a:buFont typeface="Arial" panose="020B0604020202020204" pitchFamily="34" charset="0"/>
              <a:buChar char="•"/>
              <a:tabLst>
                <a:tab pos="228591" algn="l"/>
              </a:tabLst>
              <a:defRPr sz="2333">
                <a:solidFill>
                  <a:srgbClr val="414141"/>
                </a:solidFill>
                <a:latin typeface="Arial" panose="020B0604020202020204" pitchFamily="34" charset="0"/>
                <a:cs typeface="Arial" panose="020B0604020202020204" pitchFamily="34" charset="0"/>
              </a:defRPr>
            </a:lvl7pPr>
            <a:lvl8pPr marL="0" indent="0">
              <a:lnSpc>
                <a:spcPct val="100000"/>
              </a:lnSpc>
              <a:spcBef>
                <a:spcPts val="583"/>
              </a:spcBef>
              <a:spcAft>
                <a:spcPts val="583"/>
              </a:spcAft>
              <a:buClr>
                <a:srgbClr val="008A00"/>
              </a:buClr>
              <a:buFontTx/>
              <a:buNone/>
              <a:defRPr sz="2000">
                <a:solidFill>
                  <a:srgbClr val="414141"/>
                </a:solidFill>
                <a:latin typeface="Arial" panose="020B0604020202020204" pitchFamily="34" charset="0"/>
                <a:cs typeface="Arial" panose="020B0604020202020204" pitchFamily="34" charset="0"/>
              </a:defRPr>
            </a:lvl8pPr>
            <a:lvl9pPr marL="761970" indent="-228591">
              <a:lnSpc>
                <a:spcPct val="100000"/>
              </a:lnSpc>
              <a:spcBef>
                <a:spcPts val="583"/>
              </a:spcBef>
              <a:spcAft>
                <a:spcPts val="583"/>
              </a:spcAft>
              <a:buClr>
                <a:srgbClr val="008A00"/>
              </a:buClr>
              <a:defRPr sz="2000">
                <a:solidFill>
                  <a:srgbClr val="414141"/>
                </a:solidFill>
                <a:latin typeface="Arial" panose="020B0604020202020204" pitchFamily="34" charset="0"/>
                <a:cs typeface="Arial" panose="020B0604020202020204" pitchFamily="34" charset="0"/>
              </a:defRPr>
            </a:lvl9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a:p>
            <a:pPr lvl="5"/>
            <a:r>
              <a:rPr lang="fr-FR"/>
              <a:t>Cinquième niveau</a:t>
            </a:r>
          </a:p>
          <a:p>
            <a:pPr lvl="6"/>
            <a:r>
              <a:rPr lang="fr-FR"/>
              <a:t>Sixième niveau</a:t>
            </a:r>
          </a:p>
          <a:p>
            <a:pPr lvl="7"/>
            <a:r>
              <a:rPr lang="fr-FR"/>
              <a:t>Septième niveau</a:t>
            </a:r>
          </a:p>
          <a:p>
            <a:pPr lvl="8"/>
            <a:r>
              <a:rPr lang="fr-FR"/>
              <a:t>Huitième niveau</a:t>
            </a:r>
          </a:p>
        </p:txBody>
      </p:sp>
    </p:spTree>
    <p:custDataLst>
      <p:tags r:id="rId1"/>
    </p:custDataLst>
    <p:extLst>
      <p:ext uri="{BB962C8B-B14F-4D97-AF65-F5344CB8AC3E}">
        <p14:creationId xmlns:p14="http://schemas.microsoft.com/office/powerpoint/2010/main" val="913368717"/>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Wooclap">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25E2B206-8BD6-42D2-89EC-8738E3F745E8}"/>
              </a:ext>
            </a:extLst>
          </p:cNvPr>
          <p:cNvSpPr>
            <a:spLocks noGrp="1"/>
          </p:cNvSpPr>
          <p:nvPr>
            <p:ph type="title" hasCustomPrompt="1"/>
          </p:nvPr>
        </p:nvSpPr>
        <p:spPr>
          <a:xfrm>
            <a:off x="546993" y="415637"/>
            <a:ext cx="11090646" cy="658092"/>
          </a:xfrm>
          <a:prstGeom prst="rect">
            <a:avLst/>
          </a:prstGeom>
        </p:spPr>
        <p:txBody>
          <a:bodyPr lIns="0" tIns="0" rIns="0" bIns="0" anchor="b" anchorCtr="0"/>
          <a:lstStyle>
            <a:lvl1pPr>
              <a:lnSpc>
                <a:spcPct val="100000"/>
              </a:lnSpc>
              <a:defRPr sz="3333" b="1" i="0">
                <a:solidFill>
                  <a:schemeClr val="bg1"/>
                </a:solidFill>
                <a:latin typeface="Arial" panose="020B0604020202020204" pitchFamily="34" charset="0"/>
                <a:cs typeface="Arial" panose="020B0604020202020204" pitchFamily="34" charset="0"/>
              </a:defRPr>
            </a:lvl1pPr>
          </a:lstStyle>
          <a:p>
            <a:r>
              <a:rPr lang="fr-FR"/>
              <a:t>Titre de la diapositive</a:t>
            </a:r>
          </a:p>
        </p:txBody>
      </p:sp>
      <p:pic>
        <p:nvPicPr>
          <p:cNvPr id="6" name="Image 5">
            <a:extLst>
              <a:ext uri="{FF2B5EF4-FFF2-40B4-BE49-F238E27FC236}">
                <a16:creationId xmlns:a16="http://schemas.microsoft.com/office/drawing/2014/main" id="{528315F2-D9AB-423E-9114-42D7564DF0E6}"/>
              </a:ext>
            </a:extLst>
          </p:cNvPr>
          <p:cNvPicPr>
            <a:picLocks noChangeAspect="1"/>
          </p:cNvPicPr>
          <p:nvPr userDrawn="1"/>
        </p:nvPicPr>
        <p:blipFill>
          <a:blip r:embed="rId3"/>
          <a:stretch>
            <a:fillRect/>
          </a:stretch>
        </p:blipFill>
        <p:spPr>
          <a:xfrm>
            <a:off x="10835095" y="0"/>
            <a:ext cx="1356905" cy="1356905"/>
          </a:xfrm>
          <a:prstGeom prst="rect">
            <a:avLst/>
          </a:prstGeom>
        </p:spPr>
      </p:pic>
      <p:sp>
        <p:nvSpPr>
          <p:cNvPr id="7" name="Espace réservé du contenu 6">
            <a:extLst>
              <a:ext uri="{FF2B5EF4-FFF2-40B4-BE49-F238E27FC236}">
                <a16:creationId xmlns:a16="http://schemas.microsoft.com/office/drawing/2014/main" id="{E9501F29-D01E-43E4-8BCA-F21757D4FE82}"/>
              </a:ext>
            </a:extLst>
          </p:cNvPr>
          <p:cNvSpPr>
            <a:spLocks noGrp="1"/>
          </p:cNvSpPr>
          <p:nvPr>
            <p:ph sz="quarter" idx="10" hasCustomPrompt="1"/>
          </p:nvPr>
        </p:nvSpPr>
        <p:spPr>
          <a:xfrm>
            <a:off x="554302" y="1899061"/>
            <a:ext cx="11083397" cy="3627288"/>
          </a:xfrm>
          <a:prstGeom prst="rect">
            <a:avLst/>
          </a:prstGeom>
        </p:spPr>
        <p:txBody>
          <a:bodyPr lIns="0" tIns="0" rIns="0" bIns="0" numCol="1" spcCol="301752"/>
          <a:lstStyle>
            <a:lvl1pPr marL="0" indent="0" defTabSz="299988">
              <a:spcBef>
                <a:spcPts val="1167"/>
              </a:spcBef>
              <a:spcAft>
                <a:spcPts val="833"/>
              </a:spcAft>
              <a:buClr>
                <a:srgbClr val="50A129"/>
              </a:buClr>
              <a:buFontTx/>
              <a:buNone/>
              <a:defRPr sz="2667" b="1" i="0" baseline="0">
                <a:solidFill>
                  <a:srgbClr val="008A00"/>
                </a:solidFill>
                <a:latin typeface="Arial" panose="020B0604020202020204" pitchFamily="34" charset="0"/>
                <a:cs typeface="Arial" panose="020B0604020202020204" pitchFamily="34" charset="0"/>
              </a:defRPr>
            </a:lvl1pPr>
            <a:lvl2pPr marL="0" indent="0">
              <a:lnSpc>
                <a:spcPct val="100000"/>
              </a:lnSpc>
              <a:spcBef>
                <a:spcPts val="583"/>
              </a:spcBef>
              <a:spcAft>
                <a:spcPts val="583"/>
              </a:spcAft>
              <a:buFontTx/>
              <a:buNone/>
              <a:defRPr sz="2667" baseline="0">
                <a:solidFill>
                  <a:srgbClr val="414141"/>
                </a:solidFill>
                <a:latin typeface="Arial" panose="020B0604020202020204" pitchFamily="34" charset="0"/>
                <a:cs typeface="Arial" panose="020B0604020202020204" pitchFamily="34" charset="0"/>
              </a:defRPr>
            </a:lvl2pPr>
            <a:lvl3pPr marL="0" indent="0">
              <a:spcBef>
                <a:spcPts val="1500"/>
              </a:spcBef>
              <a:spcAft>
                <a:spcPts val="583"/>
              </a:spcAft>
              <a:buClr>
                <a:srgbClr val="008A00"/>
              </a:buClr>
              <a:buSzPct val="85000"/>
              <a:buFontTx/>
              <a:buNone/>
              <a:defRPr sz="2667" b="1" baseline="0">
                <a:solidFill>
                  <a:srgbClr val="414141"/>
                </a:solidFill>
                <a:latin typeface="Arial" panose="020B0604020202020204" pitchFamily="34" charset="0"/>
                <a:cs typeface="Arial" panose="020B0604020202020204" pitchFamily="34" charset="0"/>
              </a:defRPr>
            </a:lvl3pPr>
            <a:lvl4pPr marL="297168" indent="-297168">
              <a:lnSpc>
                <a:spcPct val="100000"/>
              </a:lnSpc>
              <a:spcBef>
                <a:spcPts val="583"/>
              </a:spcBef>
              <a:spcAft>
                <a:spcPts val="583"/>
              </a:spcAft>
              <a:buClr>
                <a:srgbClr val="008A00"/>
              </a:buClr>
              <a:buFont typeface="Arial" panose="020B0604020202020204" pitchFamily="34" charset="0"/>
              <a:buChar char="•"/>
              <a:tabLst>
                <a:tab pos="228591" algn="l"/>
              </a:tabLst>
              <a:defRPr sz="2667" b="0" baseline="0">
                <a:solidFill>
                  <a:srgbClr val="414141"/>
                </a:solidFill>
                <a:latin typeface="Arial" panose="020B0604020202020204" pitchFamily="34" charset="0"/>
                <a:cs typeface="Arial" panose="020B0604020202020204" pitchFamily="34" charset="0"/>
              </a:defRPr>
            </a:lvl4pPr>
            <a:lvl5pPr marL="0" indent="0">
              <a:lnSpc>
                <a:spcPct val="100000"/>
              </a:lnSpc>
              <a:spcBef>
                <a:spcPts val="917"/>
              </a:spcBef>
              <a:spcAft>
                <a:spcPts val="583"/>
              </a:spcAft>
              <a:buClr>
                <a:srgbClr val="008A00"/>
              </a:buClr>
              <a:buFontTx/>
              <a:buNone/>
              <a:tabLst>
                <a:tab pos="304788" algn="l"/>
              </a:tabLst>
              <a:defRPr sz="2333" b="1" baseline="0">
                <a:solidFill>
                  <a:srgbClr val="414141"/>
                </a:solidFill>
                <a:latin typeface="Arial" panose="020B0604020202020204" pitchFamily="34" charset="0"/>
                <a:cs typeface="Arial" panose="020B0604020202020204" pitchFamily="34" charset="0"/>
              </a:defRPr>
            </a:lvl5pPr>
            <a:lvl6pPr marL="0" indent="0">
              <a:lnSpc>
                <a:spcPct val="100000"/>
              </a:lnSpc>
              <a:spcBef>
                <a:spcPts val="583"/>
              </a:spcBef>
              <a:spcAft>
                <a:spcPts val="583"/>
              </a:spcAft>
              <a:buClr>
                <a:srgbClr val="008A00"/>
              </a:buClr>
              <a:buFontTx/>
              <a:buNone/>
              <a:defRPr sz="2333" b="0">
                <a:solidFill>
                  <a:srgbClr val="414141"/>
                </a:solidFill>
                <a:latin typeface="Arial" panose="020B0604020202020204" pitchFamily="34" charset="0"/>
                <a:cs typeface="Arial" panose="020B0604020202020204" pitchFamily="34" charset="0"/>
              </a:defRPr>
            </a:lvl6pPr>
            <a:lvl7pPr marL="228591" indent="-228591">
              <a:lnSpc>
                <a:spcPct val="100000"/>
              </a:lnSpc>
              <a:spcBef>
                <a:spcPts val="583"/>
              </a:spcBef>
              <a:spcAft>
                <a:spcPts val="583"/>
              </a:spcAft>
              <a:buClr>
                <a:srgbClr val="008A00"/>
              </a:buClr>
              <a:buFont typeface="Arial" panose="020B0604020202020204" pitchFamily="34" charset="0"/>
              <a:buChar char="•"/>
              <a:tabLst>
                <a:tab pos="228591" algn="l"/>
              </a:tabLst>
              <a:defRPr sz="2333">
                <a:solidFill>
                  <a:srgbClr val="414141"/>
                </a:solidFill>
                <a:latin typeface="Arial" panose="020B0604020202020204" pitchFamily="34" charset="0"/>
                <a:cs typeface="Arial" panose="020B0604020202020204" pitchFamily="34" charset="0"/>
              </a:defRPr>
            </a:lvl7pPr>
            <a:lvl8pPr marL="0" indent="0">
              <a:lnSpc>
                <a:spcPct val="100000"/>
              </a:lnSpc>
              <a:spcBef>
                <a:spcPts val="583"/>
              </a:spcBef>
              <a:spcAft>
                <a:spcPts val="583"/>
              </a:spcAft>
              <a:buClr>
                <a:srgbClr val="008A00"/>
              </a:buClr>
              <a:buFontTx/>
              <a:buNone/>
              <a:defRPr sz="2000">
                <a:solidFill>
                  <a:srgbClr val="414141"/>
                </a:solidFill>
                <a:latin typeface="Arial" panose="020B0604020202020204" pitchFamily="34" charset="0"/>
                <a:cs typeface="Arial" panose="020B0604020202020204" pitchFamily="34" charset="0"/>
              </a:defRPr>
            </a:lvl8pPr>
            <a:lvl9pPr marL="533379" indent="-228591">
              <a:lnSpc>
                <a:spcPct val="100000"/>
              </a:lnSpc>
              <a:spcBef>
                <a:spcPts val="583"/>
              </a:spcBef>
              <a:spcAft>
                <a:spcPts val="583"/>
              </a:spcAft>
              <a:buClr>
                <a:srgbClr val="008A00"/>
              </a:buClr>
              <a:buFont typeface="Arial" panose="020B0604020202020204" pitchFamily="34" charset="0"/>
              <a:buChar char="•"/>
              <a:defRPr sz="2000">
                <a:solidFill>
                  <a:srgbClr val="414141"/>
                </a:solidFill>
                <a:latin typeface="Arial" panose="020B0604020202020204" pitchFamily="34" charset="0"/>
                <a:cs typeface="Arial" panose="020B0604020202020204" pitchFamily="34" charset="0"/>
              </a:defRPr>
            </a:lvl9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a:p>
            <a:pPr lvl="5"/>
            <a:r>
              <a:rPr lang="fr-FR"/>
              <a:t>Cinquième niveau</a:t>
            </a:r>
          </a:p>
          <a:p>
            <a:pPr lvl="6"/>
            <a:r>
              <a:rPr lang="fr-FR"/>
              <a:t>Sixième niveau</a:t>
            </a:r>
          </a:p>
          <a:p>
            <a:pPr lvl="7"/>
            <a:r>
              <a:rPr lang="fr-FR"/>
              <a:t>Septième niveau</a:t>
            </a:r>
          </a:p>
          <a:p>
            <a:pPr lvl="8"/>
            <a:r>
              <a:rPr lang="fr-FR"/>
              <a:t>Huitième niveau</a:t>
            </a:r>
          </a:p>
        </p:txBody>
      </p:sp>
    </p:spTree>
    <p:custDataLst>
      <p:tags r:id="rId1"/>
    </p:custDataLst>
    <p:extLst>
      <p:ext uri="{BB962C8B-B14F-4D97-AF65-F5344CB8AC3E}">
        <p14:creationId xmlns:p14="http://schemas.microsoft.com/office/powerpoint/2010/main" val="40734550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Layout>
</file>

<file path=ppt/slideLayouts/slideLayout39.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3CA7AFD-4E22-3ACD-DD25-5DE0F08F7556}"/>
              </a:ext>
            </a:extLst>
          </p:cNvPr>
          <p:cNvSpPr>
            <a:spLocks noGrp="1"/>
          </p:cNvSpPr>
          <p:nvPr>
            <p:ph type="ctrTitle"/>
          </p:nvPr>
        </p:nvSpPr>
        <p:spPr>
          <a:xfrm>
            <a:off x="1524000" y="1122363"/>
            <a:ext cx="9144000" cy="2387600"/>
          </a:xfrm>
        </p:spPr>
        <p:txBody>
          <a:bodyPr anchor="b"/>
          <a:lstStyle>
            <a:lvl1pPr algn="ctr">
              <a:defRPr sz="6000"/>
            </a:lvl1pPr>
          </a:lstStyle>
          <a:p>
            <a:r>
              <a:rPr lang="fr-FR"/>
              <a:t>Modifiez le style du titre</a:t>
            </a:r>
            <a:endParaRPr lang="fr-CA"/>
          </a:p>
        </p:txBody>
      </p:sp>
      <p:sp>
        <p:nvSpPr>
          <p:cNvPr id="3" name="Sous-titre 2">
            <a:extLst>
              <a:ext uri="{FF2B5EF4-FFF2-40B4-BE49-F238E27FC236}">
                <a16:creationId xmlns:a16="http://schemas.microsoft.com/office/drawing/2014/main" id="{1243DAB0-43CB-3E3F-DE4F-98172D3A56B2}"/>
              </a:ext>
            </a:extLst>
          </p:cNvPr>
          <p:cNvSpPr>
            <a:spLocks noGrp="1"/>
          </p:cNvSpPr>
          <p:nvPr>
            <p:ph type="subTitle" idx="1"/>
          </p:nvPr>
        </p:nvSpPr>
        <p:spPr>
          <a:xfrm>
            <a:off x="1524000" y="3602038"/>
            <a:ext cx="9144000" cy="1655762"/>
          </a:xfrm>
        </p:spPr>
        <p:txBody>
          <a:bodyPr/>
          <a:lstStyle>
            <a:lvl1pPr marL="0" indent="0" algn="ctr">
              <a:buNone/>
              <a:defRPr sz="2400"/>
            </a:lvl1pPr>
            <a:lvl2pPr marL="457182" indent="0" algn="ctr">
              <a:buNone/>
              <a:defRPr sz="2000"/>
            </a:lvl2pPr>
            <a:lvl3pPr marL="914363" indent="0" algn="ctr">
              <a:buNone/>
              <a:defRPr sz="1800"/>
            </a:lvl3pPr>
            <a:lvl4pPr marL="1371545" indent="0" algn="ctr">
              <a:buNone/>
              <a:defRPr sz="1600"/>
            </a:lvl4pPr>
            <a:lvl5pPr marL="1828727" indent="0" algn="ctr">
              <a:buNone/>
              <a:defRPr sz="1600"/>
            </a:lvl5pPr>
            <a:lvl6pPr marL="2285909" indent="0" algn="ctr">
              <a:buNone/>
              <a:defRPr sz="1600"/>
            </a:lvl6pPr>
            <a:lvl7pPr marL="2743090" indent="0" algn="ctr">
              <a:buNone/>
              <a:defRPr sz="1600"/>
            </a:lvl7pPr>
            <a:lvl8pPr marL="3200272" indent="0" algn="ctr">
              <a:buNone/>
              <a:defRPr sz="1600"/>
            </a:lvl8pPr>
            <a:lvl9pPr marL="3657454" indent="0" algn="ctr">
              <a:buNone/>
              <a:defRPr sz="1600"/>
            </a:lvl9pPr>
          </a:lstStyle>
          <a:p>
            <a:r>
              <a:rPr lang="fr-FR"/>
              <a:t>Modifiez le style des sous-titres du masque</a:t>
            </a:r>
            <a:endParaRPr lang="fr-CA"/>
          </a:p>
        </p:txBody>
      </p:sp>
      <p:sp>
        <p:nvSpPr>
          <p:cNvPr id="4" name="Espace réservé de la date 3">
            <a:extLst>
              <a:ext uri="{FF2B5EF4-FFF2-40B4-BE49-F238E27FC236}">
                <a16:creationId xmlns:a16="http://schemas.microsoft.com/office/drawing/2014/main" id="{BA37D8B9-F4E8-41B9-A1A9-61E4CB0A8E5B}"/>
              </a:ext>
            </a:extLst>
          </p:cNvPr>
          <p:cNvSpPr>
            <a:spLocks noGrp="1"/>
          </p:cNvSpPr>
          <p:nvPr>
            <p:ph type="dt" sz="half" idx="10"/>
          </p:nvPr>
        </p:nvSpPr>
        <p:spPr/>
        <p:txBody>
          <a:bodyPr/>
          <a:lstStyle/>
          <a:p>
            <a:fld id="{A3F071D0-253F-4765-8E5C-789B9639A9F2}" type="datetimeFigureOut">
              <a:rPr lang="fr-CA" smtClean="0"/>
              <a:t>2025-02-10</a:t>
            </a:fld>
            <a:endParaRPr lang="fr-CA"/>
          </a:p>
        </p:txBody>
      </p:sp>
      <p:sp>
        <p:nvSpPr>
          <p:cNvPr id="5" name="Espace réservé du pied de page 4">
            <a:extLst>
              <a:ext uri="{FF2B5EF4-FFF2-40B4-BE49-F238E27FC236}">
                <a16:creationId xmlns:a16="http://schemas.microsoft.com/office/drawing/2014/main" id="{CEBF6E8B-8163-3137-D423-B48C06D10B18}"/>
              </a:ext>
            </a:extLst>
          </p:cNvPr>
          <p:cNvSpPr>
            <a:spLocks noGrp="1"/>
          </p:cNvSpPr>
          <p:nvPr>
            <p:ph type="ftr" sz="quarter" idx="11"/>
          </p:nvPr>
        </p:nvSpPr>
        <p:spPr/>
        <p:txBody>
          <a:bodyPr/>
          <a:lstStyle/>
          <a:p>
            <a:endParaRPr lang="fr-CA"/>
          </a:p>
        </p:txBody>
      </p:sp>
      <p:sp>
        <p:nvSpPr>
          <p:cNvPr id="6" name="Espace réservé du numéro de diapositive 5">
            <a:extLst>
              <a:ext uri="{FF2B5EF4-FFF2-40B4-BE49-F238E27FC236}">
                <a16:creationId xmlns:a16="http://schemas.microsoft.com/office/drawing/2014/main" id="{6D271804-370A-6E79-CD78-8546EF970748}"/>
              </a:ext>
            </a:extLst>
          </p:cNvPr>
          <p:cNvSpPr>
            <a:spLocks noGrp="1"/>
          </p:cNvSpPr>
          <p:nvPr>
            <p:ph type="sldNum" sz="quarter" idx="12"/>
          </p:nvPr>
        </p:nvSpPr>
        <p:spPr/>
        <p:txBody>
          <a:bodyPr/>
          <a:lstStyle/>
          <a:p>
            <a:fld id="{CDFA2DF7-FC38-4DBD-A12F-D714E136AE38}" type="slidenum">
              <a:rPr lang="fr-CA" smtClean="0"/>
              <a:t>‹N°›</a:t>
            </a:fld>
            <a:endParaRPr lang="fr-CA"/>
          </a:p>
        </p:txBody>
      </p:sp>
    </p:spTree>
    <p:extLst>
      <p:ext uri="{BB962C8B-B14F-4D97-AF65-F5344CB8AC3E}">
        <p14:creationId xmlns:p14="http://schemas.microsoft.com/office/powerpoint/2010/main" val="418866473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image" Target="../media/image1.jpeg"/><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3.xml"/><Relationship Id="rId3" Type="http://schemas.openxmlformats.org/officeDocument/2006/relationships/slideLayout" Target="../slideLayouts/slideLayout18.xml"/><Relationship Id="rId7" Type="http://schemas.openxmlformats.org/officeDocument/2006/relationships/slideLayout" Target="../slideLayouts/slideLayout22.xml"/><Relationship Id="rId12" Type="http://schemas.openxmlformats.org/officeDocument/2006/relationships/image" Target="../media/image1.jpeg"/><Relationship Id="rId2" Type="http://schemas.openxmlformats.org/officeDocument/2006/relationships/slideLayout" Target="../slideLayouts/slideLayout17.xml"/><Relationship Id="rId1" Type="http://schemas.openxmlformats.org/officeDocument/2006/relationships/slideLayout" Target="../slideLayouts/slideLayout16.xml"/><Relationship Id="rId6" Type="http://schemas.openxmlformats.org/officeDocument/2006/relationships/slideLayout" Target="../slideLayouts/slideLayout21.xml"/><Relationship Id="rId11" Type="http://schemas.openxmlformats.org/officeDocument/2006/relationships/theme" Target="../theme/theme2.xml"/><Relationship Id="rId5" Type="http://schemas.openxmlformats.org/officeDocument/2006/relationships/slideLayout" Target="../slideLayouts/slideLayout20.xml"/><Relationship Id="rId10" Type="http://schemas.openxmlformats.org/officeDocument/2006/relationships/slideLayout" Target="../slideLayouts/slideLayout25.xml"/><Relationship Id="rId4" Type="http://schemas.openxmlformats.org/officeDocument/2006/relationships/slideLayout" Target="../slideLayouts/slideLayout19.xml"/><Relationship Id="rId9" Type="http://schemas.openxmlformats.org/officeDocument/2006/relationships/slideLayout" Target="../slideLayouts/slideLayout24.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3.xml"/><Relationship Id="rId13" Type="http://schemas.openxmlformats.org/officeDocument/2006/relationships/slideLayout" Target="../slideLayouts/slideLayout38.xml"/><Relationship Id="rId3" Type="http://schemas.openxmlformats.org/officeDocument/2006/relationships/slideLayout" Target="../slideLayouts/slideLayout28.xml"/><Relationship Id="rId7" Type="http://schemas.openxmlformats.org/officeDocument/2006/relationships/slideLayout" Target="../slideLayouts/slideLayout32.xml"/><Relationship Id="rId12" Type="http://schemas.openxmlformats.org/officeDocument/2006/relationships/slideLayout" Target="../slideLayouts/slideLayout37.xml"/><Relationship Id="rId17" Type="http://schemas.openxmlformats.org/officeDocument/2006/relationships/image" Target="../media/image12.jpeg"/><Relationship Id="rId2" Type="http://schemas.openxmlformats.org/officeDocument/2006/relationships/slideLayout" Target="../slideLayouts/slideLayout27.xml"/><Relationship Id="rId16" Type="http://schemas.openxmlformats.org/officeDocument/2006/relationships/tags" Target="../tags/tag4.xml"/><Relationship Id="rId1" Type="http://schemas.openxmlformats.org/officeDocument/2006/relationships/slideLayout" Target="../slideLayouts/slideLayout26.xml"/><Relationship Id="rId6" Type="http://schemas.openxmlformats.org/officeDocument/2006/relationships/slideLayout" Target="../slideLayouts/slideLayout31.xml"/><Relationship Id="rId11" Type="http://schemas.openxmlformats.org/officeDocument/2006/relationships/slideLayout" Target="../slideLayouts/slideLayout36.xml"/><Relationship Id="rId5" Type="http://schemas.openxmlformats.org/officeDocument/2006/relationships/slideLayout" Target="../slideLayouts/slideLayout30.xml"/><Relationship Id="rId15" Type="http://schemas.openxmlformats.org/officeDocument/2006/relationships/theme" Target="../theme/theme3.xml"/><Relationship Id="rId10" Type="http://schemas.openxmlformats.org/officeDocument/2006/relationships/slideLayout" Target="../slideLayouts/slideLayout35.xml"/><Relationship Id="rId4" Type="http://schemas.openxmlformats.org/officeDocument/2006/relationships/slideLayout" Target="../slideLayouts/slideLayout29.xml"/><Relationship Id="rId9" Type="http://schemas.openxmlformats.org/officeDocument/2006/relationships/slideLayout" Target="../slideLayouts/slideLayout34.xml"/><Relationship Id="rId14" Type="http://schemas.openxmlformats.org/officeDocument/2006/relationships/slideLayout" Target="../slideLayouts/slideLayout3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8" name="Image 7">
            <a:extLst>
              <a:ext uri="{FF2B5EF4-FFF2-40B4-BE49-F238E27FC236}">
                <a16:creationId xmlns:a16="http://schemas.microsoft.com/office/drawing/2014/main" id="{0713EB52-923E-3644-A2F7-990605380EE4}"/>
              </a:ext>
            </a:extLst>
          </p:cNvPr>
          <p:cNvPicPr>
            <a:picLocks noChangeAspect="1"/>
          </p:cNvPicPr>
          <p:nvPr userDrawn="1"/>
        </p:nvPicPr>
        <p:blipFill>
          <a:blip r:embed="rId17"/>
          <a:srcRect/>
          <a:stretch/>
        </p:blipFill>
        <p:spPr>
          <a:xfrm>
            <a:off x="0" y="0"/>
            <a:ext cx="12192000" cy="6858000"/>
          </a:xfrm>
          <a:prstGeom prst="rect">
            <a:avLst/>
          </a:prstGeom>
        </p:spPr>
      </p:pic>
      <p:sp>
        <p:nvSpPr>
          <p:cNvPr id="10" name="Espace réservé du contenu 4">
            <a:extLst>
              <a:ext uri="{FF2B5EF4-FFF2-40B4-BE49-F238E27FC236}">
                <a16:creationId xmlns:a16="http://schemas.microsoft.com/office/drawing/2014/main" id="{A795E0D0-C786-CD4C-A5D8-5CD723869955}"/>
              </a:ext>
            </a:extLst>
          </p:cNvPr>
          <p:cNvSpPr txBox="1">
            <a:spLocks/>
          </p:cNvSpPr>
          <p:nvPr userDrawn="1"/>
        </p:nvSpPr>
        <p:spPr>
          <a:xfrm>
            <a:off x="397920" y="6219003"/>
            <a:ext cx="2908684" cy="364435"/>
          </a:xfrm>
          <a:prstGeom prst="rect">
            <a:avLst/>
          </a:prstGeom>
          <a:ln>
            <a:noFill/>
          </a:ln>
        </p:spPr>
        <p:txBody>
          <a:bodyPr lIns="0" tIns="0" rIns="0" bIns="0" anchor="ctr"/>
          <a:lstStyle>
            <a:lvl1pPr marL="0" marR="0" indent="0" algn="l" defTabSz="1005840" rtl="0" eaLnBrk="1" fontAlgn="auto" latinLnBrk="0" hangingPunct="1">
              <a:lnSpc>
                <a:spcPct val="100000"/>
              </a:lnSpc>
              <a:spcBef>
                <a:spcPts val="1100"/>
              </a:spcBef>
              <a:spcAft>
                <a:spcPts val="700"/>
              </a:spcAft>
              <a:buClr>
                <a:srgbClr val="006C08"/>
              </a:buClr>
              <a:buSzTx/>
              <a:buFont typeface="Arial" panose="020B0604020202020204" pitchFamily="34" charset="0"/>
              <a:buNone/>
              <a:tabLst/>
              <a:defRPr lang="fr-FR" sz="1000" kern="1200">
                <a:solidFill>
                  <a:srgbClr val="414141"/>
                </a:solidFill>
                <a:effectLst/>
                <a:latin typeface="+mn-lt"/>
                <a:ea typeface="Arial" charset="0"/>
                <a:cs typeface="Arial" charset="0"/>
              </a:defRPr>
            </a:lvl1pPr>
            <a:lvl2pPr marL="754380" indent="-251460" algn="l" defTabSz="1005840" rtl="0" eaLnBrk="1" latinLnBrk="0" hangingPunct="1">
              <a:lnSpc>
                <a:spcPct val="90000"/>
              </a:lnSpc>
              <a:spcBef>
                <a:spcPts val="550"/>
              </a:spcBef>
              <a:buFont typeface="Arial" panose="020B0604020202020204" pitchFamily="34" charset="0"/>
              <a:buChar char="•"/>
              <a:defRPr sz="1800" kern="1200">
                <a:solidFill>
                  <a:srgbClr val="414141"/>
                </a:solidFill>
                <a:latin typeface="Arial" charset="0"/>
                <a:ea typeface="Arial" charset="0"/>
                <a:cs typeface="Arial" charset="0"/>
              </a:defRPr>
            </a:lvl2pPr>
            <a:lvl3pPr marL="1257300" indent="-251460" algn="l" defTabSz="1005840" rtl="0" eaLnBrk="1" latinLnBrk="0" hangingPunct="1">
              <a:lnSpc>
                <a:spcPct val="90000"/>
              </a:lnSpc>
              <a:spcBef>
                <a:spcPts val="550"/>
              </a:spcBef>
              <a:buFont typeface="Arial" panose="020B0604020202020204" pitchFamily="34" charset="0"/>
              <a:buChar char="•"/>
              <a:defRPr sz="1800" kern="1200">
                <a:solidFill>
                  <a:srgbClr val="414141"/>
                </a:solidFill>
                <a:latin typeface="Arial" charset="0"/>
                <a:ea typeface="Arial" charset="0"/>
                <a:cs typeface="Arial" charset="0"/>
              </a:defRPr>
            </a:lvl3pPr>
            <a:lvl4pPr marL="1760220" indent="-251460" algn="l" defTabSz="1005840" rtl="0" eaLnBrk="1" latinLnBrk="0" hangingPunct="1">
              <a:lnSpc>
                <a:spcPct val="90000"/>
              </a:lnSpc>
              <a:spcBef>
                <a:spcPts val="550"/>
              </a:spcBef>
              <a:buFont typeface="Arial" panose="020B0604020202020204" pitchFamily="34" charset="0"/>
              <a:buChar char="•"/>
              <a:defRPr sz="1800" kern="1200">
                <a:solidFill>
                  <a:srgbClr val="414141"/>
                </a:solidFill>
                <a:latin typeface="Arial" charset="0"/>
                <a:ea typeface="Arial" charset="0"/>
                <a:cs typeface="Arial" charset="0"/>
              </a:defRPr>
            </a:lvl4pPr>
            <a:lvl5pPr marL="2263140" indent="-251460" algn="l" defTabSz="1005840" rtl="0" eaLnBrk="1" latinLnBrk="0" hangingPunct="1">
              <a:lnSpc>
                <a:spcPct val="90000"/>
              </a:lnSpc>
              <a:spcBef>
                <a:spcPts val="550"/>
              </a:spcBef>
              <a:buFont typeface="Arial" panose="020B0604020202020204" pitchFamily="34" charset="0"/>
              <a:buChar char="•"/>
              <a:defRPr sz="1800" kern="1200">
                <a:solidFill>
                  <a:srgbClr val="414141"/>
                </a:solidFill>
                <a:latin typeface="Arial" charset="0"/>
                <a:ea typeface="Arial" charset="0"/>
                <a:cs typeface="Arial" charset="0"/>
              </a:defRPr>
            </a:lvl5pPr>
            <a:lvl6pPr marL="2766060" indent="-251460" algn="l" defTabSz="1005840" rtl="0" eaLnBrk="1" latinLnBrk="0" hangingPunct="1">
              <a:lnSpc>
                <a:spcPct val="90000"/>
              </a:lnSpc>
              <a:spcBef>
                <a:spcPts val="550"/>
              </a:spcBef>
              <a:buFont typeface="Arial" panose="020B0604020202020204" pitchFamily="34" charset="0"/>
              <a:buChar char="•"/>
              <a:defRPr sz="1980" kern="1200">
                <a:solidFill>
                  <a:schemeClr val="tx1"/>
                </a:solidFill>
                <a:latin typeface="+mn-lt"/>
                <a:ea typeface="+mn-ea"/>
                <a:cs typeface="+mn-cs"/>
              </a:defRPr>
            </a:lvl6pPr>
            <a:lvl7pPr marL="3268980" indent="-251460" algn="l" defTabSz="1005840" rtl="0" eaLnBrk="1" latinLnBrk="0" hangingPunct="1">
              <a:lnSpc>
                <a:spcPct val="90000"/>
              </a:lnSpc>
              <a:spcBef>
                <a:spcPts val="550"/>
              </a:spcBef>
              <a:buFont typeface="Arial" panose="020B0604020202020204" pitchFamily="34" charset="0"/>
              <a:buChar char="•"/>
              <a:defRPr sz="1980" kern="1200">
                <a:solidFill>
                  <a:schemeClr val="tx1"/>
                </a:solidFill>
                <a:latin typeface="+mn-lt"/>
                <a:ea typeface="+mn-ea"/>
                <a:cs typeface="+mn-cs"/>
              </a:defRPr>
            </a:lvl7pPr>
            <a:lvl8pPr marL="3771900" indent="-251460" algn="l" defTabSz="1005840" rtl="0" eaLnBrk="1" latinLnBrk="0" hangingPunct="1">
              <a:lnSpc>
                <a:spcPct val="90000"/>
              </a:lnSpc>
              <a:spcBef>
                <a:spcPts val="550"/>
              </a:spcBef>
              <a:buFont typeface="Arial" panose="020B0604020202020204" pitchFamily="34" charset="0"/>
              <a:buChar char="•"/>
              <a:defRPr sz="1980" kern="1200">
                <a:solidFill>
                  <a:schemeClr val="tx1"/>
                </a:solidFill>
                <a:latin typeface="+mn-lt"/>
                <a:ea typeface="+mn-ea"/>
                <a:cs typeface="+mn-cs"/>
              </a:defRPr>
            </a:lvl8pPr>
            <a:lvl9pPr marL="4274820" indent="-251460" algn="l" defTabSz="1005840" rtl="0" eaLnBrk="1" latinLnBrk="0" hangingPunct="1">
              <a:lnSpc>
                <a:spcPct val="90000"/>
              </a:lnSpc>
              <a:spcBef>
                <a:spcPts val="550"/>
              </a:spcBef>
              <a:buFont typeface="Arial" panose="020B0604020202020204" pitchFamily="34" charset="0"/>
              <a:buChar char="•"/>
              <a:defRPr sz="1980" kern="1200">
                <a:solidFill>
                  <a:schemeClr val="tx1"/>
                </a:solidFill>
                <a:latin typeface="+mn-lt"/>
                <a:ea typeface="+mn-ea"/>
                <a:cs typeface="+mn-cs"/>
              </a:defRPr>
            </a:lvl9pPr>
          </a:lstStyle>
          <a:p>
            <a:pPr>
              <a:spcBef>
                <a:spcPts val="0"/>
              </a:spcBef>
              <a:spcAft>
                <a:spcPts val="0"/>
              </a:spcAft>
            </a:pPr>
            <a:endParaRPr lang="fr-CA" sz="917">
              <a:solidFill>
                <a:srgbClr val="414141"/>
              </a:solidFill>
              <a:latin typeface="Arial" charset="0"/>
              <a:ea typeface="Arial" charset="0"/>
              <a:cs typeface="Arial" charset="0"/>
            </a:endParaRPr>
          </a:p>
        </p:txBody>
      </p:sp>
      <p:sp>
        <p:nvSpPr>
          <p:cNvPr id="11" name="Espace réservé du contenu 10">
            <a:extLst>
              <a:ext uri="{FF2B5EF4-FFF2-40B4-BE49-F238E27FC236}">
                <a16:creationId xmlns:a16="http://schemas.microsoft.com/office/drawing/2014/main" id="{BD1A4DBF-859B-A049-9811-E4C15147A1B0}"/>
              </a:ext>
            </a:extLst>
          </p:cNvPr>
          <p:cNvSpPr txBox="1">
            <a:spLocks/>
          </p:cNvSpPr>
          <p:nvPr userDrawn="1"/>
        </p:nvSpPr>
        <p:spPr>
          <a:xfrm>
            <a:off x="5847520" y="6219003"/>
            <a:ext cx="496960" cy="364435"/>
          </a:xfrm>
          <a:prstGeom prst="rect">
            <a:avLst/>
          </a:prstGeom>
        </p:spPr>
        <p:txBody>
          <a:bodyPr lIns="0" tIns="0" rIns="0" bIns="0" anchor="ctr"/>
          <a:lstStyle>
            <a:lvl1pPr defTabSz="1019175">
              <a:defRPr sz="2400">
                <a:solidFill>
                  <a:schemeClr val="tx1"/>
                </a:solidFill>
                <a:latin typeface="Arial" panose="020B0604020202020204" pitchFamily="34" charset="0"/>
                <a:ea typeface="MS PGothic" panose="020B0600070205080204" pitchFamily="34" charset="-128"/>
              </a:defRPr>
            </a:lvl1pPr>
            <a:lvl2pPr marL="742950" indent="-285750" defTabSz="1019175">
              <a:defRPr sz="2400">
                <a:solidFill>
                  <a:schemeClr val="tx1"/>
                </a:solidFill>
                <a:latin typeface="Arial" panose="020B0604020202020204" pitchFamily="34" charset="0"/>
                <a:ea typeface="MS PGothic" panose="020B0600070205080204" pitchFamily="34" charset="-128"/>
              </a:defRPr>
            </a:lvl2pPr>
            <a:lvl3pPr marL="1143000" indent="-228600" defTabSz="1019175">
              <a:defRPr sz="2400">
                <a:solidFill>
                  <a:schemeClr val="tx1"/>
                </a:solidFill>
                <a:latin typeface="Arial" panose="020B0604020202020204" pitchFamily="34" charset="0"/>
                <a:ea typeface="MS PGothic" panose="020B0600070205080204" pitchFamily="34" charset="-128"/>
              </a:defRPr>
            </a:lvl3pPr>
            <a:lvl4pPr marL="1600200" indent="-228600" defTabSz="1019175">
              <a:defRPr sz="2400">
                <a:solidFill>
                  <a:schemeClr val="tx1"/>
                </a:solidFill>
                <a:latin typeface="Arial" panose="020B0604020202020204" pitchFamily="34" charset="0"/>
                <a:ea typeface="MS PGothic" panose="020B0600070205080204" pitchFamily="34" charset="-128"/>
              </a:defRPr>
            </a:lvl4pPr>
            <a:lvl5pPr marL="2057400" indent="-228600" defTabSz="1019175">
              <a:defRPr sz="2400">
                <a:solidFill>
                  <a:schemeClr val="tx1"/>
                </a:solidFill>
                <a:latin typeface="Arial" panose="020B0604020202020204" pitchFamily="34" charset="0"/>
                <a:ea typeface="MS PGothic" panose="020B0600070205080204" pitchFamily="34" charset="-128"/>
              </a:defRPr>
            </a:lvl5pPr>
            <a:lvl6pPr marL="2514600" indent="-228600" defTabSz="1019175"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defTabSz="1019175"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defTabSz="1019175"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defTabSz="1019175"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ctr">
              <a:spcBef>
                <a:spcPct val="20000"/>
              </a:spcBef>
              <a:defRPr/>
            </a:pPr>
            <a:fld id="{46D47EB7-D5F8-4972-84FA-56EFC87DE69C}" type="slidenum">
              <a:rPr lang="fr-CA" altLang="fr-FR" sz="917" smtClean="0">
                <a:solidFill>
                  <a:srgbClr val="414141"/>
                </a:solidFill>
              </a:rPr>
              <a:pPr algn="ctr">
                <a:spcBef>
                  <a:spcPct val="20000"/>
                </a:spcBef>
                <a:defRPr/>
              </a:pPr>
              <a:t>‹N°›</a:t>
            </a:fld>
            <a:endParaRPr lang="fr-CA" altLang="fr-FR" sz="917">
              <a:solidFill>
                <a:srgbClr val="414141"/>
              </a:solidFill>
            </a:endParaRPr>
          </a:p>
        </p:txBody>
      </p:sp>
    </p:spTree>
    <p:extLst>
      <p:ext uri="{BB962C8B-B14F-4D97-AF65-F5344CB8AC3E}">
        <p14:creationId xmlns:p14="http://schemas.microsoft.com/office/powerpoint/2010/main" val="3858057723"/>
      </p:ext>
    </p:extLst>
  </p:cSld>
  <p:clrMap bg1="lt1" tx1="dk1" bg2="lt2" tx2="dk2" accent1="accent1" accent2="accent2" accent3="accent3" accent4="accent4" accent5="accent5" accent6="accent6" hlink="hlink" folHlink="folHlink"/>
  <p:sldLayoutIdLst>
    <p:sldLayoutId id="2147483663" r:id="rId1"/>
    <p:sldLayoutId id="2147483664" r:id="rId2"/>
    <p:sldLayoutId id="2147483665" r:id="rId3"/>
    <p:sldLayoutId id="2147483666" r:id="rId4"/>
    <p:sldLayoutId id="2147483667" r:id="rId5"/>
    <p:sldLayoutId id="2147483668" r:id="rId6"/>
    <p:sldLayoutId id="2147483669" r:id="rId7"/>
    <p:sldLayoutId id="2147483670" r:id="rId8"/>
    <p:sldLayoutId id="2147483671" r:id="rId9"/>
    <p:sldLayoutId id="2147483672" r:id="rId10"/>
    <p:sldLayoutId id="2147483673" r:id="rId11"/>
    <p:sldLayoutId id="2147483674" r:id="rId12"/>
    <p:sldLayoutId id="2147483675" r:id="rId13"/>
    <p:sldLayoutId id="2147483676" r:id="rId14"/>
    <p:sldLayoutId id="2147483701" r:id="rId15"/>
  </p:sldLayoutIdLst>
  <p:txStyles>
    <p:titleStyle>
      <a:lvl1pPr algn="l" defTabSz="914363"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591" indent="-228591" algn="l" defTabSz="914363"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773" indent="-228591" algn="l" defTabSz="914363"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54" indent="-228591" algn="l" defTabSz="914363"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136" indent="-228591" algn="l" defTabSz="91436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318" indent="-228591" algn="l" defTabSz="91436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499" indent="-228591" algn="l" defTabSz="91436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681" indent="-228591" algn="l" defTabSz="91436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863" indent="-228591" algn="l" defTabSz="91436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045" indent="-228591" algn="l" defTabSz="91436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63" rtl="0" eaLnBrk="1" latinLnBrk="0" hangingPunct="1">
        <a:defRPr sz="1800" kern="1200">
          <a:solidFill>
            <a:schemeClr val="tx1"/>
          </a:solidFill>
          <a:latin typeface="+mn-lt"/>
          <a:ea typeface="+mn-ea"/>
          <a:cs typeface="+mn-cs"/>
        </a:defRPr>
      </a:lvl1pPr>
      <a:lvl2pPr marL="457182" algn="l" defTabSz="914363" rtl="0" eaLnBrk="1" latinLnBrk="0" hangingPunct="1">
        <a:defRPr sz="1800" kern="1200">
          <a:solidFill>
            <a:schemeClr val="tx1"/>
          </a:solidFill>
          <a:latin typeface="+mn-lt"/>
          <a:ea typeface="+mn-ea"/>
          <a:cs typeface="+mn-cs"/>
        </a:defRPr>
      </a:lvl2pPr>
      <a:lvl3pPr marL="914363" algn="l" defTabSz="914363" rtl="0" eaLnBrk="1" latinLnBrk="0" hangingPunct="1">
        <a:defRPr sz="1800" kern="1200">
          <a:solidFill>
            <a:schemeClr val="tx1"/>
          </a:solidFill>
          <a:latin typeface="+mn-lt"/>
          <a:ea typeface="+mn-ea"/>
          <a:cs typeface="+mn-cs"/>
        </a:defRPr>
      </a:lvl3pPr>
      <a:lvl4pPr marL="1371545" algn="l" defTabSz="914363" rtl="0" eaLnBrk="1" latinLnBrk="0" hangingPunct="1">
        <a:defRPr sz="1800" kern="1200">
          <a:solidFill>
            <a:schemeClr val="tx1"/>
          </a:solidFill>
          <a:latin typeface="+mn-lt"/>
          <a:ea typeface="+mn-ea"/>
          <a:cs typeface="+mn-cs"/>
        </a:defRPr>
      </a:lvl4pPr>
      <a:lvl5pPr marL="1828727" algn="l" defTabSz="914363" rtl="0" eaLnBrk="1" latinLnBrk="0" hangingPunct="1">
        <a:defRPr sz="1800" kern="1200">
          <a:solidFill>
            <a:schemeClr val="tx1"/>
          </a:solidFill>
          <a:latin typeface="+mn-lt"/>
          <a:ea typeface="+mn-ea"/>
          <a:cs typeface="+mn-cs"/>
        </a:defRPr>
      </a:lvl5pPr>
      <a:lvl6pPr marL="2285909" algn="l" defTabSz="914363" rtl="0" eaLnBrk="1" latinLnBrk="0" hangingPunct="1">
        <a:defRPr sz="1800" kern="1200">
          <a:solidFill>
            <a:schemeClr val="tx1"/>
          </a:solidFill>
          <a:latin typeface="+mn-lt"/>
          <a:ea typeface="+mn-ea"/>
          <a:cs typeface="+mn-cs"/>
        </a:defRPr>
      </a:lvl6pPr>
      <a:lvl7pPr marL="2743090" algn="l" defTabSz="914363" rtl="0" eaLnBrk="1" latinLnBrk="0" hangingPunct="1">
        <a:defRPr sz="1800" kern="1200">
          <a:solidFill>
            <a:schemeClr val="tx1"/>
          </a:solidFill>
          <a:latin typeface="+mn-lt"/>
          <a:ea typeface="+mn-ea"/>
          <a:cs typeface="+mn-cs"/>
        </a:defRPr>
      </a:lvl7pPr>
      <a:lvl8pPr marL="3200272" algn="l" defTabSz="914363" rtl="0" eaLnBrk="1" latinLnBrk="0" hangingPunct="1">
        <a:defRPr sz="1800" kern="1200">
          <a:solidFill>
            <a:schemeClr val="tx1"/>
          </a:solidFill>
          <a:latin typeface="+mn-lt"/>
          <a:ea typeface="+mn-ea"/>
          <a:cs typeface="+mn-cs"/>
        </a:defRPr>
      </a:lvl8pPr>
      <a:lvl9pPr marL="3657454" algn="l" defTabSz="914363"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8" name="Image 7">
            <a:extLst>
              <a:ext uri="{FF2B5EF4-FFF2-40B4-BE49-F238E27FC236}">
                <a16:creationId xmlns:a16="http://schemas.microsoft.com/office/drawing/2014/main" id="{0713EB52-923E-3644-A2F7-990605380EE4}"/>
              </a:ext>
            </a:extLst>
          </p:cNvPr>
          <p:cNvPicPr>
            <a:picLocks noChangeAspect="1"/>
          </p:cNvPicPr>
          <p:nvPr userDrawn="1"/>
        </p:nvPicPr>
        <p:blipFill>
          <a:blip r:embed="rId12"/>
          <a:srcRect/>
          <a:stretch/>
        </p:blipFill>
        <p:spPr>
          <a:xfrm>
            <a:off x="0" y="0"/>
            <a:ext cx="12192000" cy="6858000"/>
          </a:xfrm>
          <a:prstGeom prst="rect">
            <a:avLst/>
          </a:prstGeom>
        </p:spPr>
      </p:pic>
      <p:sp>
        <p:nvSpPr>
          <p:cNvPr id="11" name="Espace réservé du contenu 10">
            <a:extLst>
              <a:ext uri="{FF2B5EF4-FFF2-40B4-BE49-F238E27FC236}">
                <a16:creationId xmlns:a16="http://schemas.microsoft.com/office/drawing/2014/main" id="{BD1A4DBF-859B-A049-9811-E4C15147A1B0}"/>
              </a:ext>
            </a:extLst>
          </p:cNvPr>
          <p:cNvSpPr txBox="1">
            <a:spLocks/>
          </p:cNvSpPr>
          <p:nvPr userDrawn="1"/>
        </p:nvSpPr>
        <p:spPr>
          <a:xfrm>
            <a:off x="5847520" y="6219003"/>
            <a:ext cx="496960" cy="364435"/>
          </a:xfrm>
          <a:prstGeom prst="rect">
            <a:avLst/>
          </a:prstGeom>
        </p:spPr>
        <p:txBody>
          <a:bodyPr lIns="0" tIns="0" rIns="0" bIns="0" anchor="ctr"/>
          <a:lstStyle>
            <a:lvl1pPr defTabSz="1019175">
              <a:defRPr sz="2400">
                <a:solidFill>
                  <a:schemeClr val="tx1"/>
                </a:solidFill>
                <a:latin typeface="Arial" panose="020B0604020202020204" pitchFamily="34" charset="0"/>
                <a:ea typeface="MS PGothic" panose="020B0600070205080204" pitchFamily="34" charset="-128"/>
              </a:defRPr>
            </a:lvl1pPr>
            <a:lvl2pPr marL="742950" indent="-285750" defTabSz="1019175">
              <a:defRPr sz="2400">
                <a:solidFill>
                  <a:schemeClr val="tx1"/>
                </a:solidFill>
                <a:latin typeface="Arial" panose="020B0604020202020204" pitchFamily="34" charset="0"/>
                <a:ea typeface="MS PGothic" panose="020B0600070205080204" pitchFamily="34" charset="-128"/>
              </a:defRPr>
            </a:lvl2pPr>
            <a:lvl3pPr marL="1143000" indent="-228600" defTabSz="1019175">
              <a:defRPr sz="2400">
                <a:solidFill>
                  <a:schemeClr val="tx1"/>
                </a:solidFill>
                <a:latin typeface="Arial" panose="020B0604020202020204" pitchFamily="34" charset="0"/>
                <a:ea typeface="MS PGothic" panose="020B0600070205080204" pitchFamily="34" charset="-128"/>
              </a:defRPr>
            </a:lvl3pPr>
            <a:lvl4pPr marL="1600200" indent="-228600" defTabSz="1019175">
              <a:defRPr sz="2400">
                <a:solidFill>
                  <a:schemeClr val="tx1"/>
                </a:solidFill>
                <a:latin typeface="Arial" panose="020B0604020202020204" pitchFamily="34" charset="0"/>
                <a:ea typeface="MS PGothic" panose="020B0600070205080204" pitchFamily="34" charset="-128"/>
              </a:defRPr>
            </a:lvl4pPr>
            <a:lvl5pPr marL="2057400" indent="-228600" defTabSz="1019175">
              <a:defRPr sz="2400">
                <a:solidFill>
                  <a:schemeClr val="tx1"/>
                </a:solidFill>
                <a:latin typeface="Arial" panose="020B0604020202020204" pitchFamily="34" charset="0"/>
                <a:ea typeface="MS PGothic" panose="020B0600070205080204" pitchFamily="34" charset="-128"/>
              </a:defRPr>
            </a:lvl5pPr>
            <a:lvl6pPr marL="2514600" indent="-228600" defTabSz="1019175"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defTabSz="1019175"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defTabSz="1019175"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defTabSz="1019175"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ctr">
              <a:spcBef>
                <a:spcPct val="20000"/>
              </a:spcBef>
              <a:defRPr/>
            </a:pPr>
            <a:fld id="{46D47EB7-D5F8-4972-84FA-56EFC87DE69C}" type="slidenum">
              <a:rPr lang="fr-CA" altLang="fr-FR" sz="917" smtClean="0">
                <a:solidFill>
                  <a:srgbClr val="414141"/>
                </a:solidFill>
              </a:rPr>
              <a:pPr algn="ctr">
                <a:spcBef>
                  <a:spcPct val="20000"/>
                </a:spcBef>
                <a:defRPr/>
              </a:pPr>
              <a:t>‹N°›</a:t>
            </a:fld>
            <a:endParaRPr lang="fr-CA" altLang="fr-FR" sz="917">
              <a:solidFill>
                <a:srgbClr val="414141"/>
              </a:solidFill>
            </a:endParaRPr>
          </a:p>
        </p:txBody>
      </p:sp>
    </p:spTree>
    <p:extLst>
      <p:ext uri="{BB962C8B-B14F-4D97-AF65-F5344CB8AC3E}">
        <p14:creationId xmlns:p14="http://schemas.microsoft.com/office/powerpoint/2010/main" val="3331111971"/>
      </p:ext>
    </p:extLst>
  </p:cSld>
  <p:clrMap bg1="lt1" tx1="dk1" bg2="lt2" tx2="dk2" accent1="accent1" accent2="accent2" accent3="accent3" accent4="accent4" accent5="accent5" accent6="accent6" hlink="hlink" folHlink="folHlink"/>
  <p:sldLayoutIdLst>
    <p:sldLayoutId id="2147483678" r:id="rId1"/>
    <p:sldLayoutId id="2147483679" r:id="rId2"/>
    <p:sldLayoutId id="2147483680" r:id="rId3"/>
    <p:sldLayoutId id="2147483681" r:id="rId4"/>
    <p:sldLayoutId id="2147483682" r:id="rId5"/>
    <p:sldLayoutId id="2147483683" r:id="rId6"/>
    <p:sldLayoutId id="2147483684" r:id="rId7"/>
    <p:sldLayoutId id="2147483685" r:id="rId8"/>
    <p:sldLayoutId id="2147483702" r:id="rId9"/>
    <p:sldLayoutId id="2147483703" r:id="rId10"/>
  </p:sldLayoutIdLst>
  <p:txStyles>
    <p:titleStyle>
      <a:lvl1pPr algn="l" defTabSz="914363"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591" indent="-228591" algn="l" defTabSz="914363"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773" indent="-228591" algn="l" defTabSz="914363"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54" indent="-228591" algn="l" defTabSz="914363"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136" indent="-228591" algn="l" defTabSz="91436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318" indent="-228591" algn="l" defTabSz="91436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499" indent="-228591" algn="l" defTabSz="91436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681" indent="-228591" algn="l" defTabSz="91436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863" indent="-228591" algn="l" defTabSz="91436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045" indent="-228591" algn="l" defTabSz="91436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63" rtl="0" eaLnBrk="1" latinLnBrk="0" hangingPunct="1">
        <a:defRPr sz="1800" kern="1200">
          <a:solidFill>
            <a:schemeClr val="tx1"/>
          </a:solidFill>
          <a:latin typeface="+mn-lt"/>
          <a:ea typeface="+mn-ea"/>
          <a:cs typeface="+mn-cs"/>
        </a:defRPr>
      </a:lvl1pPr>
      <a:lvl2pPr marL="457182" algn="l" defTabSz="914363" rtl="0" eaLnBrk="1" latinLnBrk="0" hangingPunct="1">
        <a:defRPr sz="1800" kern="1200">
          <a:solidFill>
            <a:schemeClr val="tx1"/>
          </a:solidFill>
          <a:latin typeface="+mn-lt"/>
          <a:ea typeface="+mn-ea"/>
          <a:cs typeface="+mn-cs"/>
        </a:defRPr>
      </a:lvl2pPr>
      <a:lvl3pPr marL="914363" algn="l" defTabSz="914363" rtl="0" eaLnBrk="1" latinLnBrk="0" hangingPunct="1">
        <a:defRPr sz="1800" kern="1200">
          <a:solidFill>
            <a:schemeClr val="tx1"/>
          </a:solidFill>
          <a:latin typeface="+mn-lt"/>
          <a:ea typeface="+mn-ea"/>
          <a:cs typeface="+mn-cs"/>
        </a:defRPr>
      </a:lvl3pPr>
      <a:lvl4pPr marL="1371545" algn="l" defTabSz="914363" rtl="0" eaLnBrk="1" latinLnBrk="0" hangingPunct="1">
        <a:defRPr sz="1800" kern="1200">
          <a:solidFill>
            <a:schemeClr val="tx1"/>
          </a:solidFill>
          <a:latin typeface="+mn-lt"/>
          <a:ea typeface="+mn-ea"/>
          <a:cs typeface="+mn-cs"/>
        </a:defRPr>
      </a:lvl4pPr>
      <a:lvl5pPr marL="1828727" algn="l" defTabSz="914363" rtl="0" eaLnBrk="1" latinLnBrk="0" hangingPunct="1">
        <a:defRPr sz="1800" kern="1200">
          <a:solidFill>
            <a:schemeClr val="tx1"/>
          </a:solidFill>
          <a:latin typeface="+mn-lt"/>
          <a:ea typeface="+mn-ea"/>
          <a:cs typeface="+mn-cs"/>
        </a:defRPr>
      </a:lvl5pPr>
      <a:lvl6pPr marL="2285909" algn="l" defTabSz="914363" rtl="0" eaLnBrk="1" latinLnBrk="0" hangingPunct="1">
        <a:defRPr sz="1800" kern="1200">
          <a:solidFill>
            <a:schemeClr val="tx1"/>
          </a:solidFill>
          <a:latin typeface="+mn-lt"/>
          <a:ea typeface="+mn-ea"/>
          <a:cs typeface="+mn-cs"/>
        </a:defRPr>
      </a:lvl6pPr>
      <a:lvl7pPr marL="2743090" algn="l" defTabSz="914363" rtl="0" eaLnBrk="1" latinLnBrk="0" hangingPunct="1">
        <a:defRPr sz="1800" kern="1200">
          <a:solidFill>
            <a:schemeClr val="tx1"/>
          </a:solidFill>
          <a:latin typeface="+mn-lt"/>
          <a:ea typeface="+mn-ea"/>
          <a:cs typeface="+mn-cs"/>
        </a:defRPr>
      </a:lvl7pPr>
      <a:lvl8pPr marL="3200272" algn="l" defTabSz="914363" rtl="0" eaLnBrk="1" latinLnBrk="0" hangingPunct="1">
        <a:defRPr sz="1800" kern="1200">
          <a:solidFill>
            <a:schemeClr val="tx1"/>
          </a:solidFill>
          <a:latin typeface="+mn-lt"/>
          <a:ea typeface="+mn-ea"/>
          <a:cs typeface="+mn-cs"/>
        </a:defRPr>
      </a:lvl8pPr>
      <a:lvl9pPr marL="3657454" algn="l" defTabSz="914363"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592">
          <p15:clr>
            <a:srgbClr val="F26B43"/>
          </p15:clr>
        </p15:guide>
        <p15:guide id="2" pos="4608">
          <p15:clr>
            <a:srgbClr val="F26B43"/>
          </p15:clr>
        </p15:guide>
      </p15:sldGuideLst>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4" name="Image 3">
            <a:extLst>
              <a:ext uri="{FF2B5EF4-FFF2-40B4-BE49-F238E27FC236}">
                <a16:creationId xmlns:a16="http://schemas.microsoft.com/office/drawing/2014/main" id="{5AC245E9-7A4D-46BC-A562-A87F59CB4E1A}"/>
              </a:ext>
            </a:extLst>
          </p:cNvPr>
          <p:cNvPicPr>
            <a:picLocks noChangeAspect="1"/>
          </p:cNvPicPr>
          <p:nvPr userDrawn="1"/>
        </p:nvPicPr>
        <p:blipFill>
          <a:blip r:embed="rId17"/>
          <a:stretch>
            <a:fillRect/>
          </a:stretch>
        </p:blipFill>
        <p:spPr>
          <a:xfrm>
            <a:off x="0" y="0"/>
            <a:ext cx="12192000" cy="6858000"/>
          </a:xfrm>
          <a:prstGeom prst="rect">
            <a:avLst/>
          </a:prstGeom>
        </p:spPr>
      </p:pic>
      <p:sp>
        <p:nvSpPr>
          <p:cNvPr id="5" name="Espace réservé du contenu 4">
            <a:extLst>
              <a:ext uri="{FF2B5EF4-FFF2-40B4-BE49-F238E27FC236}">
                <a16:creationId xmlns:a16="http://schemas.microsoft.com/office/drawing/2014/main" id="{FAF57665-CE13-4710-BDB8-0AED774F6713}"/>
              </a:ext>
            </a:extLst>
          </p:cNvPr>
          <p:cNvSpPr txBox="1">
            <a:spLocks/>
          </p:cNvSpPr>
          <p:nvPr userDrawn="1"/>
        </p:nvSpPr>
        <p:spPr>
          <a:xfrm>
            <a:off x="397920" y="6219003"/>
            <a:ext cx="2908684" cy="364435"/>
          </a:xfrm>
          <a:prstGeom prst="rect">
            <a:avLst/>
          </a:prstGeom>
          <a:ln>
            <a:noFill/>
          </a:ln>
        </p:spPr>
        <p:txBody>
          <a:bodyPr lIns="0" tIns="0" rIns="0" bIns="0" anchor="ctr"/>
          <a:lstStyle>
            <a:lvl1pPr marL="0" marR="0" indent="0" algn="l" defTabSz="1005840" rtl="0" eaLnBrk="1" fontAlgn="auto" latinLnBrk="0" hangingPunct="1">
              <a:lnSpc>
                <a:spcPct val="100000"/>
              </a:lnSpc>
              <a:spcBef>
                <a:spcPts val="1100"/>
              </a:spcBef>
              <a:spcAft>
                <a:spcPts val="700"/>
              </a:spcAft>
              <a:buClr>
                <a:srgbClr val="006C08"/>
              </a:buClr>
              <a:buSzTx/>
              <a:buFont typeface="Arial" panose="020B0604020202020204" pitchFamily="34" charset="0"/>
              <a:buNone/>
              <a:tabLst/>
              <a:defRPr lang="fr-FR" sz="1000" kern="1200">
                <a:solidFill>
                  <a:srgbClr val="414141"/>
                </a:solidFill>
                <a:effectLst/>
                <a:latin typeface="+mn-lt"/>
                <a:ea typeface="Arial" charset="0"/>
                <a:cs typeface="Arial" charset="0"/>
              </a:defRPr>
            </a:lvl1pPr>
            <a:lvl2pPr marL="754380" indent="-251460" algn="l" defTabSz="1005840" rtl="0" eaLnBrk="1" latinLnBrk="0" hangingPunct="1">
              <a:lnSpc>
                <a:spcPct val="90000"/>
              </a:lnSpc>
              <a:spcBef>
                <a:spcPts val="550"/>
              </a:spcBef>
              <a:buFont typeface="Arial" panose="020B0604020202020204" pitchFamily="34" charset="0"/>
              <a:buChar char="•"/>
              <a:defRPr sz="1800" kern="1200">
                <a:solidFill>
                  <a:srgbClr val="414141"/>
                </a:solidFill>
                <a:latin typeface="Arial" charset="0"/>
                <a:ea typeface="Arial" charset="0"/>
                <a:cs typeface="Arial" charset="0"/>
              </a:defRPr>
            </a:lvl2pPr>
            <a:lvl3pPr marL="1257300" indent="-251460" algn="l" defTabSz="1005840" rtl="0" eaLnBrk="1" latinLnBrk="0" hangingPunct="1">
              <a:lnSpc>
                <a:spcPct val="90000"/>
              </a:lnSpc>
              <a:spcBef>
                <a:spcPts val="550"/>
              </a:spcBef>
              <a:buFont typeface="Arial" panose="020B0604020202020204" pitchFamily="34" charset="0"/>
              <a:buChar char="•"/>
              <a:defRPr sz="1800" kern="1200">
                <a:solidFill>
                  <a:srgbClr val="414141"/>
                </a:solidFill>
                <a:latin typeface="Arial" charset="0"/>
                <a:ea typeface="Arial" charset="0"/>
                <a:cs typeface="Arial" charset="0"/>
              </a:defRPr>
            </a:lvl3pPr>
            <a:lvl4pPr marL="1760220" indent="-251460" algn="l" defTabSz="1005840" rtl="0" eaLnBrk="1" latinLnBrk="0" hangingPunct="1">
              <a:lnSpc>
                <a:spcPct val="90000"/>
              </a:lnSpc>
              <a:spcBef>
                <a:spcPts val="550"/>
              </a:spcBef>
              <a:buFont typeface="Arial" panose="020B0604020202020204" pitchFamily="34" charset="0"/>
              <a:buChar char="•"/>
              <a:defRPr sz="1800" kern="1200">
                <a:solidFill>
                  <a:srgbClr val="414141"/>
                </a:solidFill>
                <a:latin typeface="Arial" charset="0"/>
                <a:ea typeface="Arial" charset="0"/>
                <a:cs typeface="Arial" charset="0"/>
              </a:defRPr>
            </a:lvl4pPr>
            <a:lvl5pPr marL="2263140" indent="-251460" algn="l" defTabSz="1005840" rtl="0" eaLnBrk="1" latinLnBrk="0" hangingPunct="1">
              <a:lnSpc>
                <a:spcPct val="90000"/>
              </a:lnSpc>
              <a:spcBef>
                <a:spcPts val="550"/>
              </a:spcBef>
              <a:buFont typeface="Arial" panose="020B0604020202020204" pitchFamily="34" charset="0"/>
              <a:buChar char="•"/>
              <a:defRPr sz="1800" kern="1200">
                <a:solidFill>
                  <a:srgbClr val="414141"/>
                </a:solidFill>
                <a:latin typeface="Arial" charset="0"/>
                <a:ea typeface="Arial" charset="0"/>
                <a:cs typeface="Arial" charset="0"/>
              </a:defRPr>
            </a:lvl5pPr>
            <a:lvl6pPr marL="2766060" indent="-251460" algn="l" defTabSz="1005840" rtl="0" eaLnBrk="1" latinLnBrk="0" hangingPunct="1">
              <a:lnSpc>
                <a:spcPct val="90000"/>
              </a:lnSpc>
              <a:spcBef>
                <a:spcPts val="550"/>
              </a:spcBef>
              <a:buFont typeface="Arial" panose="020B0604020202020204" pitchFamily="34" charset="0"/>
              <a:buChar char="•"/>
              <a:defRPr sz="1980" kern="1200">
                <a:solidFill>
                  <a:schemeClr val="tx1"/>
                </a:solidFill>
                <a:latin typeface="+mn-lt"/>
                <a:ea typeface="+mn-ea"/>
                <a:cs typeface="+mn-cs"/>
              </a:defRPr>
            </a:lvl6pPr>
            <a:lvl7pPr marL="3268980" indent="-251460" algn="l" defTabSz="1005840" rtl="0" eaLnBrk="1" latinLnBrk="0" hangingPunct="1">
              <a:lnSpc>
                <a:spcPct val="90000"/>
              </a:lnSpc>
              <a:spcBef>
                <a:spcPts val="550"/>
              </a:spcBef>
              <a:buFont typeface="Arial" panose="020B0604020202020204" pitchFamily="34" charset="0"/>
              <a:buChar char="•"/>
              <a:defRPr sz="1980" kern="1200">
                <a:solidFill>
                  <a:schemeClr val="tx1"/>
                </a:solidFill>
                <a:latin typeface="+mn-lt"/>
                <a:ea typeface="+mn-ea"/>
                <a:cs typeface="+mn-cs"/>
              </a:defRPr>
            </a:lvl7pPr>
            <a:lvl8pPr marL="3771900" indent="-251460" algn="l" defTabSz="1005840" rtl="0" eaLnBrk="1" latinLnBrk="0" hangingPunct="1">
              <a:lnSpc>
                <a:spcPct val="90000"/>
              </a:lnSpc>
              <a:spcBef>
                <a:spcPts val="550"/>
              </a:spcBef>
              <a:buFont typeface="Arial" panose="020B0604020202020204" pitchFamily="34" charset="0"/>
              <a:buChar char="•"/>
              <a:defRPr sz="1980" kern="1200">
                <a:solidFill>
                  <a:schemeClr val="tx1"/>
                </a:solidFill>
                <a:latin typeface="+mn-lt"/>
                <a:ea typeface="+mn-ea"/>
                <a:cs typeface="+mn-cs"/>
              </a:defRPr>
            </a:lvl8pPr>
            <a:lvl9pPr marL="4274820" indent="-251460" algn="l" defTabSz="1005840" rtl="0" eaLnBrk="1" latinLnBrk="0" hangingPunct="1">
              <a:lnSpc>
                <a:spcPct val="90000"/>
              </a:lnSpc>
              <a:spcBef>
                <a:spcPts val="550"/>
              </a:spcBef>
              <a:buFont typeface="Arial" panose="020B0604020202020204" pitchFamily="34" charset="0"/>
              <a:buChar char="•"/>
              <a:defRPr sz="1980" kern="1200">
                <a:solidFill>
                  <a:schemeClr val="tx1"/>
                </a:solidFill>
                <a:latin typeface="+mn-lt"/>
                <a:ea typeface="+mn-ea"/>
                <a:cs typeface="+mn-cs"/>
              </a:defRPr>
            </a:lvl9pPr>
          </a:lstStyle>
          <a:p>
            <a:pPr>
              <a:spcBef>
                <a:spcPts val="0"/>
              </a:spcBef>
              <a:spcAft>
                <a:spcPts val="0"/>
              </a:spcAft>
            </a:pPr>
            <a:endParaRPr lang="fr-CA" sz="917">
              <a:solidFill>
                <a:srgbClr val="414141"/>
              </a:solidFill>
              <a:latin typeface="Arial" charset="0"/>
              <a:ea typeface="Arial" charset="0"/>
              <a:cs typeface="Arial" charset="0"/>
            </a:endParaRPr>
          </a:p>
        </p:txBody>
      </p:sp>
      <p:sp>
        <p:nvSpPr>
          <p:cNvPr id="6" name="Espace réservé du contenu 10">
            <a:extLst>
              <a:ext uri="{FF2B5EF4-FFF2-40B4-BE49-F238E27FC236}">
                <a16:creationId xmlns:a16="http://schemas.microsoft.com/office/drawing/2014/main" id="{C1A7647D-CCE5-4D08-9FD9-241CAA822B16}"/>
              </a:ext>
            </a:extLst>
          </p:cNvPr>
          <p:cNvSpPr txBox="1">
            <a:spLocks/>
          </p:cNvSpPr>
          <p:nvPr userDrawn="1"/>
        </p:nvSpPr>
        <p:spPr>
          <a:xfrm>
            <a:off x="5847520" y="6219003"/>
            <a:ext cx="496960" cy="364435"/>
          </a:xfrm>
          <a:prstGeom prst="rect">
            <a:avLst/>
          </a:prstGeom>
        </p:spPr>
        <p:txBody>
          <a:bodyPr lIns="0" tIns="0" rIns="0" bIns="0" anchor="ctr"/>
          <a:lstStyle>
            <a:lvl1pPr defTabSz="1019175">
              <a:defRPr sz="2400">
                <a:solidFill>
                  <a:schemeClr val="tx1"/>
                </a:solidFill>
                <a:latin typeface="Arial" panose="020B0604020202020204" pitchFamily="34" charset="0"/>
                <a:ea typeface="MS PGothic" panose="020B0600070205080204" pitchFamily="34" charset="-128"/>
              </a:defRPr>
            </a:lvl1pPr>
            <a:lvl2pPr marL="742950" indent="-285750" defTabSz="1019175">
              <a:defRPr sz="2400">
                <a:solidFill>
                  <a:schemeClr val="tx1"/>
                </a:solidFill>
                <a:latin typeface="Arial" panose="020B0604020202020204" pitchFamily="34" charset="0"/>
                <a:ea typeface="MS PGothic" panose="020B0600070205080204" pitchFamily="34" charset="-128"/>
              </a:defRPr>
            </a:lvl2pPr>
            <a:lvl3pPr marL="1143000" indent="-228600" defTabSz="1019175">
              <a:defRPr sz="2400">
                <a:solidFill>
                  <a:schemeClr val="tx1"/>
                </a:solidFill>
                <a:latin typeface="Arial" panose="020B0604020202020204" pitchFamily="34" charset="0"/>
                <a:ea typeface="MS PGothic" panose="020B0600070205080204" pitchFamily="34" charset="-128"/>
              </a:defRPr>
            </a:lvl3pPr>
            <a:lvl4pPr marL="1600200" indent="-228600" defTabSz="1019175">
              <a:defRPr sz="2400">
                <a:solidFill>
                  <a:schemeClr val="tx1"/>
                </a:solidFill>
                <a:latin typeface="Arial" panose="020B0604020202020204" pitchFamily="34" charset="0"/>
                <a:ea typeface="MS PGothic" panose="020B0600070205080204" pitchFamily="34" charset="-128"/>
              </a:defRPr>
            </a:lvl4pPr>
            <a:lvl5pPr marL="2057400" indent="-228600" defTabSz="1019175">
              <a:defRPr sz="2400">
                <a:solidFill>
                  <a:schemeClr val="tx1"/>
                </a:solidFill>
                <a:latin typeface="Arial" panose="020B0604020202020204" pitchFamily="34" charset="0"/>
                <a:ea typeface="MS PGothic" panose="020B0600070205080204" pitchFamily="34" charset="-128"/>
              </a:defRPr>
            </a:lvl5pPr>
            <a:lvl6pPr marL="2514600" indent="-228600" defTabSz="1019175"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defTabSz="1019175"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defTabSz="1019175"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defTabSz="1019175"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ctr">
              <a:spcBef>
                <a:spcPct val="20000"/>
              </a:spcBef>
              <a:defRPr/>
            </a:pPr>
            <a:fld id="{46D47EB7-D5F8-4972-84FA-56EFC87DE69C}" type="slidenum">
              <a:rPr lang="fr-CA" altLang="fr-FR" sz="917" smtClean="0">
                <a:solidFill>
                  <a:srgbClr val="414141"/>
                </a:solidFill>
              </a:rPr>
              <a:pPr algn="ctr">
                <a:spcBef>
                  <a:spcPct val="20000"/>
                </a:spcBef>
                <a:defRPr/>
              </a:pPr>
              <a:t>‹N°›</a:t>
            </a:fld>
            <a:endParaRPr lang="fr-CA" altLang="fr-FR" sz="917">
              <a:solidFill>
                <a:srgbClr val="414141"/>
              </a:solidFill>
            </a:endParaRPr>
          </a:p>
        </p:txBody>
      </p:sp>
      <p:sp>
        <p:nvSpPr>
          <p:cNvPr id="2" name="Rectangle 1">
            <a:extLst>
              <a:ext uri="{FF2B5EF4-FFF2-40B4-BE49-F238E27FC236}">
                <a16:creationId xmlns:a16="http://schemas.microsoft.com/office/drawing/2014/main" id="{1C7D9F06-6E68-418C-ADAD-6AF12FCE2BA8}"/>
              </a:ext>
            </a:extLst>
          </p:cNvPr>
          <p:cNvSpPr/>
          <p:nvPr userDrawn="1"/>
        </p:nvSpPr>
        <p:spPr>
          <a:xfrm>
            <a:off x="10568609" y="6062870"/>
            <a:ext cx="1358348" cy="67917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sz="1500"/>
          </a:p>
        </p:txBody>
      </p:sp>
    </p:spTree>
    <p:custDataLst>
      <p:tags r:id="rId16"/>
    </p:custDataLst>
    <p:extLst>
      <p:ext uri="{BB962C8B-B14F-4D97-AF65-F5344CB8AC3E}">
        <p14:creationId xmlns:p14="http://schemas.microsoft.com/office/powerpoint/2010/main" val="960836876"/>
      </p:ext>
    </p:extLst>
  </p:cSld>
  <p:clrMap bg1="lt1" tx1="dk1" bg2="lt2" tx2="dk2" accent1="accent1" accent2="accent2" accent3="accent3" accent4="accent4" accent5="accent5" accent6="accent6" hlink="hlink" folHlink="folHlink"/>
  <p:sldLayoutIdLst>
    <p:sldLayoutId id="2147483687" r:id="rId1"/>
    <p:sldLayoutId id="2147483688" r:id="rId2"/>
    <p:sldLayoutId id="2147483689" r:id="rId3"/>
    <p:sldLayoutId id="2147483690" r:id="rId4"/>
    <p:sldLayoutId id="2147483691" r:id="rId5"/>
    <p:sldLayoutId id="2147483692" r:id="rId6"/>
    <p:sldLayoutId id="2147483693" r:id="rId7"/>
    <p:sldLayoutId id="2147483694" r:id="rId8"/>
    <p:sldLayoutId id="2147483695" r:id="rId9"/>
    <p:sldLayoutId id="2147483696" r:id="rId10"/>
    <p:sldLayoutId id="2147483697" r:id="rId11"/>
    <p:sldLayoutId id="2147483698" r:id="rId12"/>
    <p:sldLayoutId id="2147483699" r:id="rId13"/>
    <p:sldLayoutId id="2147483700" r:id="rId14"/>
  </p:sldLayoutIdLst>
  <p:txStyles>
    <p:titleStyle>
      <a:lvl1pPr algn="l" defTabSz="1108264" rtl="0" eaLnBrk="1" latinLnBrk="0" hangingPunct="1">
        <a:lnSpc>
          <a:spcPct val="90000"/>
        </a:lnSpc>
        <a:spcBef>
          <a:spcPct val="0"/>
        </a:spcBef>
        <a:buNone/>
        <a:defRPr sz="5332" kern="1200">
          <a:solidFill>
            <a:schemeClr val="tx1"/>
          </a:solidFill>
          <a:latin typeface="+mj-lt"/>
          <a:ea typeface="+mj-ea"/>
          <a:cs typeface="+mj-cs"/>
        </a:defRPr>
      </a:lvl1pPr>
    </p:titleStyle>
    <p:bodyStyle>
      <a:lvl1pPr marL="277066" indent="-277066" algn="l" defTabSz="1108264" rtl="0" eaLnBrk="1" latinLnBrk="0" hangingPunct="1">
        <a:lnSpc>
          <a:spcPct val="90000"/>
        </a:lnSpc>
        <a:spcBef>
          <a:spcPts val="1212"/>
        </a:spcBef>
        <a:buFont typeface="Arial" panose="020B0604020202020204" pitchFamily="34" charset="0"/>
        <a:buChar char="•"/>
        <a:defRPr sz="3393" kern="1200">
          <a:solidFill>
            <a:schemeClr val="tx1"/>
          </a:solidFill>
          <a:latin typeface="+mn-lt"/>
          <a:ea typeface="+mn-ea"/>
          <a:cs typeface="+mn-cs"/>
        </a:defRPr>
      </a:lvl1pPr>
      <a:lvl2pPr marL="831198" indent="-277066" algn="l" defTabSz="1108264" rtl="0" eaLnBrk="1" latinLnBrk="0" hangingPunct="1">
        <a:lnSpc>
          <a:spcPct val="90000"/>
        </a:lnSpc>
        <a:spcBef>
          <a:spcPts val="606"/>
        </a:spcBef>
        <a:buFont typeface="Arial" panose="020B0604020202020204" pitchFamily="34" charset="0"/>
        <a:buChar char="•"/>
        <a:defRPr sz="2909" kern="1200">
          <a:solidFill>
            <a:schemeClr val="tx1"/>
          </a:solidFill>
          <a:latin typeface="+mn-lt"/>
          <a:ea typeface="+mn-ea"/>
          <a:cs typeface="+mn-cs"/>
        </a:defRPr>
      </a:lvl2pPr>
      <a:lvl3pPr marL="1385330" indent="-277066" algn="l" defTabSz="1108264" rtl="0" eaLnBrk="1" latinLnBrk="0" hangingPunct="1">
        <a:lnSpc>
          <a:spcPct val="90000"/>
        </a:lnSpc>
        <a:spcBef>
          <a:spcPts val="606"/>
        </a:spcBef>
        <a:buFont typeface="Arial" panose="020B0604020202020204" pitchFamily="34" charset="0"/>
        <a:buChar char="•"/>
        <a:defRPr sz="2424" kern="1200">
          <a:solidFill>
            <a:schemeClr val="tx1"/>
          </a:solidFill>
          <a:latin typeface="+mn-lt"/>
          <a:ea typeface="+mn-ea"/>
          <a:cs typeface="+mn-cs"/>
        </a:defRPr>
      </a:lvl3pPr>
      <a:lvl4pPr marL="1939463" indent="-277066" algn="l" defTabSz="1108264" rtl="0" eaLnBrk="1" latinLnBrk="0" hangingPunct="1">
        <a:lnSpc>
          <a:spcPct val="90000"/>
        </a:lnSpc>
        <a:spcBef>
          <a:spcPts val="606"/>
        </a:spcBef>
        <a:buFont typeface="Arial" panose="020B0604020202020204" pitchFamily="34" charset="0"/>
        <a:buChar char="•"/>
        <a:defRPr sz="2182" kern="1200">
          <a:solidFill>
            <a:schemeClr val="tx1"/>
          </a:solidFill>
          <a:latin typeface="+mn-lt"/>
          <a:ea typeface="+mn-ea"/>
          <a:cs typeface="+mn-cs"/>
        </a:defRPr>
      </a:lvl4pPr>
      <a:lvl5pPr marL="2493595" indent="-277066" algn="l" defTabSz="1108264" rtl="0" eaLnBrk="1" latinLnBrk="0" hangingPunct="1">
        <a:lnSpc>
          <a:spcPct val="90000"/>
        </a:lnSpc>
        <a:spcBef>
          <a:spcPts val="606"/>
        </a:spcBef>
        <a:buFont typeface="Arial" panose="020B0604020202020204" pitchFamily="34" charset="0"/>
        <a:buChar char="•"/>
        <a:defRPr sz="2182" kern="1200">
          <a:solidFill>
            <a:schemeClr val="tx1"/>
          </a:solidFill>
          <a:latin typeface="+mn-lt"/>
          <a:ea typeface="+mn-ea"/>
          <a:cs typeface="+mn-cs"/>
        </a:defRPr>
      </a:lvl5pPr>
      <a:lvl6pPr marL="3047727" indent="-277066" algn="l" defTabSz="1108264" rtl="0" eaLnBrk="1" latinLnBrk="0" hangingPunct="1">
        <a:lnSpc>
          <a:spcPct val="90000"/>
        </a:lnSpc>
        <a:spcBef>
          <a:spcPts val="606"/>
        </a:spcBef>
        <a:buFont typeface="Arial" panose="020B0604020202020204" pitchFamily="34" charset="0"/>
        <a:buChar char="•"/>
        <a:defRPr sz="2182" kern="1200">
          <a:solidFill>
            <a:schemeClr val="tx1"/>
          </a:solidFill>
          <a:latin typeface="+mn-lt"/>
          <a:ea typeface="+mn-ea"/>
          <a:cs typeface="+mn-cs"/>
        </a:defRPr>
      </a:lvl6pPr>
      <a:lvl7pPr marL="3601860" indent="-277066" algn="l" defTabSz="1108264" rtl="0" eaLnBrk="1" latinLnBrk="0" hangingPunct="1">
        <a:lnSpc>
          <a:spcPct val="90000"/>
        </a:lnSpc>
        <a:spcBef>
          <a:spcPts val="606"/>
        </a:spcBef>
        <a:buFont typeface="Arial" panose="020B0604020202020204" pitchFamily="34" charset="0"/>
        <a:buChar char="•"/>
        <a:defRPr sz="2182" kern="1200">
          <a:solidFill>
            <a:schemeClr val="tx1"/>
          </a:solidFill>
          <a:latin typeface="+mn-lt"/>
          <a:ea typeface="+mn-ea"/>
          <a:cs typeface="+mn-cs"/>
        </a:defRPr>
      </a:lvl7pPr>
      <a:lvl8pPr marL="4155992" indent="-277066" algn="l" defTabSz="1108264" rtl="0" eaLnBrk="1" latinLnBrk="0" hangingPunct="1">
        <a:lnSpc>
          <a:spcPct val="90000"/>
        </a:lnSpc>
        <a:spcBef>
          <a:spcPts val="606"/>
        </a:spcBef>
        <a:buFont typeface="Arial" panose="020B0604020202020204" pitchFamily="34" charset="0"/>
        <a:buChar char="•"/>
        <a:defRPr sz="2182" kern="1200">
          <a:solidFill>
            <a:schemeClr val="tx1"/>
          </a:solidFill>
          <a:latin typeface="+mn-lt"/>
          <a:ea typeface="+mn-ea"/>
          <a:cs typeface="+mn-cs"/>
        </a:defRPr>
      </a:lvl8pPr>
      <a:lvl9pPr marL="4710124" indent="-277066" algn="l" defTabSz="1108264" rtl="0" eaLnBrk="1" latinLnBrk="0" hangingPunct="1">
        <a:lnSpc>
          <a:spcPct val="90000"/>
        </a:lnSpc>
        <a:spcBef>
          <a:spcPts val="606"/>
        </a:spcBef>
        <a:buFont typeface="Arial" panose="020B0604020202020204" pitchFamily="34" charset="0"/>
        <a:buChar char="•"/>
        <a:defRPr sz="2182" kern="1200">
          <a:solidFill>
            <a:schemeClr val="tx1"/>
          </a:solidFill>
          <a:latin typeface="+mn-lt"/>
          <a:ea typeface="+mn-ea"/>
          <a:cs typeface="+mn-cs"/>
        </a:defRPr>
      </a:lvl9pPr>
    </p:bodyStyle>
    <p:otherStyle>
      <a:defPPr>
        <a:defRPr lang="fr-FR"/>
      </a:defPPr>
      <a:lvl1pPr marL="0" algn="l" defTabSz="1108264" rtl="0" eaLnBrk="1" latinLnBrk="0" hangingPunct="1">
        <a:defRPr sz="2182" kern="1200">
          <a:solidFill>
            <a:schemeClr val="tx1"/>
          </a:solidFill>
          <a:latin typeface="+mn-lt"/>
          <a:ea typeface="+mn-ea"/>
          <a:cs typeface="+mn-cs"/>
        </a:defRPr>
      </a:lvl1pPr>
      <a:lvl2pPr marL="554133" algn="l" defTabSz="1108264" rtl="0" eaLnBrk="1" latinLnBrk="0" hangingPunct="1">
        <a:defRPr sz="2182" kern="1200">
          <a:solidFill>
            <a:schemeClr val="tx1"/>
          </a:solidFill>
          <a:latin typeface="+mn-lt"/>
          <a:ea typeface="+mn-ea"/>
          <a:cs typeface="+mn-cs"/>
        </a:defRPr>
      </a:lvl2pPr>
      <a:lvl3pPr marL="1108264" algn="l" defTabSz="1108264" rtl="0" eaLnBrk="1" latinLnBrk="0" hangingPunct="1">
        <a:defRPr sz="2182" kern="1200">
          <a:solidFill>
            <a:schemeClr val="tx1"/>
          </a:solidFill>
          <a:latin typeface="+mn-lt"/>
          <a:ea typeface="+mn-ea"/>
          <a:cs typeface="+mn-cs"/>
        </a:defRPr>
      </a:lvl3pPr>
      <a:lvl4pPr marL="1662397" algn="l" defTabSz="1108264" rtl="0" eaLnBrk="1" latinLnBrk="0" hangingPunct="1">
        <a:defRPr sz="2182" kern="1200">
          <a:solidFill>
            <a:schemeClr val="tx1"/>
          </a:solidFill>
          <a:latin typeface="+mn-lt"/>
          <a:ea typeface="+mn-ea"/>
          <a:cs typeface="+mn-cs"/>
        </a:defRPr>
      </a:lvl4pPr>
      <a:lvl5pPr marL="2216530" algn="l" defTabSz="1108264" rtl="0" eaLnBrk="1" latinLnBrk="0" hangingPunct="1">
        <a:defRPr sz="2182" kern="1200">
          <a:solidFill>
            <a:schemeClr val="tx1"/>
          </a:solidFill>
          <a:latin typeface="+mn-lt"/>
          <a:ea typeface="+mn-ea"/>
          <a:cs typeface="+mn-cs"/>
        </a:defRPr>
      </a:lvl5pPr>
      <a:lvl6pPr marL="2770661" algn="l" defTabSz="1108264" rtl="0" eaLnBrk="1" latinLnBrk="0" hangingPunct="1">
        <a:defRPr sz="2182" kern="1200">
          <a:solidFill>
            <a:schemeClr val="tx1"/>
          </a:solidFill>
          <a:latin typeface="+mn-lt"/>
          <a:ea typeface="+mn-ea"/>
          <a:cs typeface="+mn-cs"/>
        </a:defRPr>
      </a:lvl6pPr>
      <a:lvl7pPr marL="3324794" algn="l" defTabSz="1108264" rtl="0" eaLnBrk="1" latinLnBrk="0" hangingPunct="1">
        <a:defRPr sz="2182" kern="1200">
          <a:solidFill>
            <a:schemeClr val="tx1"/>
          </a:solidFill>
          <a:latin typeface="+mn-lt"/>
          <a:ea typeface="+mn-ea"/>
          <a:cs typeface="+mn-cs"/>
        </a:defRPr>
      </a:lvl7pPr>
      <a:lvl8pPr marL="3878926" algn="l" defTabSz="1108264" rtl="0" eaLnBrk="1" latinLnBrk="0" hangingPunct="1">
        <a:defRPr sz="2182" kern="1200">
          <a:solidFill>
            <a:schemeClr val="tx1"/>
          </a:solidFill>
          <a:latin typeface="+mn-lt"/>
          <a:ea typeface="+mn-ea"/>
          <a:cs typeface="+mn-cs"/>
        </a:defRPr>
      </a:lvl8pPr>
      <a:lvl9pPr marL="4433058" algn="l" defTabSz="1108264" rtl="0" eaLnBrk="1" latinLnBrk="0" hangingPunct="1">
        <a:defRPr sz="2182"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tags" Target="../tags/tag19.xml"/><Relationship Id="rId1" Type="http://schemas.openxmlformats.org/officeDocument/2006/relationships/tags" Target="../tags/tag18.xml"/><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8.xml"/><Relationship Id="rId2" Type="http://schemas.openxmlformats.org/officeDocument/2006/relationships/tags" Target="../tags/tag21.xml"/><Relationship Id="rId1" Type="http://schemas.openxmlformats.org/officeDocument/2006/relationships/tags" Target="../tags/tag20.xml"/><Relationship Id="rId5" Type="http://schemas.openxmlformats.org/officeDocument/2006/relationships/hyperlink" Target="https://www.legisquebec.gouv.qc.ca/" TargetMode="External"/><Relationship Id="rId4"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15.xml"/><Relationship Id="rId1" Type="http://schemas.openxmlformats.org/officeDocument/2006/relationships/tags" Target="../tags/tag22.xml"/></Relationships>
</file>

<file path=ppt/slides/_rels/slide4.xml.rels><?xml version="1.0" encoding="UTF-8" standalone="yes"?>
<Relationships xmlns="http://schemas.openxmlformats.org/package/2006/relationships"><Relationship Id="rId8" Type="http://schemas.openxmlformats.org/officeDocument/2006/relationships/slideLayout" Target="../slideLayouts/slideLayout13.xml"/><Relationship Id="rId3" Type="http://schemas.openxmlformats.org/officeDocument/2006/relationships/tags" Target="../tags/tag25.xml"/><Relationship Id="rId7" Type="http://schemas.openxmlformats.org/officeDocument/2006/relationships/tags" Target="../tags/tag29.xml"/><Relationship Id="rId12" Type="http://schemas.openxmlformats.org/officeDocument/2006/relationships/image" Target="../media/image17.png"/><Relationship Id="rId2" Type="http://schemas.openxmlformats.org/officeDocument/2006/relationships/tags" Target="../tags/tag24.xml"/><Relationship Id="rId1" Type="http://schemas.openxmlformats.org/officeDocument/2006/relationships/tags" Target="../tags/tag23.xml"/><Relationship Id="rId6" Type="http://schemas.openxmlformats.org/officeDocument/2006/relationships/tags" Target="../tags/tag28.xml"/><Relationship Id="rId11" Type="http://schemas.openxmlformats.org/officeDocument/2006/relationships/image" Target="../media/image16.png"/><Relationship Id="rId5" Type="http://schemas.openxmlformats.org/officeDocument/2006/relationships/tags" Target="../tags/tag27.xml"/><Relationship Id="rId10" Type="http://schemas.openxmlformats.org/officeDocument/2006/relationships/image" Target="../media/image15.png"/><Relationship Id="rId4" Type="http://schemas.openxmlformats.org/officeDocument/2006/relationships/tags" Target="../tags/tag26.xml"/><Relationship Id="rId9"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8" Type="http://schemas.openxmlformats.org/officeDocument/2006/relationships/tags" Target="../tags/tag37.xml"/><Relationship Id="rId13" Type="http://schemas.openxmlformats.org/officeDocument/2006/relationships/tags" Target="../tags/tag42.xml"/><Relationship Id="rId18" Type="http://schemas.openxmlformats.org/officeDocument/2006/relationships/image" Target="../media/image19.png"/><Relationship Id="rId3" Type="http://schemas.openxmlformats.org/officeDocument/2006/relationships/tags" Target="../tags/tag32.xml"/><Relationship Id="rId21" Type="http://schemas.openxmlformats.org/officeDocument/2006/relationships/image" Target="../media/image22.png"/><Relationship Id="rId7" Type="http://schemas.openxmlformats.org/officeDocument/2006/relationships/tags" Target="../tags/tag36.xml"/><Relationship Id="rId12" Type="http://schemas.openxmlformats.org/officeDocument/2006/relationships/tags" Target="../tags/tag41.xml"/><Relationship Id="rId17" Type="http://schemas.openxmlformats.org/officeDocument/2006/relationships/image" Target="../media/image18.png"/><Relationship Id="rId2" Type="http://schemas.openxmlformats.org/officeDocument/2006/relationships/tags" Target="../tags/tag31.xml"/><Relationship Id="rId16" Type="http://schemas.openxmlformats.org/officeDocument/2006/relationships/notesSlide" Target="../notesSlides/notesSlide5.xml"/><Relationship Id="rId20" Type="http://schemas.openxmlformats.org/officeDocument/2006/relationships/image" Target="../media/image21.png"/><Relationship Id="rId1" Type="http://schemas.openxmlformats.org/officeDocument/2006/relationships/tags" Target="../tags/tag30.xml"/><Relationship Id="rId6" Type="http://schemas.openxmlformats.org/officeDocument/2006/relationships/tags" Target="../tags/tag35.xml"/><Relationship Id="rId11" Type="http://schemas.openxmlformats.org/officeDocument/2006/relationships/tags" Target="../tags/tag40.xml"/><Relationship Id="rId5" Type="http://schemas.openxmlformats.org/officeDocument/2006/relationships/tags" Target="../tags/tag34.xml"/><Relationship Id="rId15" Type="http://schemas.openxmlformats.org/officeDocument/2006/relationships/slideLayout" Target="../slideLayouts/slideLayout8.xml"/><Relationship Id="rId10" Type="http://schemas.openxmlformats.org/officeDocument/2006/relationships/tags" Target="../tags/tag39.xml"/><Relationship Id="rId19" Type="http://schemas.openxmlformats.org/officeDocument/2006/relationships/image" Target="../media/image20.png"/><Relationship Id="rId4" Type="http://schemas.openxmlformats.org/officeDocument/2006/relationships/tags" Target="../tags/tag33.xml"/><Relationship Id="rId9" Type="http://schemas.openxmlformats.org/officeDocument/2006/relationships/tags" Target="../tags/tag38.xml"/><Relationship Id="rId14" Type="http://schemas.openxmlformats.org/officeDocument/2006/relationships/tags" Target="../tags/tag43.xml"/></Relationships>
</file>

<file path=ppt/slides/_rels/slide6.xml.rels><?xml version="1.0" encoding="UTF-8" standalone="yes"?>
<Relationships xmlns="http://schemas.openxmlformats.org/package/2006/relationships"><Relationship Id="rId8" Type="http://schemas.openxmlformats.org/officeDocument/2006/relationships/hyperlink" Target="https://www.cnesst.gouv.qc.ca/fr/conditions-travail/categories-travailleuses-travailleurs/travailleuses-travailleurs-non-vises" TargetMode="External"/><Relationship Id="rId3" Type="http://schemas.openxmlformats.org/officeDocument/2006/relationships/tags" Target="../tags/tag46.xml"/><Relationship Id="rId7" Type="http://schemas.openxmlformats.org/officeDocument/2006/relationships/notesSlide" Target="../notesSlides/notesSlide6.xml"/><Relationship Id="rId12" Type="http://schemas.openxmlformats.org/officeDocument/2006/relationships/image" Target="../media/image26.svg"/><Relationship Id="rId2" Type="http://schemas.openxmlformats.org/officeDocument/2006/relationships/tags" Target="../tags/tag45.xml"/><Relationship Id="rId1" Type="http://schemas.openxmlformats.org/officeDocument/2006/relationships/tags" Target="../tags/tag44.xml"/><Relationship Id="rId6" Type="http://schemas.openxmlformats.org/officeDocument/2006/relationships/slideLayout" Target="../slideLayouts/slideLayout13.xml"/><Relationship Id="rId11" Type="http://schemas.openxmlformats.org/officeDocument/2006/relationships/image" Target="../media/image25.png"/><Relationship Id="rId5" Type="http://schemas.openxmlformats.org/officeDocument/2006/relationships/tags" Target="../tags/tag48.xml"/><Relationship Id="rId10" Type="http://schemas.openxmlformats.org/officeDocument/2006/relationships/image" Target="../media/image24.svg"/><Relationship Id="rId4" Type="http://schemas.openxmlformats.org/officeDocument/2006/relationships/tags" Target="../tags/tag47.xml"/><Relationship Id="rId9" Type="http://schemas.openxmlformats.org/officeDocument/2006/relationships/image" Target="../media/image23.png"/></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15.xml"/><Relationship Id="rId1" Type="http://schemas.openxmlformats.org/officeDocument/2006/relationships/tags" Target="../tags/tag49.xml"/></Relationships>
</file>

<file path=ppt/slides/_rels/slide8.xml.rels><?xml version="1.0" encoding="UTF-8" standalone="yes"?>
<Relationships xmlns="http://schemas.openxmlformats.org/package/2006/relationships"><Relationship Id="rId3" Type="http://schemas.openxmlformats.org/officeDocument/2006/relationships/tags" Target="../tags/tag52.xml"/><Relationship Id="rId7" Type="http://schemas.openxmlformats.org/officeDocument/2006/relationships/image" Target="../media/image27.png"/><Relationship Id="rId2" Type="http://schemas.openxmlformats.org/officeDocument/2006/relationships/tags" Target="../tags/tag51.xml"/><Relationship Id="rId1" Type="http://schemas.openxmlformats.org/officeDocument/2006/relationships/tags" Target="../tags/tag50.xml"/><Relationship Id="rId6" Type="http://schemas.openxmlformats.org/officeDocument/2006/relationships/notesSlide" Target="../notesSlides/notesSlide8.xml"/><Relationship Id="rId5" Type="http://schemas.openxmlformats.org/officeDocument/2006/relationships/slideLayout" Target="../slideLayouts/slideLayout23.xml"/><Relationship Id="rId4" Type="http://schemas.openxmlformats.org/officeDocument/2006/relationships/tags" Target="../tags/tag53.xml"/></Relationships>
</file>

<file path=ppt/slides/_rels/slide9.xml.rels><?xml version="1.0" encoding="UTF-8" standalone="yes"?>
<Relationships xmlns="http://schemas.openxmlformats.org/package/2006/relationships"><Relationship Id="rId8" Type="http://schemas.openxmlformats.org/officeDocument/2006/relationships/notesSlide" Target="../notesSlides/notesSlide9.xml"/><Relationship Id="rId3" Type="http://schemas.openxmlformats.org/officeDocument/2006/relationships/tags" Target="../tags/tag56.xml"/><Relationship Id="rId7" Type="http://schemas.openxmlformats.org/officeDocument/2006/relationships/slideLayout" Target="../slideLayouts/slideLayout23.xml"/><Relationship Id="rId2" Type="http://schemas.openxmlformats.org/officeDocument/2006/relationships/tags" Target="../tags/tag55.xml"/><Relationship Id="rId1" Type="http://schemas.openxmlformats.org/officeDocument/2006/relationships/tags" Target="../tags/tag54.xml"/><Relationship Id="rId6" Type="http://schemas.openxmlformats.org/officeDocument/2006/relationships/tags" Target="../tags/tag59.xml"/><Relationship Id="rId5" Type="http://schemas.openxmlformats.org/officeDocument/2006/relationships/tags" Target="../tags/tag58.xml"/><Relationship Id="rId10" Type="http://schemas.openxmlformats.org/officeDocument/2006/relationships/image" Target="../media/image29.png"/><Relationship Id="rId4" Type="http://schemas.openxmlformats.org/officeDocument/2006/relationships/tags" Target="../tags/tag57.xml"/><Relationship Id="rId9" Type="http://schemas.openxmlformats.org/officeDocument/2006/relationships/image" Target="../media/image28.png"/></Relationships>
</file>

<file path=ppt/slides/_rels/slide10.xml.rels><?xml version="1.0" encoding="UTF-8" standalone="yes"?>
<Relationships xmlns="http://schemas.openxmlformats.org/package/2006/relationships"><Relationship Id="rId3" Type="http://schemas.openxmlformats.org/officeDocument/2006/relationships/tags" Target="../tags/tag62.xml"/><Relationship Id="rId2" Type="http://schemas.openxmlformats.org/officeDocument/2006/relationships/tags" Target="../tags/tag61.xml"/><Relationship Id="rId1" Type="http://schemas.openxmlformats.org/officeDocument/2006/relationships/tags" Target="../tags/tag60.xml"/><Relationship Id="rId6" Type="http://schemas.openxmlformats.org/officeDocument/2006/relationships/image" Target="../media/image30.png"/><Relationship Id="rId5" Type="http://schemas.openxmlformats.org/officeDocument/2006/relationships/notesSlide" Target="../notesSlides/notesSlide10.xml"/><Relationship Id="rId4" Type="http://schemas.openxmlformats.org/officeDocument/2006/relationships/slideLayout" Target="../slideLayouts/slideLayout23.xml"/></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24.xml"/><Relationship Id="rId1" Type="http://schemas.openxmlformats.org/officeDocument/2006/relationships/tags" Target="../tags/tag63.xml"/></Relationships>
</file>

<file path=ppt/slides/_rels/slide12.xml.rels><?xml version="1.0" encoding="UTF-8" standalone="yes"?>
<Relationships xmlns="http://schemas.openxmlformats.org/package/2006/relationships"><Relationship Id="rId3" Type="http://schemas.openxmlformats.org/officeDocument/2006/relationships/slideLayout" Target="../slideLayouts/slideLayout25.xml"/><Relationship Id="rId2" Type="http://schemas.openxmlformats.org/officeDocument/2006/relationships/tags" Target="../tags/tag65.xml"/><Relationship Id="rId1" Type="http://schemas.openxmlformats.org/officeDocument/2006/relationships/tags" Target="../tags/tag64.xml"/><Relationship Id="rId4"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3" Type="http://schemas.openxmlformats.org/officeDocument/2006/relationships/tags" Target="../tags/tag68.xml"/><Relationship Id="rId2" Type="http://schemas.openxmlformats.org/officeDocument/2006/relationships/tags" Target="../tags/tag67.xml"/><Relationship Id="rId1" Type="http://schemas.openxmlformats.org/officeDocument/2006/relationships/tags" Target="../tags/tag66.xml"/><Relationship Id="rId5" Type="http://schemas.openxmlformats.org/officeDocument/2006/relationships/notesSlide" Target="../notesSlides/notesSlide13.xml"/><Relationship Id="rId4" Type="http://schemas.openxmlformats.org/officeDocument/2006/relationships/slideLayout" Target="../slideLayouts/slideLayout25.xml"/></Relationships>
</file>

<file path=ppt/slides/_rels/slide14.xml.rels><?xml version="1.0" encoding="UTF-8" standalone="yes"?>
<Relationships xmlns="http://schemas.openxmlformats.org/package/2006/relationships"><Relationship Id="rId3" Type="http://schemas.openxmlformats.org/officeDocument/2006/relationships/slideLayout" Target="../slideLayouts/slideLayout25.xml"/><Relationship Id="rId2" Type="http://schemas.openxmlformats.org/officeDocument/2006/relationships/tags" Target="../tags/tag70.xml"/><Relationship Id="rId1" Type="http://schemas.openxmlformats.org/officeDocument/2006/relationships/tags" Target="../tags/tag69.xml"/><Relationship Id="rId4"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8" Type="http://schemas.openxmlformats.org/officeDocument/2006/relationships/image" Target="../media/image29.png"/><Relationship Id="rId3" Type="http://schemas.openxmlformats.org/officeDocument/2006/relationships/tags" Target="../tags/tag73.xml"/><Relationship Id="rId7" Type="http://schemas.openxmlformats.org/officeDocument/2006/relationships/hyperlink" Target="https://www.cnesst.gouv.qc.ca/fr/organisation/documentation/acces-linformation/documents-servant-prise-decision/normes-travail/loi-sur-normes-travail/chapitre-iv-normes-travail-art-391-97/section-vi-lavis-cessation-demploi-mise-pied/article-821" TargetMode="External"/><Relationship Id="rId2" Type="http://schemas.openxmlformats.org/officeDocument/2006/relationships/tags" Target="../tags/tag72.xml"/><Relationship Id="rId1" Type="http://schemas.openxmlformats.org/officeDocument/2006/relationships/tags" Target="../tags/tag71.xml"/><Relationship Id="rId6" Type="http://schemas.openxmlformats.org/officeDocument/2006/relationships/notesSlide" Target="../notesSlides/notesSlide15.xml"/><Relationship Id="rId5" Type="http://schemas.openxmlformats.org/officeDocument/2006/relationships/slideLayout" Target="../slideLayouts/slideLayout23.xml"/><Relationship Id="rId4" Type="http://schemas.openxmlformats.org/officeDocument/2006/relationships/tags" Target="../tags/tag74.xml"/></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24.xml"/><Relationship Id="rId1" Type="http://schemas.openxmlformats.org/officeDocument/2006/relationships/tags" Target="../tags/tag75.xml"/></Relationships>
</file>

<file path=ppt/slides/_rels/slide17.xml.rels><?xml version="1.0" encoding="UTF-8" standalone="yes"?>
<Relationships xmlns="http://schemas.openxmlformats.org/package/2006/relationships"><Relationship Id="rId3" Type="http://schemas.openxmlformats.org/officeDocument/2006/relationships/slideLayout" Target="../slideLayouts/slideLayout23.xml"/><Relationship Id="rId2" Type="http://schemas.openxmlformats.org/officeDocument/2006/relationships/tags" Target="../tags/tag77.xml"/><Relationship Id="rId1" Type="http://schemas.openxmlformats.org/officeDocument/2006/relationships/tags" Target="../tags/tag76.xml"/><Relationship Id="rId4"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3" Type="http://schemas.openxmlformats.org/officeDocument/2006/relationships/slideLayout" Target="../slideLayouts/slideLayout25.xml"/><Relationship Id="rId2" Type="http://schemas.openxmlformats.org/officeDocument/2006/relationships/tags" Target="../tags/tag79.xml"/><Relationship Id="rId1" Type="http://schemas.openxmlformats.org/officeDocument/2006/relationships/tags" Target="../tags/tag78.xml"/><Relationship Id="rId4"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8" Type="http://schemas.openxmlformats.org/officeDocument/2006/relationships/notesSlide" Target="../notesSlides/notesSlide19.xml"/><Relationship Id="rId13" Type="http://schemas.openxmlformats.org/officeDocument/2006/relationships/image" Target="../media/image35.jpeg"/><Relationship Id="rId3" Type="http://schemas.openxmlformats.org/officeDocument/2006/relationships/tags" Target="../tags/tag82.xml"/><Relationship Id="rId7" Type="http://schemas.openxmlformats.org/officeDocument/2006/relationships/slideLayout" Target="../slideLayouts/slideLayout23.xml"/><Relationship Id="rId12" Type="http://schemas.openxmlformats.org/officeDocument/2006/relationships/image" Target="../media/image34.svg"/><Relationship Id="rId2" Type="http://schemas.openxmlformats.org/officeDocument/2006/relationships/tags" Target="../tags/tag81.xml"/><Relationship Id="rId16" Type="http://schemas.openxmlformats.org/officeDocument/2006/relationships/hyperlink" Target="https://www.cnesst.gouv.qc.ca/fr/prevention-securite/milieu-travail-sain/harcelement-au-travail/politique-prevention-prise-en-charge-harcelement/aide-redaction-politique-prevention-harcelement" TargetMode="External"/><Relationship Id="rId1" Type="http://schemas.openxmlformats.org/officeDocument/2006/relationships/tags" Target="../tags/tag80.xml"/><Relationship Id="rId6" Type="http://schemas.openxmlformats.org/officeDocument/2006/relationships/tags" Target="../tags/tag85.xml"/><Relationship Id="rId11" Type="http://schemas.openxmlformats.org/officeDocument/2006/relationships/image" Target="../media/image33.png"/><Relationship Id="rId5" Type="http://schemas.openxmlformats.org/officeDocument/2006/relationships/tags" Target="../tags/tag84.xml"/><Relationship Id="rId15" Type="http://schemas.openxmlformats.org/officeDocument/2006/relationships/hyperlink" Target="https://www.cnesst.gouv.qc.ca/fr/organisation/documentation/formulaires-publications/modele-politique-en-matiere-harcelement" TargetMode="External"/><Relationship Id="rId10" Type="http://schemas.openxmlformats.org/officeDocument/2006/relationships/image" Target="../media/image32.svg"/><Relationship Id="rId4" Type="http://schemas.openxmlformats.org/officeDocument/2006/relationships/tags" Target="../tags/tag83.xml"/><Relationship Id="rId9" Type="http://schemas.openxmlformats.org/officeDocument/2006/relationships/image" Target="../media/image31.png"/><Relationship Id="rId14" Type="http://schemas.openxmlformats.org/officeDocument/2006/relationships/hyperlink" Target="https://www.cnesst.gouv.qc.ca/fr/prevention-securite/milieu-travail-sain/harcelement-au-travail/politique-prevention-harcelement-traitement" TargetMode="External"/></Relationships>
</file>

<file path=ppt/slides/_rels/slide20.xml.rels><?xml version="1.0" encoding="UTF-8" standalone="yes"?>
<Relationships xmlns="http://schemas.openxmlformats.org/package/2006/relationships"><Relationship Id="rId8" Type="http://schemas.openxmlformats.org/officeDocument/2006/relationships/image" Target="../media/image29.png"/><Relationship Id="rId3" Type="http://schemas.openxmlformats.org/officeDocument/2006/relationships/tags" Target="../tags/tag88.xml"/><Relationship Id="rId7" Type="http://schemas.openxmlformats.org/officeDocument/2006/relationships/hyperlink" Target="https://www.cnesst.gouv.qc.ca/fr/organisation/documentation/lois-reglements/loi-harcelement-psychologique-violence-caractere" TargetMode="External"/><Relationship Id="rId2" Type="http://schemas.openxmlformats.org/officeDocument/2006/relationships/tags" Target="../tags/tag87.xml"/><Relationship Id="rId1" Type="http://schemas.openxmlformats.org/officeDocument/2006/relationships/tags" Target="../tags/tag86.xml"/><Relationship Id="rId6" Type="http://schemas.openxmlformats.org/officeDocument/2006/relationships/notesSlide" Target="../notesSlides/notesSlide20.xml"/><Relationship Id="rId5" Type="http://schemas.openxmlformats.org/officeDocument/2006/relationships/slideLayout" Target="../slideLayouts/slideLayout23.xml"/><Relationship Id="rId4" Type="http://schemas.openxmlformats.org/officeDocument/2006/relationships/tags" Target="../tags/tag89.xml"/></Relationships>
</file>

<file path=ppt/slides/_rels/slide21.xml.rels><?xml version="1.0" encoding="UTF-8" standalone="yes"?>
<Relationships xmlns="http://schemas.openxmlformats.org/package/2006/relationships"><Relationship Id="rId3" Type="http://schemas.openxmlformats.org/officeDocument/2006/relationships/slideLayout" Target="../slideLayouts/slideLayout23.xml"/><Relationship Id="rId2" Type="http://schemas.openxmlformats.org/officeDocument/2006/relationships/tags" Target="../tags/tag91.xml"/><Relationship Id="rId1" Type="http://schemas.openxmlformats.org/officeDocument/2006/relationships/tags" Target="../tags/tag90.xml"/><Relationship Id="rId5" Type="http://schemas.openxmlformats.org/officeDocument/2006/relationships/hyperlink" Target="https://www.cnesst.gouv.qc.ca/fr/service-clientele/plaintes-recours/plaintes-en-normes-travail/plainte-pour-pratique-interdite" TargetMode="External"/><Relationship Id="rId4"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3" Type="http://schemas.openxmlformats.org/officeDocument/2006/relationships/notesSlide" Target="../notesSlides/notesSlide22.xml"/><Relationship Id="rId2" Type="http://schemas.openxmlformats.org/officeDocument/2006/relationships/slideLayout" Target="../slideLayouts/slideLayout24.xml"/><Relationship Id="rId1" Type="http://schemas.openxmlformats.org/officeDocument/2006/relationships/tags" Target="../tags/tag92.xml"/></Relationships>
</file>

<file path=ppt/slides/_rels/slide23.xml.rels><?xml version="1.0" encoding="UTF-8" standalone="yes"?>
<Relationships xmlns="http://schemas.openxmlformats.org/package/2006/relationships"><Relationship Id="rId3" Type="http://schemas.openxmlformats.org/officeDocument/2006/relationships/tags" Target="../tags/tag95.xml"/><Relationship Id="rId7" Type="http://schemas.openxmlformats.org/officeDocument/2006/relationships/image" Target="../media/image36.png"/><Relationship Id="rId2" Type="http://schemas.openxmlformats.org/officeDocument/2006/relationships/tags" Target="../tags/tag94.xml"/><Relationship Id="rId1" Type="http://schemas.openxmlformats.org/officeDocument/2006/relationships/tags" Target="../tags/tag93.xml"/><Relationship Id="rId6" Type="http://schemas.openxmlformats.org/officeDocument/2006/relationships/hyperlink" Target="https://cnesst.teluq.ca/nt/webinaires.php" TargetMode="External"/><Relationship Id="rId5" Type="http://schemas.openxmlformats.org/officeDocument/2006/relationships/hyperlink" Target="https://univ.teluq.ca/Formation-Continue/Connexion.aspx?ReturnUrl=%2fFormation-Continue%2f%3fcode%3dCNESST_NORMES&amp;code=CNESST_NORMES" TargetMode="External"/><Relationship Id="rId4" Type="http://schemas.openxmlformats.org/officeDocument/2006/relationships/slideLayout" Target="../slideLayouts/slideLayout23.xml"/></Relationships>
</file>

<file path=ppt/slides/_rels/slide24.xml.rels><?xml version="1.0" encoding="UTF-8" standalone="yes"?>
<Relationships xmlns="http://schemas.openxmlformats.org/package/2006/relationships"><Relationship Id="rId8" Type="http://schemas.openxmlformats.org/officeDocument/2006/relationships/hyperlink" Target="https://www.cnesst.gouv.qc.ca/fr/prevention-securite/milieu-travail-sain/droit-gestion" TargetMode="External"/><Relationship Id="rId3" Type="http://schemas.openxmlformats.org/officeDocument/2006/relationships/tags" Target="../tags/tag98.xml"/><Relationship Id="rId7" Type="http://schemas.openxmlformats.org/officeDocument/2006/relationships/hyperlink" Target="https://www.cnesst.gouv.qc.ca/fr/evenements-vie/je-suis-un-travailleur-immigrant-etranger" TargetMode="External"/><Relationship Id="rId12" Type="http://schemas.openxmlformats.org/officeDocument/2006/relationships/image" Target="../media/image36.png"/><Relationship Id="rId2" Type="http://schemas.openxmlformats.org/officeDocument/2006/relationships/tags" Target="../tags/tag97.xml"/><Relationship Id="rId1" Type="http://schemas.openxmlformats.org/officeDocument/2006/relationships/tags" Target="../tags/tag96.xml"/><Relationship Id="rId6" Type="http://schemas.openxmlformats.org/officeDocument/2006/relationships/hyperlink" Target="https://www.cnesst.gouv.qc.ca/fr/conditions-travail" TargetMode="External"/><Relationship Id="rId11" Type="http://schemas.openxmlformats.org/officeDocument/2006/relationships/hyperlink" Target="https://www.cnesst.gouv.qc.ca/fr/service-clientele/applications-outils/moncalcul" TargetMode="External"/><Relationship Id="rId5" Type="http://schemas.openxmlformats.org/officeDocument/2006/relationships/notesSlide" Target="../notesSlides/notesSlide23.xml"/><Relationship Id="rId10" Type="http://schemas.openxmlformats.org/officeDocument/2006/relationships/hyperlink" Target="https://www.cnesst.gouv.qc.ca/fr/organisation/documentation/lois-reglements/loi-harcelement-psychologique-violence-caractere" TargetMode="External"/><Relationship Id="rId4" Type="http://schemas.openxmlformats.org/officeDocument/2006/relationships/slideLayout" Target="../slideLayouts/slideLayout23.xml"/><Relationship Id="rId9" Type="http://schemas.openxmlformats.org/officeDocument/2006/relationships/hyperlink" Target="https://malnt.gouv.qc.ca/" TargetMode="External"/></Relationships>
</file>

<file path=ppt/slides/_rels/slide25.xml.rels><?xml version="1.0" encoding="UTF-8" standalone="yes"?>
<Relationships xmlns="http://schemas.openxmlformats.org/package/2006/relationships"><Relationship Id="rId8" Type="http://schemas.openxmlformats.org/officeDocument/2006/relationships/slideLayout" Target="../slideLayouts/slideLayout23.xml"/><Relationship Id="rId13" Type="http://schemas.openxmlformats.org/officeDocument/2006/relationships/hyperlink" Target="https://www.linkedin.com/company/cnesst/" TargetMode="External"/><Relationship Id="rId3" Type="http://schemas.openxmlformats.org/officeDocument/2006/relationships/tags" Target="../tags/tag101.xml"/><Relationship Id="rId7" Type="http://schemas.openxmlformats.org/officeDocument/2006/relationships/tags" Target="../tags/tag105.xml"/><Relationship Id="rId12" Type="http://schemas.openxmlformats.org/officeDocument/2006/relationships/hyperlink" Target="https://www.facebook.com/CNESST/" TargetMode="External"/><Relationship Id="rId17" Type="http://schemas.openxmlformats.org/officeDocument/2006/relationships/image" Target="../media/image40.png"/><Relationship Id="rId2" Type="http://schemas.openxmlformats.org/officeDocument/2006/relationships/tags" Target="../tags/tag100.xml"/><Relationship Id="rId16" Type="http://schemas.openxmlformats.org/officeDocument/2006/relationships/image" Target="../media/image39.png"/><Relationship Id="rId1" Type="http://schemas.openxmlformats.org/officeDocument/2006/relationships/tags" Target="../tags/tag99.xml"/><Relationship Id="rId6" Type="http://schemas.openxmlformats.org/officeDocument/2006/relationships/tags" Target="../tags/tag104.xml"/><Relationship Id="rId11" Type="http://schemas.openxmlformats.org/officeDocument/2006/relationships/image" Target="../media/image37.png"/><Relationship Id="rId5" Type="http://schemas.openxmlformats.org/officeDocument/2006/relationships/tags" Target="../tags/tag103.xml"/><Relationship Id="rId15" Type="http://schemas.openxmlformats.org/officeDocument/2006/relationships/image" Target="../media/image38.png"/><Relationship Id="rId10" Type="http://schemas.openxmlformats.org/officeDocument/2006/relationships/hyperlink" Target="https://www.cnesst.gouv.qc.ca/nous-joindre" TargetMode="External"/><Relationship Id="rId4" Type="http://schemas.openxmlformats.org/officeDocument/2006/relationships/tags" Target="../tags/tag102.xml"/><Relationship Id="rId9" Type="http://schemas.openxmlformats.org/officeDocument/2006/relationships/notesSlide" Target="../notesSlides/notesSlide24.xml"/><Relationship Id="rId14" Type="http://schemas.openxmlformats.org/officeDocument/2006/relationships/hyperlink" Target="https://www.youtube.com/user/LaCSST" TargetMode="External"/></Relationships>
</file>

<file path=ppt/slides/_rels/slide26.xml.rels><?xml version="1.0" encoding="UTF-8" standalone="yes"?>
<Relationships xmlns="http://schemas.openxmlformats.org/package/2006/relationships"><Relationship Id="rId8" Type="http://schemas.openxmlformats.org/officeDocument/2006/relationships/tags" Target="../tags/tag113.xml"/><Relationship Id="rId13" Type="http://schemas.openxmlformats.org/officeDocument/2006/relationships/image" Target="../media/image42.svg"/><Relationship Id="rId18" Type="http://schemas.openxmlformats.org/officeDocument/2006/relationships/image" Target="../media/image47.png"/><Relationship Id="rId3" Type="http://schemas.openxmlformats.org/officeDocument/2006/relationships/tags" Target="../tags/tag108.xml"/><Relationship Id="rId21" Type="http://schemas.openxmlformats.org/officeDocument/2006/relationships/image" Target="../media/image50.png"/><Relationship Id="rId7" Type="http://schemas.openxmlformats.org/officeDocument/2006/relationships/tags" Target="../tags/tag112.xml"/><Relationship Id="rId12" Type="http://schemas.openxmlformats.org/officeDocument/2006/relationships/image" Target="../media/image41.png"/><Relationship Id="rId17" Type="http://schemas.openxmlformats.org/officeDocument/2006/relationships/image" Target="../media/image46.svg"/><Relationship Id="rId2" Type="http://schemas.openxmlformats.org/officeDocument/2006/relationships/tags" Target="../tags/tag107.xml"/><Relationship Id="rId16" Type="http://schemas.openxmlformats.org/officeDocument/2006/relationships/image" Target="../media/image45.png"/><Relationship Id="rId20" Type="http://schemas.openxmlformats.org/officeDocument/2006/relationships/image" Target="../media/image49.png"/><Relationship Id="rId1" Type="http://schemas.openxmlformats.org/officeDocument/2006/relationships/tags" Target="../tags/tag106.xml"/><Relationship Id="rId6" Type="http://schemas.openxmlformats.org/officeDocument/2006/relationships/tags" Target="../tags/tag111.xml"/><Relationship Id="rId11" Type="http://schemas.openxmlformats.org/officeDocument/2006/relationships/notesSlide" Target="../notesSlides/notesSlide25.xml"/><Relationship Id="rId5" Type="http://schemas.openxmlformats.org/officeDocument/2006/relationships/tags" Target="../tags/tag110.xml"/><Relationship Id="rId15" Type="http://schemas.openxmlformats.org/officeDocument/2006/relationships/image" Target="../media/image44.svg"/><Relationship Id="rId10" Type="http://schemas.openxmlformats.org/officeDocument/2006/relationships/slideLayout" Target="../slideLayouts/slideLayout8.xml"/><Relationship Id="rId19" Type="http://schemas.openxmlformats.org/officeDocument/2006/relationships/image" Target="../media/image48.svg"/><Relationship Id="rId4" Type="http://schemas.openxmlformats.org/officeDocument/2006/relationships/tags" Target="../tags/tag109.xml"/><Relationship Id="rId9" Type="http://schemas.openxmlformats.org/officeDocument/2006/relationships/tags" Target="../tags/tag114.xml"/><Relationship Id="rId14" Type="http://schemas.openxmlformats.org/officeDocument/2006/relationships/image" Target="../media/image4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7DD0D56-87EF-D544-A0FC-5B5DF2A7CAE5}"/>
              </a:ext>
            </a:extLst>
          </p:cNvPr>
          <p:cNvSpPr>
            <a:spLocks noGrp="1"/>
          </p:cNvSpPr>
          <p:nvPr>
            <p:ph type="ctrTitle"/>
            <p:custDataLst>
              <p:tags r:id="rId1"/>
            </p:custDataLst>
          </p:nvPr>
        </p:nvSpPr>
        <p:spPr>
          <a:xfrm>
            <a:off x="892786" y="0"/>
            <a:ext cx="6993758" cy="2254956"/>
          </a:xfrm>
        </p:spPr>
        <p:txBody>
          <a:bodyPr>
            <a:normAutofit/>
          </a:bodyPr>
          <a:lstStyle/>
          <a:p>
            <a:r>
              <a:rPr lang="fr-CA" sz="3330" dirty="0">
                <a:latin typeface="Arial" panose="020B0604020202020204" pitchFamily="34" charset="0"/>
                <a:ea typeface="Roboto"/>
                <a:cs typeface="Arial" panose="020B0604020202020204" pitchFamily="34" charset="0"/>
              </a:rPr>
              <a:t>Démystifier les normes du travail : bien appliquer vos droits et obligations en tant qu’employeurs</a:t>
            </a:r>
            <a:endParaRPr lang="fr-FR" sz="3330" dirty="0">
              <a:latin typeface="Arial" panose="020B0604020202020204" pitchFamily="34" charset="0"/>
              <a:ea typeface="Roboto"/>
              <a:cs typeface="Arial" panose="020B0604020202020204" pitchFamily="34" charset="0"/>
            </a:endParaRPr>
          </a:p>
        </p:txBody>
      </p:sp>
      <p:sp>
        <p:nvSpPr>
          <p:cNvPr id="3" name="Sous-titre 2">
            <a:extLst>
              <a:ext uri="{FF2B5EF4-FFF2-40B4-BE49-F238E27FC236}">
                <a16:creationId xmlns:a16="http://schemas.microsoft.com/office/drawing/2014/main" id="{4D4553A1-8C84-624B-9A01-ADE04C674B0B}"/>
              </a:ext>
            </a:extLst>
          </p:cNvPr>
          <p:cNvSpPr>
            <a:spLocks noGrp="1"/>
          </p:cNvSpPr>
          <p:nvPr>
            <p:ph type="subTitle" idx="1"/>
            <p:custDataLst>
              <p:tags r:id="rId2"/>
            </p:custDataLst>
          </p:nvPr>
        </p:nvSpPr>
        <p:spPr>
          <a:xfrm>
            <a:off x="892786" y="2769703"/>
            <a:ext cx="6805499" cy="2379133"/>
          </a:xfrm>
        </p:spPr>
        <p:txBody>
          <a:bodyPr lIns="0" tIns="0" rIns="0" bIns="0" anchor="t">
            <a:noAutofit/>
          </a:bodyPr>
          <a:lstStyle/>
          <a:p>
            <a:r>
              <a:rPr lang="fr-FR" sz="2400" dirty="0">
                <a:latin typeface="Arial"/>
                <a:cs typeface="Arial"/>
              </a:rPr>
              <a:t>Sommet de la prévention – Association des détaillants alimentaires du Québec </a:t>
            </a:r>
          </a:p>
          <a:p>
            <a:endParaRPr lang="fr-FR" sz="2400" dirty="0">
              <a:latin typeface="Arial"/>
              <a:cs typeface="Arial"/>
            </a:endParaRPr>
          </a:p>
          <a:p>
            <a:r>
              <a:rPr lang="fr-CA" sz="2400" dirty="0">
                <a:latin typeface="Arial"/>
                <a:cs typeface="Arial"/>
              </a:rPr>
              <a:t>Commission des normes, de l’équité, de la santé et de la sécurité du travail (CNESST)</a:t>
            </a:r>
            <a:r>
              <a:rPr lang="fr-FR" sz="2400" dirty="0">
                <a:latin typeface="Arial"/>
                <a:cs typeface="Arial"/>
              </a:rPr>
              <a:t> </a:t>
            </a:r>
          </a:p>
          <a:p>
            <a:r>
              <a:rPr lang="fr-FR" sz="2400" dirty="0">
                <a:latin typeface="Arial"/>
                <a:cs typeface="Arial"/>
              </a:rPr>
              <a:t>Février 2025</a:t>
            </a:r>
          </a:p>
        </p:txBody>
      </p:sp>
    </p:spTree>
    <p:extLst>
      <p:ext uri="{BB962C8B-B14F-4D97-AF65-F5344CB8AC3E}">
        <p14:creationId xmlns:p14="http://schemas.microsoft.com/office/powerpoint/2010/main" val="182376285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7BD6479D-F36C-BF49-A9AA-5A7F7B8B86A9}"/>
              </a:ext>
            </a:extLst>
          </p:cNvPr>
          <p:cNvSpPr>
            <a:spLocks noGrp="1"/>
          </p:cNvSpPr>
          <p:nvPr>
            <p:ph sz="quarter" idx="10"/>
            <p:custDataLst>
              <p:tags r:id="rId1"/>
            </p:custDataLst>
          </p:nvPr>
        </p:nvSpPr>
        <p:spPr>
          <a:xfrm>
            <a:off x="321218" y="1493117"/>
            <a:ext cx="11870782" cy="4266345"/>
          </a:xfrm>
        </p:spPr>
        <p:txBody>
          <a:bodyPr/>
          <a:lstStyle/>
          <a:p>
            <a:pPr marL="342900" lvl="1" indent="-342900" defTabSz="508204">
              <a:lnSpc>
                <a:spcPct val="150000"/>
              </a:lnSpc>
              <a:spcBef>
                <a:spcPts val="0"/>
              </a:spcBef>
              <a:buClr>
                <a:srgbClr val="008A00"/>
              </a:buClr>
              <a:buFont typeface="Arial" panose="020B0604020202020204" pitchFamily="34" charset="0"/>
              <a:buChar char="•"/>
            </a:pPr>
            <a:r>
              <a:rPr lang="fr-CA" sz="2400" dirty="0">
                <a:latin typeface="Arial"/>
                <a:cs typeface="Arial"/>
              </a:rPr>
              <a:t>Le rôle et le mandat de la CNESST</a:t>
            </a:r>
          </a:p>
          <a:p>
            <a:pPr marL="342900" lvl="1" indent="-342900" defTabSz="508204">
              <a:lnSpc>
                <a:spcPct val="150000"/>
              </a:lnSpc>
              <a:spcBef>
                <a:spcPts val="0"/>
              </a:spcBef>
              <a:buClr>
                <a:srgbClr val="008A00"/>
              </a:buClr>
              <a:buFont typeface="Arial" panose="020B0604020202020204" pitchFamily="34" charset="0"/>
              <a:buChar char="•"/>
            </a:pPr>
            <a:r>
              <a:rPr lang="fr-CA" sz="2400" dirty="0">
                <a:latin typeface="Arial"/>
                <a:cs typeface="Arial"/>
              </a:rPr>
              <a:t>Le droit de gestion de l’employeur</a:t>
            </a:r>
          </a:p>
          <a:p>
            <a:pPr marL="720000" lvl="3" indent="-342900" defTabSz="508204">
              <a:lnSpc>
                <a:spcPct val="150000"/>
              </a:lnSpc>
              <a:spcBef>
                <a:spcPts val="0"/>
              </a:spcBef>
              <a:buFont typeface="Arial" panose="020B0604020202020204" pitchFamily="34" charset="0"/>
              <a:buChar char="•"/>
            </a:pPr>
            <a:r>
              <a:rPr lang="fr-CA" sz="2400" dirty="0">
                <a:latin typeface="Arial"/>
                <a:cs typeface="Arial"/>
              </a:rPr>
              <a:t>Les mesures disciplinaires</a:t>
            </a:r>
          </a:p>
          <a:p>
            <a:pPr marL="720000" lvl="3" indent="-342900" defTabSz="508204">
              <a:lnSpc>
                <a:spcPct val="150000"/>
              </a:lnSpc>
              <a:spcBef>
                <a:spcPts val="0"/>
              </a:spcBef>
              <a:buFont typeface="Arial" panose="020B0604020202020204" pitchFamily="34" charset="0"/>
              <a:buChar char="•"/>
            </a:pPr>
            <a:r>
              <a:rPr lang="fr-CA" sz="2400" dirty="0">
                <a:latin typeface="Arial"/>
                <a:cs typeface="Arial"/>
              </a:rPr>
              <a:t>La fin d’emploi et la notion de faute grave</a:t>
            </a:r>
          </a:p>
          <a:p>
            <a:pPr marL="342900" lvl="1" indent="-342900" defTabSz="508204">
              <a:lnSpc>
                <a:spcPct val="150000"/>
              </a:lnSpc>
              <a:spcBef>
                <a:spcPts val="0"/>
              </a:spcBef>
              <a:buClr>
                <a:srgbClr val="008A00"/>
              </a:buClr>
              <a:buFont typeface="Arial" panose="020B0604020202020204" pitchFamily="34" charset="0"/>
              <a:buChar char="•"/>
            </a:pPr>
            <a:r>
              <a:rPr lang="fr-CA" sz="2400" dirty="0">
                <a:latin typeface="Arial"/>
                <a:cs typeface="Arial"/>
              </a:rPr>
              <a:t>Les nouveautés législatives </a:t>
            </a:r>
          </a:p>
          <a:p>
            <a:pPr marL="342900" lvl="1" indent="-342900" defTabSz="508204">
              <a:lnSpc>
                <a:spcPct val="150000"/>
              </a:lnSpc>
              <a:spcBef>
                <a:spcPts val="0"/>
              </a:spcBef>
              <a:buClr>
                <a:srgbClr val="008A00"/>
              </a:buClr>
              <a:buFont typeface="Arial" panose="020B0604020202020204" pitchFamily="34" charset="0"/>
              <a:buChar char="•"/>
            </a:pPr>
            <a:r>
              <a:rPr lang="fr-CA" sz="2400" dirty="0">
                <a:latin typeface="Arial"/>
                <a:cs typeface="Arial"/>
              </a:rPr>
              <a:t>Ressources, formations et outils</a:t>
            </a:r>
            <a:endParaRPr lang="fr-CA" sz="2400" dirty="0">
              <a:cs typeface="Arial"/>
            </a:endParaRPr>
          </a:p>
          <a:p>
            <a:pPr lvl="1" defTabSz="508204">
              <a:lnSpc>
                <a:spcPct val="150000"/>
              </a:lnSpc>
              <a:spcBef>
                <a:spcPts val="0"/>
              </a:spcBef>
              <a:buClr>
                <a:srgbClr val="008A00"/>
              </a:buClr>
            </a:pPr>
            <a:endParaRPr lang="fr-CA" sz="2400" b="1" dirty="0">
              <a:latin typeface="Arial"/>
              <a:cs typeface="Arial"/>
            </a:endParaRPr>
          </a:p>
          <a:p>
            <a:pPr marL="380985" lvl="1" indent="-380985" defTabSz="508204">
              <a:lnSpc>
                <a:spcPct val="100000"/>
              </a:lnSpc>
              <a:spcBef>
                <a:spcPts val="0"/>
              </a:spcBef>
              <a:buClr>
                <a:srgbClr val="008A00"/>
              </a:buClr>
              <a:buFont typeface="Arial" panose="020B0604020202020204" pitchFamily="34" charset="0"/>
              <a:buChar char="•"/>
            </a:pPr>
            <a:endParaRPr lang="fr-CA" sz="1867" dirty="0">
              <a:latin typeface="Arial"/>
              <a:cs typeface="Arial"/>
            </a:endParaRPr>
          </a:p>
          <a:p>
            <a:pPr lvl="1" defTabSz="508204">
              <a:lnSpc>
                <a:spcPct val="100000"/>
              </a:lnSpc>
              <a:spcBef>
                <a:spcPts val="0"/>
              </a:spcBef>
              <a:buClr>
                <a:srgbClr val="008A00"/>
              </a:buClr>
            </a:pPr>
            <a:endParaRPr lang="fr-CA" sz="1867" dirty="0">
              <a:latin typeface="Arial"/>
              <a:cs typeface="Arial"/>
            </a:endParaRPr>
          </a:p>
        </p:txBody>
      </p:sp>
      <p:sp>
        <p:nvSpPr>
          <p:cNvPr id="5" name="ZoneTexte 4">
            <a:extLst>
              <a:ext uri="{FF2B5EF4-FFF2-40B4-BE49-F238E27FC236}">
                <a16:creationId xmlns:a16="http://schemas.microsoft.com/office/drawing/2014/main" id="{F9A72DF1-D4C4-566B-8DED-2A5FC96E4157}"/>
              </a:ext>
            </a:extLst>
          </p:cNvPr>
          <p:cNvSpPr txBox="1"/>
          <p:nvPr/>
        </p:nvSpPr>
        <p:spPr>
          <a:xfrm>
            <a:off x="-212650" y="5613268"/>
            <a:ext cx="12192000" cy="292388"/>
          </a:xfrm>
          <a:prstGeom prst="rect">
            <a:avLst/>
          </a:prstGeom>
          <a:noFill/>
        </p:spPr>
        <p:txBody>
          <a:bodyPr wrap="square" lIns="76200" tIns="38100" rIns="76200" bIns="38100" anchor="t">
            <a:spAutoFit/>
          </a:bodyPr>
          <a:lstStyle/>
          <a:p>
            <a:pPr lvl="1">
              <a:spcAft>
                <a:spcPts val="800"/>
              </a:spcAft>
              <a:buClr>
                <a:srgbClr val="008A00"/>
              </a:buClr>
              <a:buSzPct val="115000"/>
            </a:pPr>
            <a:r>
              <a:rPr lang="fr-CA" sz="1400" b="1" dirty="0">
                <a:solidFill>
                  <a:srgbClr val="0070C0"/>
                </a:solidFill>
                <a:latin typeface="Arial"/>
                <a:cs typeface="Arial"/>
              </a:rPr>
              <a:t>Attention ! </a:t>
            </a:r>
            <a:r>
              <a:rPr lang="fr-CA" sz="1050" dirty="0">
                <a:solidFill>
                  <a:srgbClr val="414141"/>
                </a:solidFill>
                <a:latin typeface="Arial"/>
                <a:cs typeface="Arial"/>
              </a:rPr>
              <a:t>Les contenus de cette conférence sont informatifs et ont pour objectif de faciliter la compréhension. Les </a:t>
            </a:r>
            <a:r>
              <a:rPr lang="fr-CA" sz="1050" u="sng" dirty="0">
                <a:solidFill>
                  <a:srgbClr val="009FE1"/>
                </a:solidFill>
                <a:latin typeface="Arial"/>
                <a:cs typeface="Arial"/>
                <a:hlinkClick r:id="rId5"/>
              </a:rPr>
              <a:t>lois et règlements</a:t>
            </a:r>
            <a:r>
              <a:rPr lang="fr-CA" sz="1050" dirty="0">
                <a:solidFill>
                  <a:srgbClr val="009FE1"/>
                </a:solidFill>
                <a:latin typeface="Arial"/>
                <a:cs typeface="Arial"/>
              </a:rPr>
              <a:t> </a:t>
            </a:r>
            <a:r>
              <a:rPr lang="fr-CA" sz="1050" dirty="0">
                <a:solidFill>
                  <a:srgbClr val="414141"/>
                </a:solidFill>
                <a:latin typeface="Arial"/>
                <a:cs typeface="Arial"/>
              </a:rPr>
              <a:t>ont une valeur juridique et ont priorité en tout temps.</a:t>
            </a:r>
            <a:endParaRPr lang="fr-CA" sz="1050" dirty="0">
              <a:latin typeface="Arial"/>
              <a:cs typeface="Arial"/>
            </a:endParaRPr>
          </a:p>
        </p:txBody>
      </p:sp>
      <p:sp>
        <p:nvSpPr>
          <p:cNvPr id="4" name="Titre 1">
            <a:extLst>
              <a:ext uri="{FF2B5EF4-FFF2-40B4-BE49-F238E27FC236}">
                <a16:creationId xmlns:a16="http://schemas.microsoft.com/office/drawing/2014/main" id="{70A53C5B-EBCF-6AB2-FA0B-D6E3C9166830}"/>
              </a:ext>
            </a:extLst>
          </p:cNvPr>
          <p:cNvSpPr txBox="1">
            <a:spLocks/>
          </p:cNvSpPr>
          <p:nvPr>
            <p:custDataLst>
              <p:tags r:id="rId2"/>
            </p:custDataLst>
          </p:nvPr>
        </p:nvSpPr>
        <p:spPr>
          <a:xfrm>
            <a:off x="321219" y="42533"/>
            <a:ext cx="11658131" cy="1045803"/>
          </a:xfrm>
          <a:prstGeom prst="rect">
            <a:avLst/>
          </a:prstGeom>
        </p:spPr>
        <p:txBody>
          <a:bodyPr lIns="0" tIns="0" rIns="0" bIns="0" anchor="b" anchorCtr="0">
            <a:normAutofit/>
          </a:bodyPr>
          <a:lstStyle>
            <a:lvl1pPr algn="l" defTabSz="685800" rtl="0" eaLnBrk="1" latinLnBrk="0" hangingPunct="1">
              <a:lnSpc>
                <a:spcPct val="100000"/>
              </a:lnSpc>
              <a:spcBef>
                <a:spcPct val="0"/>
              </a:spcBef>
              <a:buNone/>
              <a:defRPr sz="2500" b="1" i="0" kern="1200">
                <a:solidFill>
                  <a:schemeClr val="bg1"/>
                </a:solidFill>
                <a:latin typeface="Arial" panose="020B0604020202020204" pitchFamily="34" charset="0"/>
                <a:ea typeface="+mj-ea"/>
                <a:cs typeface="Arial" panose="020B0604020202020204" pitchFamily="34" charset="0"/>
              </a:defRPr>
            </a:lvl1pPr>
          </a:lstStyle>
          <a:p>
            <a:r>
              <a:rPr lang="fr-FR" sz="3333">
                <a:solidFill>
                  <a:srgbClr val="008A00"/>
                </a:solidFill>
              </a:rPr>
              <a:t>PLAN DE LA PRÉSENTATION </a:t>
            </a:r>
          </a:p>
        </p:txBody>
      </p:sp>
    </p:spTree>
    <p:extLst>
      <p:ext uri="{BB962C8B-B14F-4D97-AF65-F5344CB8AC3E}">
        <p14:creationId xmlns:p14="http://schemas.microsoft.com/office/powerpoint/2010/main" val="6669118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30472C8-1A4E-49F9-9196-DFD50C60069E}"/>
              </a:ext>
            </a:extLst>
          </p:cNvPr>
          <p:cNvSpPr>
            <a:spLocks noGrp="1"/>
          </p:cNvSpPr>
          <p:nvPr>
            <p:ph type="ctrTitle"/>
            <p:custDataLst>
              <p:tags r:id="rId1"/>
            </p:custDataLst>
          </p:nvPr>
        </p:nvSpPr>
        <p:spPr>
          <a:xfrm>
            <a:off x="2230113" y="2172254"/>
            <a:ext cx="7731774" cy="1256746"/>
          </a:xfrm>
        </p:spPr>
        <p:txBody>
          <a:bodyPr>
            <a:noAutofit/>
          </a:bodyPr>
          <a:lstStyle/>
          <a:p>
            <a:pPr algn="ctr"/>
            <a:r>
              <a:rPr lang="fr-CA" sz="3333" dirty="0">
                <a:latin typeface="Roboto" panose="02000000000000000000" pitchFamily="2" charset="0"/>
                <a:ea typeface="Roboto" panose="02000000000000000000" pitchFamily="2" charset="0"/>
              </a:rPr>
              <a:t>LE RÔLE ET LE MANDAT DE LA CNESST</a:t>
            </a:r>
          </a:p>
        </p:txBody>
      </p:sp>
    </p:spTree>
    <p:extLst>
      <p:ext uri="{BB962C8B-B14F-4D97-AF65-F5344CB8AC3E}">
        <p14:creationId xmlns:p14="http://schemas.microsoft.com/office/powerpoint/2010/main" val="279311972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Image 7">
            <a:extLst>
              <a:ext uri="{FF2B5EF4-FFF2-40B4-BE49-F238E27FC236}">
                <a16:creationId xmlns:a16="http://schemas.microsoft.com/office/drawing/2014/main" id="{9D2E7776-4074-4E17-A01C-09F5E503ECB9}"/>
              </a:ext>
            </a:extLst>
          </p:cNvPr>
          <p:cNvPicPr>
            <a:picLocks noChangeAspect="1"/>
          </p:cNvPicPr>
          <p:nvPr>
            <p:custDataLst>
              <p:tags r:id="rId2"/>
            </p:custDataLst>
          </p:nvPr>
        </p:nvPicPr>
        <p:blipFill>
          <a:blip r:embed="rId10"/>
          <a:stretch>
            <a:fillRect/>
          </a:stretch>
        </p:blipFill>
        <p:spPr>
          <a:xfrm>
            <a:off x="10881360" y="5171215"/>
            <a:ext cx="762000" cy="762000"/>
          </a:xfrm>
          <a:prstGeom prst="rect">
            <a:avLst/>
          </a:prstGeom>
        </p:spPr>
      </p:pic>
      <p:pic>
        <p:nvPicPr>
          <p:cNvPr id="9" name="Image 8">
            <a:extLst>
              <a:ext uri="{FF2B5EF4-FFF2-40B4-BE49-F238E27FC236}">
                <a16:creationId xmlns:a16="http://schemas.microsoft.com/office/drawing/2014/main" id="{238459AB-409D-4E00-90B1-304D1AAE7947}"/>
              </a:ext>
            </a:extLst>
          </p:cNvPr>
          <p:cNvPicPr>
            <a:picLocks noChangeAspect="1"/>
          </p:cNvPicPr>
          <p:nvPr>
            <p:custDataLst>
              <p:tags r:id="rId3"/>
            </p:custDataLst>
          </p:nvPr>
        </p:nvPicPr>
        <p:blipFill>
          <a:blip r:embed="rId11"/>
          <a:stretch>
            <a:fillRect/>
          </a:stretch>
        </p:blipFill>
        <p:spPr>
          <a:xfrm>
            <a:off x="10881360" y="3335377"/>
            <a:ext cx="762000" cy="762000"/>
          </a:xfrm>
          <a:prstGeom prst="rect">
            <a:avLst/>
          </a:prstGeom>
        </p:spPr>
      </p:pic>
      <p:pic>
        <p:nvPicPr>
          <p:cNvPr id="10" name="Image 9">
            <a:extLst>
              <a:ext uri="{FF2B5EF4-FFF2-40B4-BE49-F238E27FC236}">
                <a16:creationId xmlns:a16="http://schemas.microsoft.com/office/drawing/2014/main" id="{020258DD-8177-4F08-AB62-0CAE4494A5D9}"/>
              </a:ext>
            </a:extLst>
          </p:cNvPr>
          <p:cNvPicPr>
            <a:picLocks noChangeAspect="1"/>
          </p:cNvPicPr>
          <p:nvPr>
            <p:custDataLst>
              <p:tags r:id="rId4"/>
            </p:custDataLst>
          </p:nvPr>
        </p:nvPicPr>
        <p:blipFill>
          <a:blip r:embed="rId12"/>
          <a:stretch>
            <a:fillRect/>
          </a:stretch>
        </p:blipFill>
        <p:spPr>
          <a:xfrm>
            <a:off x="10881360" y="4253296"/>
            <a:ext cx="762000" cy="762000"/>
          </a:xfrm>
          <a:prstGeom prst="rect">
            <a:avLst/>
          </a:prstGeom>
        </p:spPr>
      </p:pic>
      <p:sp>
        <p:nvSpPr>
          <p:cNvPr id="6" name="Titre 5">
            <a:extLst>
              <a:ext uri="{FF2B5EF4-FFF2-40B4-BE49-F238E27FC236}">
                <a16:creationId xmlns:a16="http://schemas.microsoft.com/office/drawing/2014/main" id="{71E7D55E-5ED7-5D09-162B-DD7F6970E4A7}"/>
              </a:ext>
            </a:extLst>
          </p:cNvPr>
          <p:cNvSpPr>
            <a:spLocks noGrp="1"/>
          </p:cNvSpPr>
          <p:nvPr>
            <p:ph type="title"/>
            <p:custDataLst>
              <p:tags r:id="rId5"/>
            </p:custDataLst>
          </p:nvPr>
        </p:nvSpPr>
        <p:spPr/>
        <p:txBody>
          <a:bodyPr anchor="ctr"/>
          <a:lstStyle/>
          <a:p>
            <a:r>
              <a:rPr lang="fr-CA" sz="3300" dirty="0"/>
              <a:t>RÔLE ET MANDATS DE LA CNESST</a:t>
            </a:r>
          </a:p>
        </p:txBody>
      </p:sp>
      <p:sp>
        <p:nvSpPr>
          <p:cNvPr id="3" name="Espace réservé du contenu 2">
            <a:extLst>
              <a:ext uri="{FF2B5EF4-FFF2-40B4-BE49-F238E27FC236}">
                <a16:creationId xmlns:a16="http://schemas.microsoft.com/office/drawing/2014/main" id="{3D261691-6DEE-71B0-F3F8-4CF246CDABC8}"/>
              </a:ext>
            </a:extLst>
          </p:cNvPr>
          <p:cNvSpPr>
            <a:spLocks noGrp="1"/>
          </p:cNvSpPr>
          <p:nvPr>
            <p:ph sz="quarter" idx="10"/>
            <p:custDataLst>
              <p:tags r:id="rId6"/>
            </p:custDataLst>
          </p:nvPr>
        </p:nvSpPr>
        <p:spPr>
          <a:xfrm>
            <a:off x="554302" y="1627909"/>
            <a:ext cx="11083397" cy="3898440"/>
          </a:xfrm>
        </p:spPr>
        <p:txBody>
          <a:bodyPr/>
          <a:lstStyle/>
          <a:p>
            <a:pPr lvl="7"/>
            <a:r>
              <a:rPr lang="fr-CA" sz="2333"/>
              <a:t>La </a:t>
            </a:r>
            <a:r>
              <a:rPr lang="fr-CA" sz="2333" b="1">
                <a:solidFill>
                  <a:srgbClr val="008A00"/>
                </a:solidFill>
              </a:rPr>
              <a:t>CNESST</a:t>
            </a:r>
            <a:r>
              <a:rPr lang="fr-CA" sz="2333"/>
              <a:t> est l'organisme auquel le gouvernement du Québec a confié la promotion des </a:t>
            </a:r>
            <a:r>
              <a:rPr lang="fr-CA" sz="2333" b="1"/>
              <a:t>droits</a:t>
            </a:r>
            <a:r>
              <a:rPr lang="fr-CA" sz="2333"/>
              <a:t> et des </a:t>
            </a:r>
            <a:r>
              <a:rPr lang="fr-CA" sz="2333" b="1"/>
              <a:t>obligations en matière de travail</a:t>
            </a:r>
            <a:r>
              <a:rPr lang="fr-CA" sz="2333"/>
              <a:t>.</a:t>
            </a:r>
          </a:p>
          <a:p>
            <a:pPr lvl="7"/>
            <a:r>
              <a:rPr lang="fr-CA" sz="2333"/>
              <a:t>Elle en </a:t>
            </a:r>
            <a:r>
              <a:rPr lang="fr-CA" sz="2333" b="1"/>
              <a:t>assure le respect </a:t>
            </a:r>
            <a:r>
              <a:rPr lang="fr-CA" sz="2333"/>
              <a:t>auprès des travailleurs, travailleuses, et des employeurs québécois.</a:t>
            </a:r>
          </a:p>
          <a:p>
            <a:endParaRPr lang="fr-CA"/>
          </a:p>
        </p:txBody>
      </p:sp>
      <p:sp>
        <p:nvSpPr>
          <p:cNvPr id="2" name="Rectangle : coins arrondis 1">
            <a:extLst>
              <a:ext uri="{FF2B5EF4-FFF2-40B4-BE49-F238E27FC236}">
                <a16:creationId xmlns:a16="http://schemas.microsoft.com/office/drawing/2014/main" id="{5EBC2D24-9F32-317D-C114-6FEA9DEBD1C3}"/>
              </a:ext>
            </a:extLst>
          </p:cNvPr>
          <p:cNvSpPr/>
          <p:nvPr>
            <p:custDataLst>
              <p:tags r:id="rId7"/>
            </p:custDataLst>
          </p:nvPr>
        </p:nvSpPr>
        <p:spPr>
          <a:xfrm>
            <a:off x="410866" y="3335377"/>
            <a:ext cx="10253670" cy="2597838"/>
          </a:xfrm>
          <a:prstGeom prst="round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76200" tIns="38100" rIns="76200" bIns="38100" rtlCol="0" anchor="ctr"/>
          <a:lstStyle/>
          <a:p>
            <a:pPr marL="15345" defTabSz="403748">
              <a:lnSpc>
                <a:spcPct val="110000"/>
              </a:lnSpc>
              <a:defRPr/>
            </a:pPr>
            <a:r>
              <a:rPr lang="fr-CA" sz="2333">
                <a:solidFill>
                  <a:srgbClr val="414141"/>
                </a:solidFill>
                <a:latin typeface="Arial" panose="020B0604020202020204" pitchFamily="34" charset="0"/>
                <a:ea typeface="Roboto" panose="02000000000000000000" pitchFamily="2" charset="0"/>
                <a:cs typeface="Arial" panose="020B0604020202020204" pitchFamily="34" charset="0"/>
              </a:rPr>
              <a:t>Pour ce faire,​ elle : </a:t>
            </a:r>
            <a:endParaRPr lang="fr-CA" sz="2333" dirty="0">
              <a:solidFill>
                <a:srgbClr val="414141"/>
              </a:solidFill>
              <a:latin typeface="Arial"/>
              <a:ea typeface="Roboto"/>
              <a:cs typeface="Arial"/>
            </a:endParaRPr>
          </a:p>
          <a:p>
            <a:pPr marL="302671" indent="-285739" defTabSz="403748">
              <a:lnSpc>
                <a:spcPct val="110000"/>
              </a:lnSpc>
              <a:spcAft>
                <a:spcPts val="1200"/>
              </a:spcAft>
              <a:buClr>
                <a:srgbClr val="008A00"/>
              </a:buClr>
              <a:buFont typeface="Arial" panose="020B0604020202020204" pitchFamily="34" charset="0"/>
              <a:buChar char="•"/>
              <a:defRPr/>
            </a:pPr>
            <a:r>
              <a:rPr lang="fr-CA" sz="2333">
                <a:solidFill>
                  <a:srgbClr val="414141"/>
                </a:solidFill>
                <a:latin typeface="Arial" panose="020B0604020202020204" pitchFamily="34" charset="0"/>
                <a:ea typeface="Roboto" panose="02000000000000000000" pitchFamily="2" charset="0"/>
                <a:cs typeface="Arial" panose="020B0604020202020204" pitchFamily="34" charset="0"/>
              </a:rPr>
              <a:t>favorise des </a:t>
            </a:r>
            <a:r>
              <a:rPr lang="fr-CA" sz="2333" b="1">
                <a:solidFill>
                  <a:srgbClr val="414141"/>
                </a:solidFill>
                <a:latin typeface="Arial" panose="020B0604020202020204" pitchFamily="34" charset="0"/>
                <a:ea typeface="Roboto" panose="02000000000000000000" pitchFamily="2" charset="0"/>
                <a:cs typeface="Arial" panose="020B0604020202020204" pitchFamily="34" charset="0"/>
              </a:rPr>
              <a:t>relations de travail </a:t>
            </a:r>
            <a:r>
              <a:rPr lang="fr-CA" sz="2333">
                <a:solidFill>
                  <a:srgbClr val="414141"/>
                </a:solidFill>
                <a:latin typeface="Arial" panose="020B0604020202020204" pitchFamily="34" charset="0"/>
                <a:ea typeface="Roboto" panose="02000000000000000000" pitchFamily="2" charset="0"/>
                <a:cs typeface="Arial" panose="020B0604020202020204" pitchFamily="34" charset="0"/>
              </a:rPr>
              <a:t>justes et équilibrées;</a:t>
            </a:r>
            <a:endParaRPr lang="fr-CA" sz="2333" dirty="0">
              <a:solidFill>
                <a:srgbClr val="414141"/>
              </a:solidFill>
              <a:latin typeface="Arial" panose="020B0604020202020204" pitchFamily="34" charset="0"/>
              <a:ea typeface="Roboto" panose="02000000000000000000" pitchFamily="2" charset="0"/>
              <a:cs typeface="Arial" panose="020B0604020202020204" pitchFamily="34" charset="0"/>
            </a:endParaRPr>
          </a:p>
          <a:p>
            <a:pPr marL="302671" indent="-285739" defTabSz="403748">
              <a:lnSpc>
                <a:spcPct val="110000"/>
              </a:lnSpc>
              <a:spcAft>
                <a:spcPts val="1200"/>
              </a:spcAft>
              <a:buClr>
                <a:srgbClr val="008A00"/>
              </a:buClr>
              <a:buFont typeface="Arial" panose="020B0604020202020204" pitchFamily="34" charset="0"/>
              <a:buChar char="•"/>
              <a:defRPr/>
            </a:pPr>
            <a:r>
              <a:rPr lang="fr-CA" sz="2333">
                <a:solidFill>
                  <a:srgbClr val="414141"/>
                </a:solidFill>
                <a:latin typeface="Arial" panose="020B0604020202020204" pitchFamily="34" charset="0"/>
                <a:ea typeface="Roboto" panose="02000000000000000000" pitchFamily="2" charset="0"/>
                <a:cs typeface="Arial" panose="020B0604020202020204" pitchFamily="34" charset="0"/>
              </a:rPr>
              <a:t>vise la prise en charge de la </a:t>
            </a:r>
            <a:r>
              <a:rPr lang="fr-CA" sz="2333" b="1">
                <a:solidFill>
                  <a:srgbClr val="414141"/>
                </a:solidFill>
                <a:latin typeface="Arial" panose="020B0604020202020204" pitchFamily="34" charset="0"/>
                <a:ea typeface="Roboto" panose="02000000000000000000" pitchFamily="2" charset="0"/>
                <a:cs typeface="Arial" panose="020B0604020202020204" pitchFamily="34" charset="0"/>
              </a:rPr>
              <a:t>santé et de la sécurité </a:t>
            </a:r>
            <a:r>
              <a:rPr lang="fr-CA" sz="2333">
                <a:solidFill>
                  <a:srgbClr val="414141"/>
                </a:solidFill>
                <a:latin typeface="Arial" panose="020B0604020202020204" pitchFamily="34" charset="0"/>
                <a:ea typeface="Roboto" panose="02000000000000000000" pitchFamily="2" charset="0"/>
                <a:cs typeface="Arial" panose="020B0604020202020204" pitchFamily="34" charset="0"/>
              </a:rPr>
              <a:t>par les milieux de travail (prévention, indemnisation et réadaptation);</a:t>
            </a:r>
            <a:endParaRPr lang="fr-CA" sz="2333" dirty="0">
              <a:solidFill>
                <a:srgbClr val="414141"/>
              </a:solidFill>
              <a:latin typeface="Arial" panose="020B0604020202020204" pitchFamily="34" charset="0"/>
              <a:ea typeface="Roboto" panose="02000000000000000000" pitchFamily="2" charset="0"/>
              <a:cs typeface="Arial" panose="020B0604020202020204" pitchFamily="34" charset="0"/>
            </a:endParaRPr>
          </a:p>
          <a:p>
            <a:pPr marL="302671" indent="-285739" defTabSz="403748">
              <a:lnSpc>
                <a:spcPct val="110000"/>
              </a:lnSpc>
              <a:spcAft>
                <a:spcPts val="1200"/>
              </a:spcAft>
              <a:buClr>
                <a:srgbClr val="008A00"/>
              </a:buClr>
              <a:buFont typeface="Arial" panose="020B0604020202020204" pitchFamily="34" charset="0"/>
              <a:buChar char="•"/>
              <a:defRPr/>
            </a:pPr>
            <a:r>
              <a:rPr lang="fr-CA" sz="2333">
                <a:solidFill>
                  <a:srgbClr val="414141"/>
                </a:solidFill>
                <a:latin typeface="Arial" panose="020B0604020202020204" pitchFamily="34" charset="0"/>
                <a:ea typeface="Roboto" panose="02000000000000000000" pitchFamily="2" charset="0"/>
                <a:cs typeface="Arial" panose="020B0604020202020204" pitchFamily="34" charset="0"/>
              </a:rPr>
              <a:t>assure l’implantation et le maintien de </a:t>
            </a:r>
            <a:r>
              <a:rPr lang="fr-CA" sz="2333" b="1">
                <a:solidFill>
                  <a:srgbClr val="414141"/>
                </a:solidFill>
                <a:latin typeface="Arial" panose="020B0604020202020204" pitchFamily="34" charset="0"/>
                <a:ea typeface="Roboto" panose="02000000000000000000" pitchFamily="2" charset="0"/>
                <a:cs typeface="Arial" panose="020B0604020202020204" pitchFamily="34" charset="0"/>
              </a:rPr>
              <a:t>l’équité salariale</a:t>
            </a:r>
            <a:r>
              <a:rPr lang="fr-CA" sz="2333">
                <a:solidFill>
                  <a:srgbClr val="414141"/>
                </a:solidFill>
                <a:latin typeface="Arial" panose="020B0604020202020204" pitchFamily="34" charset="0"/>
                <a:ea typeface="Roboto" panose="02000000000000000000" pitchFamily="2" charset="0"/>
                <a:cs typeface="Arial" panose="020B0604020202020204" pitchFamily="34" charset="0"/>
              </a:rPr>
              <a:t>.</a:t>
            </a:r>
            <a:endParaRPr lang="fr-CA" sz="2333" dirty="0">
              <a:solidFill>
                <a:srgbClr val="414141"/>
              </a:solidFill>
              <a:latin typeface="Arial" panose="020B0604020202020204" pitchFamily="34" charset="0"/>
              <a:ea typeface="Roboto" panose="02000000000000000000" pitchFamily="2" charset="0"/>
              <a:cs typeface="Arial" panose="020B0604020202020204" pitchFamily="34" charset="0"/>
            </a:endParaRPr>
          </a:p>
        </p:txBody>
      </p:sp>
    </p:spTree>
    <p:custDataLst>
      <p:tags r:id="rId1"/>
    </p:custDataLst>
    <p:extLst>
      <p:ext uri="{BB962C8B-B14F-4D97-AF65-F5344CB8AC3E}">
        <p14:creationId xmlns:p14="http://schemas.microsoft.com/office/powerpoint/2010/main" val="17279941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9"/>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0"/>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8D8BA157-5519-4201-9C86-5D9DA303962E}"/>
              </a:ext>
            </a:extLst>
          </p:cNvPr>
          <p:cNvSpPr/>
          <p:nvPr>
            <p:custDataLst>
              <p:tags r:id="rId2"/>
            </p:custDataLst>
          </p:nvPr>
        </p:nvSpPr>
        <p:spPr>
          <a:xfrm>
            <a:off x="0" y="5252247"/>
            <a:ext cx="12192000" cy="688062"/>
          </a:xfrm>
          <a:prstGeom prst="rect">
            <a:avLst/>
          </a:prstGeom>
          <a:solidFill>
            <a:srgbClr val="B9E6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sz="1588"/>
          </a:p>
        </p:txBody>
      </p:sp>
      <p:sp>
        <p:nvSpPr>
          <p:cNvPr id="13" name="Rectangle 12">
            <a:extLst>
              <a:ext uri="{FF2B5EF4-FFF2-40B4-BE49-F238E27FC236}">
                <a16:creationId xmlns:a16="http://schemas.microsoft.com/office/drawing/2014/main" id="{B6D3E2E9-0C6B-47D1-A45E-A3C0573A6C51}"/>
              </a:ext>
            </a:extLst>
          </p:cNvPr>
          <p:cNvSpPr/>
          <p:nvPr>
            <p:custDataLst>
              <p:tags r:id="rId3"/>
            </p:custDataLst>
          </p:nvPr>
        </p:nvSpPr>
        <p:spPr>
          <a:xfrm>
            <a:off x="0" y="3064181"/>
            <a:ext cx="12192000" cy="688062"/>
          </a:xfrm>
          <a:prstGeom prst="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sz="1588"/>
          </a:p>
        </p:txBody>
      </p:sp>
      <p:sp>
        <p:nvSpPr>
          <p:cNvPr id="2" name="Titre 1">
            <a:extLst>
              <a:ext uri="{FF2B5EF4-FFF2-40B4-BE49-F238E27FC236}">
                <a16:creationId xmlns:a16="http://schemas.microsoft.com/office/drawing/2014/main" id="{2274B747-64AF-4CA7-939E-41C420777FE0}"/>
              </a:ext>
            </a:extLst>
          </p:cNvPr>
          <p:cNvSpPr>
            <a:spLocks noGrp="1"/>
          </p:cNvSpPr>
          <p:nvPr>
            <p:ph type="title"/>
            <p:custDataLst>
              <p:tags r:id="rId4"/>
            </p:custDataLst>
          </p:nvPr>
        </p:nvSpPr>
        <p:spPr>
          <a:xfrm>
            <a:off x="390679" y="294599"/>
            <a:ext cx="11801322" cy="658092"/>
          </a:xfrm>
        </p:spPr>
        <p:txBody>
          <a:bodyPr/>
          <a:lstStyle/>
          <a:p>
            <a:r>
              <a:rPr lang="fr-FR">
                <a:latin typeface="Arial"/>
                <a:cs typeface="Arial"/>
              </a:rPr>
              <a:t>RÔLE ET MANDAT – NORMES DU TRAVAIL </a:t>
            </a:r>
            <a:endParaRPr lang="fr-CA">
              <a:latin typeface="Arial"/>
              <a:cs typeface="Arial"/>
            </a:endParaRPr>
          </a:p>
        </p:txBody>
      </p:sp>
      <p:sp>
        <p:nvSpPr>
          <p:cNvPr id="5" name="Rectangle 6">
            <a:extLst>
              <a:ext uri="{FF2B5EF4-FFF2-40B4-BE49-F238E27FC236}">
                <a16:creationId xmlns:a16="http://schemas.microsoft.com/office/drawing/2014/main" id="{2C845C45-085D-439C-BB50-C0745291EB62}"/>
              </a:ext>
            </a:extLst>
          </p:cNvPr>
          <p:cNvSpPr>
            <a:spLocks noChangeArrowheads="1"/>
          </p:cNvSpPr>
          <p:nvPr>
            <p:custDataLst>
              <p:tags r:id="rId5"/>
            </p:custDataLst>
          </p:nvPr>
        </p:nvSpPr>
        <p:spPr bwMode="auto">
          <a:xfrm>
            <a:off x="60896" y="3202269"/>
            <a:ext cx="3680893" cy="403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76200" tIns="38100" rIns="76200" bIns="38100" anchor="t">
            <a:spAutoFit/>
          </a:bodyPr>
          <a:lstStyle>
            <a:lvl1pPr defTabSz="358775">
              <a:defRPr sz="2400">
                <a:solidFill>
                  <a:schemeClr val="tx1"/>
                </a:solidFill>
                <a:latin typeface="Arial" panose="020B0604020202020204" pitchFamily="34" charset="0"/>
                <a:ea typeface="MS PGothic" panose="020B0600070205080204" pitchFamily="34" charset="-128"/>
              </a:defRPr>
            </a:lvl1pPr>
            <a:lvl2pPr marL="742950" indent="-285750" defTabSz="358775">
              <a:defRPr sz="2400">
                <a:solidFill>
                  <a:schemeClr val="tx1"/>
                </a:solidFill>
                <a:latin typeface="Arial" panose="020B0604020202020204" pitchFamily="34" charset="0"/>
                <a:ea typeface="MS PGothic" panose="020B0600070205080204" pitchFamily="34" charset="-128"/>
              </a:defRPr>
            </a:lvl2pPr>
            <a:lvl3pPr marL="1143000" indent="-228600" defTabSz="358775">
              <a:defRPr sz="2400">
                <a:solidFill>
                  <a:schemeClr val="tx1"/>
                </a:solidFill>
                <a:latin typeface="Arial" panose="020B0604020202020204" pitchFamily="34" charset="0"/>
                <a:ea typeface="MS PGothic" panose="020B0600070205080204" pitchFamily="34" charset="-128"/>
              </a:defRPr>
            </a:lvl3pPr>
            <a:lvl4pPr marL="1600200" indent="-228600" defTabSz="358775">
              <a:defRPr sz="2400">
                <a:solidFill>
                  <a:schemeClr val="tx1"/>
                </a:solidFill>
                <a:latin typeface="Arial" panose="020B0604020202020204" pitchFamily="34" charset="0"/>
                <a:ea typeface="MS PGothic" panose="020B0600070205080204" pitchFamily="34" charset="-128"/>
              </a:defRPr>
            </a:lvl4pPr>
            <a:lvl5pPr marL="2057400" indent="-228600" defTabSz="358775">
              <a:defRPr sz="2400">
                <a:solidFill>
                  <a:schemeClr val="tx1"/>
                </a:solidFill>
                <a:latin typeface="Arial" panose="020B0604020202020204" pitchFamily="34" charset="0"/>
                <a:ea typeface="MS PGothic" panose="020B0600070205080204" pitchFamily="34" charset="-128"/>
              </a:defRPr>
            </a:lvl5pPr>
            <a:lvl6pPr marL="2514600" indent="-228600" defTabSz="358775"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defTabSz="358775"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defTabSz="358775"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defTabSz="358775"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ctr">
              <a:spcAft>
                <a:spcPts val="1000"/>
              </a:spcAft>
            </a:pPr>
            <a:r>
              <a:rPr lang="fr-CA" altLang="fr-FR" sz="2125" b="1" dirty="0">
                <a:solidFill>
                  <a:srgbClr val="414141"/>
                </a:solidFill>
                <a:latin typeface="Arial"/>
                <a:ea typeface="Roboto"/>
                <a:cs typeface="Arial"/>
              </a:rPr>
              <a:t>Informer</a:t>
            </a:r>
            <a:r>
              <a:rPr lang="fr-CA" altLang="fr-FR" sz="2125" dirty="0">
                <a:solidFill>
                  <a:srgbClr val="414141"/>
                </a:solidFill>
                <a:latin typeface="Arial"/>
                <a:ea typeface="Roboto"/>
                <a:cs typeface="Arial"/>
              </a:rPr>
              <a:t> et </a:t>
            </a:r>
            <a:r>
              <a:rPr lang="fr-CA" altLang="fr-FR" sz="2125" b="1" dirty="0">
                <a:solidFill>
                  <a:srgbClr val="414141"/>
                </a:solidFill>
                <a:latin typeface="Arial"/>
                <a:ea typeface="Roboto"/>
                <a:cs typeface="Arial"/>
              </a:rPr>
              <a:t>renseigner</a:t>
            </a:r>
            <a:endParaRPr lang="fr-CA" altLang="fr-FR" sz="2125" dirty="0">
              <a:solidFill>
                <a:srgbClr val="414141"/>
              </a:solidFill>
              <a:latin typeface="Arial"/>
              <a:ea typeface="Roboto"/>
              <a:cs typeface="Arial"/>
            </a:endParaRPr>
          </a:p>
        </p:txBody>
      </p:sp>
      <p:sp>
        <p:nvSpPr>
          <p:cNvPr id="6" name="Rectangle 2">
            <a:extLst>
              <a:ext uri="{FF2B5EF4-FFF2-40B4-BE49-F238E27FC236}">
                <a16:creationId xmlns:a16="http://schemas.microsoft.com/office/drawing/2014/main" id="{A7167645-4F0B-4E83-9546-BE43DC155754}"/>
              </a:ext>
            </a:extLst>
          </p:cNvPr>
          <p:cNvSpPr>
            <a:spLocks noChangeArrowheads="1"/>
          </p:cNvSpPr>
          <p:nvPr>
            <p:custDataLst>
              <p:tags r:id="rId6"/>
            </p:custDataLst>
          </p:nvPr>
        </p:nvSpPr>
        <p:spPr bwMode="auto">
          <a:xfrm>
            <a:off x="4024463" y="3226380"/>
            <a:ext cx="4143074" cy="403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76200" tIns="38100" rIns="76200" bIns="38100" anchor="t">
            <a:spAutoFit/>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ctr">
              <a:spcAft>
                <a:spcPts val="1000"/>
              </a:spcAft>
            </a:pPr>
            <a:r>
              <a:rPr lang="fr-CA" altLang="fr-FR" sz="2125" dirty="0">
                <a:solidFill>
                  <a:srgbClr val="414141"/>
                </a:solidFill>
                <a:latin typeface="Arial"/>
                <a:ea typeface="Roboto"/>
                <a:cs typeface="Arial"/>
              </a:rPr>
              <a:t>Recevoir et </a:t>
            </a:r>
            <a:r>
              <a:rPr lang="fr-CA" altLang="fr-FR" sz="2125" b="1" dirty="0">
                <a:solidFill>
                  <a:srgbClr val="414141"/>
                </a:solidFill>
                <a:latin typeface="Arial"/>
                <a:ea typeface="Roboto"/>
                <a:cs typeface="Arial"/>
              </a:rPr>
              <a:t>traiter les plaintes</a:t>
            </a:r>
            <a:endParaRPr lang="fr-CA" altLang="fr-FR" sz="2125" dirty="0">
              <a:solidFill>
                <a:srgbClr val="414141"/>
              </a:solidFill>
              <a:latin typeface="Arial"/>
              <a:ea typeface="Roboto"/>
              <a:cs typeface="Arial"/>
            </a:endParaRPr>
          </a:p>
        </p:txBody>
      </p:sp>
      <p:sp>
        <p:nvSpPr>
          <p:cNvPr id="7" name="Rectangle 6">
            <a:extLst>
              <a:ext uri="{FF2B5EF4-FFF2-40B4-BE49-F238E27FC236}">
                <a16:creationId xmlns:a16="http://schemas.microsoft.com/office/drawing/2014/main" id="{23EBCC82-22EA-428E-AA16-08918779A7FB}"/>
              </a:ext>
            </a:extLst>
          </p:cNvPr>
          <p:cNvSpPr>
            <a:spLocks noChangeArrowheads="1"/>
          </p:cNvSpPr>
          <p:nvPr>
            <p:custDataLst>
              <p:tags r:id="rId7"/>
            </p:custDataLst>
          </p:nvPr>
        </p:nvSpPr>
        <p:spPr bwMode="auto">
          <a:xfrm>
            <a:off x="6510998" y="5231922"/>
            <a:ext cx="4624325" cy="7309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76200" tIns="38100" rIns="76200" bIns="38100" anchor="t">
            <a:spAutoFit/>
          </a:bodyPr>
          <a:lstStyle>
            <a:lvl1pPr defTabSz="358775">
              <a:defRPr sz="2400">
                <a:solidFill>
                  <a:schemeClr val="tx1"/>
                </a:solidFill>
                <a:latin typeface="Arial" panose="020B0604020202020204" pitchFamily="34" charset="0"/>
                <a:ea typeface="MS PGothic" panose="020B0600070205080204" pitchFamily="34" charset="-128"/>
              </a:defRPr>
            </a:lvl1pPr>
            <a:lvl2pPr marL="742950" indent="-285750" defTabSz="358775">
              <a:defRPr sz="2400">
                <a:solidFill>
                  <a:schemeClr val="tx1"/>
                </a:solidFill>
                <a:latin typeface="Arial" panose="020B0604020202020204" pitchFamily="34" charset="0"/>
                <a:ea typeface="MS PGothic" panose="020B0600070205080204" pitchFamily="34" charset="-128"/>
              </a:defRPr>
            </a:lvl2pPr>
            <a:lvl3pPr marL="1143000" indent="-228600" defTabSz="358775">
              <a:defRPr sz="2400">
                <a:solidFill>
                  <a:schemeClr val="tx1"/>
                </a:solidFill>
                <a:latin typeface="Arial" panose="020B0604020202020204" pitchFamily="34" charset="0"/>
                <a:ea typeface="MS PGothic" panose="020B0600070205080204" pitchFamily="34" charset="-128"/>
              </a:defRPr>
            </a:lvl3pPr>
            <a:lvl4pPr marL="1600200" indent="-228600" defTabSz="358775">
              <a:defRPr sz="2400">
                <a:solidFill>
                  <a:schemeClr val="tx1"/>
                </a:solidFill>
                <a:latin typeface="Arial" panose="020B0604020202020204" pitchFamily="34" charset="0"/>
                <a:ea typeface="MS PGothic" panose="020B0600070205080204" pitchFamily="34" charset="-128"/>
              </a:defRPr>
            </a:lvl4pPr>
            <a:lvl5pPr marL="2057400" indent="-228600" defTabSz="358775">
              <a:defRPr sz="2400">
                <a:solidFill>
                  <a:schemeClr val="tx1"/>
                </a:solidFill>
                <a:latin typeface="Arial" panose="020B0604020202020204" pitchFamily="34" charset="0"/>
                <a:ea typeface="MS PGothic" panose="020B0600070205080204" pitchFamily="34" charset="-128"/>
              </a:defRPr>
            </a:lvl5pPr>
            <a:lvl6pPr marL="2514600" indent="-228600" defTabSz="358775"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defTabSz="358775"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defTabSz="358775"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defTabSz="358775"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ctr">
              <a:spcAft>
                <a:spcPts val="1000"/>
              </a:spcAft>
            </a:pPr>
            <a:r>
              <a:rPr lang="fr-CA" altLang="fr-FR" sz="2125" b="1">
                <a:solidFill>
                  <a:srgbClr val="414141"/>
                </a:solidFill>
                <a:latin typeface="Arial"/>
                <a:ea typeface="Roboto"/>
                <a:cs typeface="Arial"/>
              </a:rPr>
              <a:t>Surveiller</a:t>
            </a:r>
            <a:r>
              <a:rPr lang="fr-CA" altLang="fr-FR" sz="2125">
                <a:solidFill>
                  <a:srgbClr val="414141"/>
                </a:solidFill>
                <a:latin typeface="Arial"/>
                <a:ea typeface="Roboto"/>
                <a:cs typeface="Arial"/>
              </a:rPr>
              <a:t> l’application des normes du travail </a:t>
            </a:r>
            <a:endParaRPr lang="fr-CA" altLang="fr-FR" sz="2125">
              <a:latin typeface="Arial"/>
              <a:ea typeface="Roboto"/>
              <a:cs typeface="Arial"/>
            </a:endParaRPr>
          </a:p>
        </p:txBody>
      </p:sp>
      <p:sp>
        <p:nvSpPr>
          <p:cNvPr id="8" name="Rectangle 7">
            <a:extLst>
              <a:ext uri="{FF2B5EF4-FFF2-40B4-BE49-F238E27FC236}">
                <a16:creationId xmlns:a16="http://schemas.microsoft.com/office/drawing/2014/main" id="{22DB51EB-4C22-4E25-8991-C83B2BEC57CA}"/>
              </a:ext>
            </a:extLst>
          </p:cNvPr>
          <p:cNvSpPr/>
          <p:nvPr>
            <p:custDataLst>
              <p:tags r:id="rId8"/>
            </p:custDataLst>
          </p:nvPr>
        </p:nvSpPr>
        <p:spPr>
          <a:xfrm>
            <a:off x="8334942" y="3050956"/>
            <a:ext cx="3912860" cy="730969"/>
          </a:xfrm>
          <a:prstGeom prst="rect">
            <a:avLst/>
          </a:prstGeom>
        </p:spPr>
        <p:txBody>
          <a:bodyPr wrap="square" lIns="76200" tIns="38100" rIns="76200" bIns="38100" anchor="t">
            <a:spAutoFit/>
          </a:bodyPr>
          <a:lstStyle/>
          <a:p>
            <a:pPr algn="ctr" defTabSz="298966">
              <a:defRPr/>
            </a:pPr>
            <a:r>
              <a:rPr lang="fr-CA" altLang="fr-FR" sz="2125" dirty="0">
                <a:solidFill>
                  <a:srgbClr val="414141"/>
                </a:solidFill>
                <a:latin typeface="Arial"/>
                <a:ea typeface="Roboto"/>
                <a:cs typeface="Arial"/>
              </a:rPr>
              <a:t>Tenter d’amener les personnes</a:t>
            </a:r>
          </a:p>
          <a:p>
            <a:pPr algn="ctr" defTabSz="298966">
              <a:defRPr/>
            </a:pPr>
            <a:r>
              <a:rPr lang="fr-CA" altLang="fr-FR" sz="2125" dirty="0">
                <a:solidFill>
                  <a:srgbClr val="414141"/>
                </a:solidFill>
                <a:latin typeface="Arial"/>
                <a:ea typeface="Roboto"/>
                <a:cs typeface="Arial"/>
              </a:rPr>
              <a:t> </a:t>
            </a:r>
            <a:r>
              <a:rPr lang="fr-CA" altLang="fr-FR" sz="2125" b="1" dirty="0">
                <a:solidFill>
                  <a:srgbClr val="414141"/>
                </a:solidFill>
                <a:latin typeface="Arial"/>
                <a:ea typeface="Roboto"/>
                <a:cs typeface="Arial"/>
              </a:rPr>
              <a:t>à s’entendre</a:t>
            </a:r>
            <a:r>
              <a:rPr lang="fr-CA" altLang="fr-FR" sz="1667" dirty="0">
                <a:solidFill>
                  <a:srgbClr val="414141"/>
                </a:solidFill>
                <a:latin typeface="Arial"/>
                <a:ea typeface="Roboto"/>
                <a:cs typeface="Arial"/>
              </a:rPr>
              <a:t>.</a:t>
            </a:r>
            <a:r>
              <a:rPr lang="fr-CA" altLang="fr-FR" sz="1667" dirty="0">
                <a:solidFill>
                  <a:srgbClr val="414141"/>
                </a:solidFill>
                <a:latin typeface="Roboto"/>
                <a:ea typeface="Roboto"/>
                <a:cs typeface="Arial"/>
              </a:rPr>
              <a:t> </a:t>
            </a:r>
          </a:p>
        </p:txBody>
      </p:sp>
      <p:pic>
        <p:nvPicPr>
          <p:cNvPr id="9" name="Image 8">
            <a:extLst>
              <a:ext uri="{FF2B5EF4-FFF2-40B4-BE49-F238E27FC236}">
                <a16:creationId xmlns:a16="http://schemas.microsoft.com/office/drawing/2014/main" id="{3A432B18-DF07-4DB6-9A21-94A0AF4F85F9}"/>
              </a:ext>
            </a:extLst>
          </p:cNvPr>
          <p:cNvPicPr>
            <a:picLocks noChangeAspect="1"/>
          </p:cNvPicPr>
          <p:nvPr>
            <p:custDataLst>
              <p:tags r:id="rId9"/>
            </p:custDataLst>
          </p:nvPr>
        </p:nvPicPr>
        <p:blipFill>
          <a:blip r:embed="rId17"/>
          <a:stretch>
            <a:fillRect/>
          </a:stretch>
        </p:blipFill>
        <p:spPr>
          <a:xfrm>
            <a:off x="1237695" y="1602961"/>
            <a:ext cx="1271471" cy="1264708"/>
          </a:xfrm>
          <a:prstGeom prst="rect">
            <a:avLst/>
          </a:prstGeom>
        </p:spPr>
      </p:pic>
      <p:pic>
        <p:nvPicPr>
          <p:cNvPr id="10" name="Image 9">
            <a:extLst>
              <a:ext uri="{FF2B5EF4-FFF2-40B4-BE49-F238E27FC236}">
                <a16:creationId xmlns:a16="http://schemas.microsoft.com/office/drawing/2014/main" id="{E798B339-CE88-4E7F-A207-9E9C6AF36830}"/>
              </a:ext>
            </a:extLst>
          </p:cNvPr>
          <p:cNvPicPr>
            <a:picLocks noChangeAspect="1"/>
          </p:cNvPicPr>
          <p:nvPr>
            <p:custDataLst>
              <p:tags r:id="rId10"/>
            </p:custDataLst>
          </p:nvPr>
        </p:nvPicPr>
        <p:blipFill>
          <a:blip r:embed="rId18"/>
          <a:stretch>
            <a:fillRect/>
          </a:stretch>
        </p:blipFill>
        <p:spPr>
          <a:xfrm>
            <a:off x="5449215" y="1584876"/>
            <a:ext cx="1271471" cy="1271471"/>
          </a:xfrm>
          <a:prstGeom prst="rect">
            <a:avLst/>
          </a:prstGeom>
        </p:spPr>
      </p:pic>
      <p:pic>
        <p:nvPicPr>
          <p:cNvPr id="11" name="Image 10">
            <a:extLst>
              <a:ext uri="{FF2B5EF4-FFF2-40B4-BE49-F238E27FC236}">
                <a16:creationId xmlns:a16="http://schemas.microsoft.com/office/drawing/2014/main" id="{F04F7F26-978D-4297-BD61-283BA366D86F}"/>
              </a:ext>
            </a:extLst>
          </p:cNvPr>
          <p:cNvPicPr>
            <a:picLocks noChangeAspect="1"/>
          </p:cNvPicPr>
          <p:nvPr>
            <p:custDataLst>
              <p:tags r:id="rId11"/>
            </p:custDataLst>
          </p:nvPr>
        </p:nvPicPr>
        <p:blipFill>
          <a:blip r:embed="rId19"/>
          <a:stretch>
            <a:fillRect/>
          </a:stretch>
        </p:blipFill>
        <p:spPr>
          <a:xfrm>
            <a:off x="9891246" y="1617204"/>
            <a:ext cx="1252144" cy="1245483"/>
          </a:xfrm>
          <a:prstGeom prst="rect">
            <a:avLst/>
          </a:prstGeom>
        </p:spPr>
      </p:pic>
      <p:pic>
        <p:nvPicPr>
          <p:cNvPr id="12" name="Image 11">
            <a:extLst>
              <a:ext uri="{FF2B5EF4-FFF2-40B4-BE49-F238E27FC236}">
                <a16:creationId xmlns:a16="http://schemas.microsoft.com/office/drawing/2014/main" id="{8B2ADE07-D95D-416E-8BF4-E2E0E2979EF7}"/>
              </a:ext>
            </a:extLst>
          </p:cNvPr>
          <p:cNvPicPr>
            <a:picLocks noChangeAspect="1"/>
          </p:cNvPicPr>
          <p:nvPr>
            <p:custDataLst>
              <p:tags r:id="rId12"/>
            </p:custDataLst>
          </p:nvPr>
        </p:nvPicPr>
        <p:blipFill>
          <a:blip r:embed="rId20"/>
          <a:stretch>
            <a:fillRect/>
          </a:stretch>
        </p:blipFill>
        <p:spPr>
          <a:xfrm>
            <a:off x="8126279" y="3841655"/>
            <a:ext cx="1275937" cy="1275937"/>
          </a:xfrm>
          <a:prstGeom prst="rect">
            <a:avLst/>
          </a:prstGeom>
        </p:spPr>
      </p:pic>
      <p:sp>
        <p:nvSpPr>
          <p:cNvPr id="14" name="Rectangle 2">
            <a:extLst>
              <a:ext uri="{FF2B5EF4-FFF2-40B4-BE49-F238E27FC236}">
                <a16:creationId xmlns:a16="http://schemas.microsoft.com/office/drawing/2014/main" id="{7D74CBFD-D1AC-4773-95B7-C0C6F3C4B9A8}"/>
              </a:ext>
            </a:extLst>
          </p:cNvPr>
          <p:cNvSpPr>
            <a:spLocks noChangeArrowheads="1"/>
          </p:cNvSpPr>
          <p:nvPr>
            <p:custDataLst>
              <p:tags r:id="rId13"/>
            </p:custDataLst>
          </p:nvPr>
        </p:nvSpPr>
        <p:spPr bwMode="auto">
          <a:xfrm>
            <a:off x="803121" y="5213463"/>
            <a:ext cx="5877338" cy="7309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76200" tIns="38100" rIns="76200" bIns="38100" anchor="t">
            <a:spAutoFit/>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ctr">
              <a:spcAft>
                <a:spcPts val="1000"/>
              </a:spcAft>
            </a:pPr>
            <a:r>
              <a:rPr lang="fr-CA" altLang="fr-FR" sz="2125">
                <a:solidFill>
                  <a:srgbClr val="414141"/>
                </a:solidFill>
                <a:latin typeface="Arial"/>
                <a:ea typeface="Roboto"/>
                <a:cs typeface="Arial"/>
              </a:rPr>
              <a:t>Recevoir et traiter les</a:t>
            </a:r>
            <a:r>
              <a:rPr lang="fr-CA" altLang="fr-FR" sz="2125" b="1">
                <a:solidFill>
                  <a:srgbClr val="414141"/>
                </a:solidFill>
                <a:latin typeface="Arial"/>
                <a:ea typeface="Roboto"/>
                <a:cs typeface="Arial"/>
              </a:rPr>
              <a:t> demandes de permis </a:t>
            </a:r>
            <a:r>
              <a:rPr lang="fr-CA" altLang="fr-FR" sz="2125">
                <a:solidFill>
                  <a:srgbClr val="414141"/>
                </a:solidFill>
                <a:latin typeface="Arial"/>
                <a:ea typeface="Roboto"/>
                <a:cs typeface="Arial"/>
              </a:rPr>
              <a:t>d’agences</a:t>
            </a:r>
          </a:p>
        </p:txBody>
      </p:sp>
      <p:pic>
        <p:nvPicPr>
          <p:cNvPr id="15" name="Image 14">
            <a:extLst>
              <a:ext uri="{FF2B5EF4-FFF2-40B4-BE49-F238E27FC236}">
                <a16:creationId xmlns:a16="http://schemas.microsoft.com/office/drawing/2014/main" id="{1E017087-E913-4447-A12A-973A1620EC34}"/>
              </a:ext>
            </a:extLst>
          </p:cNvPr>
          <p:cNvPicPr>
            <a:picLocks noChangeAspect="1"/>
          </p:cNvPicPr>
          <p:nvPr>
            <p:custDataLst>
              <p:tags r:id="rId14"/>
            </p:custDataLst>
          </p:nvPr>
        </p:nvPicPr>
        <p:blipFill>
          <a:blip r:embed="rId21"/>
          <a:stretch>
            <a:fillRect/>
          </a:stretch>
        </p:blipFill>
        <p:spPr>
          <a:xfrm>
            <a:off x="3168072" y="3813762"/>
            <a:ext cx="1275937" cy="1275937"/>
          </a:xfrm>
          <a:prstGeom prst="rect">
            <a:avLst/>
          </a:prstGeom>
        </p:spPr>
      </p:pic>
    </p:spTree>
    <p:custDataLst>
      <p:tags r:id="rId1"/>
    </p:custDataLst>
    <p:extLst>
      <p:ext uri="{BB962C8B-B14F-4D97-AF65-F5344CB8AC3E}">
        <p14:creationId xmlns:p14="http://schemas.microsoft.com/office/powerpoint/2010/main" val="297267836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 coins arrondis 1">
            <a:extLst>
              <a:ext uri="{FF2B5EF4-FFF2-40B4-BE49-F238E27FC236}">
                <a16:creationId xmlns:a16="http://schemas.microsoft.com/office/drawing/2014/main" id="{40EF010B-A9E8-5E00-1909-B49C2A0DCE1C}"/>
              </a:ext>
            </a:extLst>
          </p:cNvPr>
          <p:cNvSpPr/>
          <p:nvPr>
            <p:custDataLst>
              <p:tags r:id="rId2"/>
            </p:custDataLst>
          </p:nvPr>
        </p:nvSpPr>
        <p:spPr>
          <a:xfrm>
            <a:off x="542978" y="4532982"/>
            <a:ext cx="11106045" cy="1583613"/>
          </a:xfrm>
          <a:prstGeom prst="roundRect">
            <a:avLst/>
          </a:prstGeom>
          <a:solidFill>
            <a:srgbClr val="EBEBE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380985"/>
            <a:r>
              <a:rPr lang="fr-CA" sz="1667" dirty="0">
                <a:solidFill>
                  <a:srgbClr val="414141"/>
                </a:solidFill>
                <a:latin typeface="Arial" panose="020B0604020202020204" pitchFamily="34" charset="0"/>
                <a:ea typeface="Roboto" panose="02000000000000000000" pitchFamily="2" charset="0"/>
                <a:cs typeface="Arial" panose="020B0604020202020204" pitchFamily="34" charset="0"/>
              </a:rPr>
              <a:t>La LNT fixe les </a:t>
            </a:r>
            <a:r>
              <a:rPr lang="fr-CA" sz="1667" b="1" dirty="0">
                <a:solidFill>
                  <a:srgbClr val="414141"/>
                </a:solidFill>
                <a:latin typeface="Arial" panose="020B0604020202020204" pitchFamily="34" charset="0"/>
                <a:ea typeface="Roboto" panose="02000000000000000000" pitchFamily="2" charset="0"/>
                <a:cs typeface="Arial" panose="020B0604020202020204" pitchFamily="34" charset="0"/>
              </a:rPr>
              <a:t>conditions minimales </a:t>
            </a:r>
            <a:r>
              <a:rPr lang="fr-CA" sz="1667" dirty="0">
                <a:solidFill>
                  <a:srgbClr val="414141"/>
                </a:solidFill>
                <a:latin typeface="Arial" panose="020B0604020202020204" pitchFamily="34" charset="0"/>
                <a:ea typeface="Roboto" panose="02000000000000000000" pitchFamily="2" charset="0"/>
                <a:cs typeface="Arial" panose="020B0604020202020204" pitchFamily="34" charset="0"/>
              </a:rPr>
              <a:t>que les employeurs du Québec doivent offrir. Aucun contrat de travail, qu’il soit écrit ou verbal, ne peut déroger aux normes du travail. Les conditions de travail peuvent </a:t>
            </a:r>
            <a:r>
              <a:rPr lang="fr-CA" sz="1667" b="1" dirty="0">
                <a:solidFill>
                  <a:srgbClr val="414141"/>
                </a:solidFill>
                <a:latin typeface="Arial" panose="020B0604020202020204" pitchFamily="34" charset="0"/>
                <a:ea typeface="Roboto" panose="02000000000000000000" pitchFamily="2" charset="0"/>
                <a:cs typeface="Arial" panose="020B0604020202020204" pitchFamily="34" charset="0"/>
              </a:rPr>
              <a:t>être</a:t>
            </a:r>
            <a:r>
              <a:rPr lang="fr-CA" sz="1667" dirty="0">
                <a:solidFill>
                  <a:srgbClr val="414141"/>
                </a:solidFill>
                <a:latin typeface="Arial" panose="020B0604020202020204" pitchFamily="34" charset="0"/>
                <a:ea typeface="Roboto" panose="02000000000000000000" pitchFamily="2" charset="0"/>
                <a:cs typeface="Arial" panose="020B0604020202020204" pitchFamily="34" charset="0"/>
              </a:rPr>
              <a:t> </a:t>
            </a:r>
            <a:r>
              <a:rPr lang="fr-CA" sz="1667" b="1" dirty="0">
                <a:solidFill>
                  <a:srgbClr val="414141"/>
                </a:solidFill>
                <a:latin typeface="Arial" panose="020B0604020202020204" pitchFamily="34" charset="0"/>
                <a:ea typeface="Roboto" panose="02000000000000000000" pitchFamily="2" charset="0"/>
                <a:cs typeface="Arial" panose="020B0604020202020204" pitchFamily="34" charset="0"/>
              </a:rPr>
              <a:t>supérieures</a:t>
            </a:r>
            <a:r>
              <a:rPr lang="fr-CA" sz="1667" dirty="0">
                <a:solidFill>
                  <a:srgbClr val="414141"/>
                </a:solidFill>
                <a:latin typeface="Arial" panose="020B0604020202020204" pitchFamily="34" charset="0"/>
                <a:ea typeface="Roboto" panose="02000000000000000000" pitchFamily="2" charset="0"/>
                <a:cs typeface="Arial" panose="020B0604020202020204" pitchFamily="34" charset="0"/>
              </a:rPr>
              <a:t> à ce qui est prévu par la LNT, mais </a:t>
            </a:r>
            <a:r>
              <a:rPr lang="fr-CA" sz="1667" b="1" dirty="0">
                <a:solidFill>
                  <a:srgbClr val="414141"/>
                </a:solidFill>
                <a:latin typeface="Arial" panose="020B0604020202020204" pitchFamily="34" charset="0"/>
                <a:ea typeface="Roboto" panose="02000000000000000000" pitchFamily="2" charset="0"/>
                <a:cs typeface="Arial" panose="020B0604020202020204" pitchFamily="34" charset="0"/>
              </a:rPr>
              <a:t>jamais</a:t>
            </a:r>
            <a:r>
              <a:rPr lang="fr-CA" sz="1667" dirty="0">
                <a:solidFill>
                  <a:srgbClr val="414141"/>
                </a:solidFill>
                <a:latin typeface="Arial" panose="020B0604020202020204" pitchFamily="34" charset="0"/>
                <a:ea typeface="Roboto" panose="02000000000000000000" pitchFamily="2" charset="0"/>
                <a:cs typeface="Arial" panose="020B0604020202020204" pitchFamily="34" charset="0"/>
              </a:rPr>
              <a:t> </a:t>
            </a:r>
            <a:r>
              <a:rPr lang="fr-CA" sz="1667" b="1" dirty="0">
                <a:solidFill>
                  <a:srgbClr val="414141"/>
                </a:solidFill>
                <a:latin typeface="Arial" panose="020B0604020202020204" pitchFamily="34" charset="0"/>
                <a:ea typeface="Roboto" panose="02000000000000000000" pitchFamily="2" charset="0"/>
                <a:cs typeface="Arial" panose="020B0604020202020204" pitchFamily="34" charset="0"/>
              </a:rPr>
              <a:t>inférieures</a:t>
            </a:r>
            <a:r>
              <a:rPr lang="fr-CA" sz="1667" dirty="0">
                <a:solidFill>
                  <a:srgbClr val="414141"/>
                </a:solidFill>
                <a:latin typeface="Arial" panose="020B0604020202020204" pitchFamily="34" charset="0"/>
                <a:ea typeface="Roboto" panose="02000000000000000000" pitchFamily="2" charset="0"/>
                <a:cs typeface="Arial" panose="020B0604020202020204" pitchFamily="34" charset="0"/>
              </a:rPr>
              <a:t>.</a:t>
            </a:r>
            <a:r>
              <a:rPr lang="fr-CA" sz="1667" b="1" dirty="0">
                <a:solidFill>
                  <a:srgbClr val="414141"/>
                </a:solidFill>
                <a:latin typeface="Arial" panose="020B0604020202020204" pitchFamily="34" charset="0"/>
                <a:ea typeface="Roboto" panose="02000000000000000000" pitchFamily="2" charset="0"/>
                <a:cs typeface="Arial" panose="020B0604020202020204" pitchFamily="34" charset="0"/>
              </a:rPr>
              <a:t> </a:t>
            </a:r>
          </a:p>
          <a:p>
            <a:pPr defTabSz="380985"/>
            <a:endParaRPr lang="fr-CA" sz="1667" b="1" dirty="0">
              <a:solidFill>
                <a:srgbClr val="414141"/>
              </a:solidFill>
              <a:latin typeface="Arial" panose="020B0604020202020204" pitchFamily="34" charset="0"/>
              <a:ea typeface="Roboto" panose="02000000000000000000" pitchFamily="2" charset="0"/>
              <a:cs typeface="Arial" panose="020B0604020202020204" pitchFamily="34" charset="0"/>
            </a:endParaRPr>
          </a:p>
          <a:p>
            <a:pPr defTabSz="380985"/>
            <a:r>
              <a:rPr lang="fr-CA" sz="1667" dirty="0">
                <a:solidFill>
                  <a:srgbClr val="414141"/>
                </a:solidFill>
                <a:latin typeface="Roboto" panose="02000000000000000000" pitchFamily="2" charset="0"/>
              </a:rPr>
              <a:t>Certaines </a:t>
            </a:r>
            <a:r>
              <a:rPr lang="fr-CA" sz="1667" dirty="0">
                <a:solidFill>
                  <a:srgbClr val="414141"/>
                </a:solidFill>
                <a:latin typeface="Roboto" panose="02000000000000000000" pitchFamily="2" charset="0"/>
                <a:hlinkClick r:id="rId8"/>
              </a:rPr>
              <a:t>catégories de travailleuses et travailleurs </a:t>
            </a:r>
            <a:r>
              <a:rPr lang="fr-CA" sz="1667" dirty="0">
                <a:solidFill>
                  <a:srgbClr val="414141"/>
                </a:solidFill>
                <a:latin typeface="Roboto" panose="02000000000000000000" pitchFamily="2" charset="0"/>
              </a:rPr>
              <a:t>ne sont </a:t>
            </a:r>
            <a:r>
              <a:rPr lang="fr-CA" sz="1667" b="1" dirty="0">
                <a:solidFill>
                  <a:srgbClr val="414141"/>
                </a:solidFill>
                <a:latin typeface="Roboto" panose="02000000000000000000" pitchFamily="2" charset="0"/>
              </a:rPr>
              <a:t>pas visées </a:t>
            </a:r>
            <a:r>
              <a:rPr lang="fr-CA" sz="1667" dirty="0">
                <a:solidFill>
                  <a:srgbClr val="414141"/>
                </a:solidFill>
                <a:latin typeface="Roboto" panose="02000000000000000000" pitchFamily="2" charset="0"/>
              </a:rPr>
              <a:t>par la LNT. </a:t>
            </a:r>
            <a:endParaRPr lang="fr-CA" sz="1667" b="1" dirty="0">
              <a:solidFill>
                <a:srgbClr val="414141"/>
              </a:solidFill>
              <a:latin typeface="Arial" panose="020B0604020202020204" pitchFamily="34" charset="0"/>
              <a:ea typeface="Roboto" panose="02000000000000000000" pitchFamily="2" charset="0"/>
              <a:cs typeface="Arial" panose="020B0604020202020204" pitchFamily="34" charset="0"/>
            </a:endParaRPr>
          </a:p>
        </p:txBody>
      </p:sp>
      <p:sp>
        <p:nvSpPr>
          <p:cNvPr id="12" name="Titre 1"/>
          <p:cNvSpPr>
            <a:spLocks noGrp="1"/>
          </p:cNvSpPr>
          <p:nvPr>
            <p:ph type="title"/>
            <p:custDataLst>
              <p:tags r:id="rId3"/>
            </p:custDataLst>
          </p:nvPr>
        </p:nvSpPr>
        <p:spPr/>
        <p:txBody>
          <a:bodyPr anchor="ctr"/>
          <a:lstStyle/>
          <a:p>
            <a:r>
              <a:rPr lang="fr-FR"/>
              <a:t>LOI SUR LES NORMES DU TRAVAIL (LNT)</a:t>
            </a:r>
          </a:p>
        </p:txBody>
      </p:sp>
      <p:sp>
        <p:nvSpPr>
          <p:cNvPr id="7" name="Espace réservé du contenu 6"/>
          <p:cNvSpPr>
            <a:spLocks noGrp="1"/>
          </p:cNvSpPr>
          <p:nvPr>
            <p:ph sz="quarter" idx="10"/>
            <p:custDataLst>
              <p:tags r:id="rId4"/>
            </p:custDataLst>
          </p:nvPr>
        </p:nvSpPr>
        <p:spPr>
          <a:xfrm>
            <a:off x="542977" y="1640096"/>
            <a:ext cx="11083397" cy="3627288"/>
          </a:xfrm>
        </p:spPr>
        <p:txBody>
          <a:bodyPr lIns="0" tIns="0" rIns="0" bIns="0" numCol="1" spcCol="301752"/>
          <a:lstStyle>
            <a:lvl1pPr marL="0" indent="0" defTabSz="360000">
              <a:buClr>
                <a:srgbClr val="50A129"/>
              </a:buClr>
              <a:buFontTx/>
              <a:buNone/>
              <a:defRPr sz="2800" b="1" i="0" baseline="0">
                <a:solidFill>
                  <a:srgbClr val="006C08"/>
                </a:solidFill>
                <a:latin typeface="Arial" charset="0"/>
              </a:defRPr>
            </a:lvl1pPr>
            <a:lvl2pPr marL="0" indent="0">
              <a:buFontTx/>
              <a:buNone/>
              <a:defRPr sz="2600" baseline="0">
                <a:solidFill>
                  <a:srgbClr val="414141"/>
                </a:solidFill>
                <a:latin typeface="Arial" charset="0"/>
              </a:defRPr>
            </a:lvl2pPr>
            <a:lvl3pPr marL="0" indent="-180000">
              <a:buClr>
                <a:srgbClr val="006C08"/>
              </a:buClr>
              <a:buSzPct val="85000"/>
              <a:buFont typeface="Arial" charset="0"/>
              <a:buChar char="•"/>
              <a:defRPr sz="2600" baseline="0">
                <a:solidFill>
                  <a:srgbClr val="414141"/>
                </a:solidFill>
                <a:latin typeface="Arial" charset="0"/>
              </a:defRPr>
            </a:lvl3pPr>
            <a:lvl4pPr marL="234000" indent="0">
              <a:buFontTx/>
              <a:buNone/>
              <a:defRPr baseline="0">
                <a:solidFill>
                  <a:srgbClr val="414141"/>
                </a:solidFill>
                <a:latin typeface="Arial" charset="0"/>
              </a:defRPr>
            </a:lvl4pPr>
            <a:lvl5pPr marL="2038350" indent="0">
              <a:buFontTx/>
              <a:buNone/>
              <a:defRPr baseline="0">
                <a:latin typeface="Arial" charset="0"/>
              </a:defRPr>
            </a:lvl5pPr>
          </a:lstStyle>
          <a:p>
            <a:r>
              <a:rPr lang="fr-FR" altLang="fr-FR" dirty="0">
                <a:solidFill>
                  <a:srgbClr val="008A00"/>
                </a:solidFill>
              </a:rPr>
              <a:t>Qui est assujetti aux normes du travail ?</a:t>
            </a:r>
          </a:p>
          <a:p>
            <a:pPr lvl="1"/>
            <a:r>
              <a:rPr lang="fr-CA" sz="2000" dirty="0"/>
              <a:t>La LNT est une loi </a:t>
            </a:r>
            <a:r>
              <a:rPr lang="fr-CA" sz="2000" b="1" dirty="0"/>
              <a:t>d</a:t>
            </a:r>
            <a:r>
              <a:rPr lang="fr-CA" altLang="fr-FR" sz="2000" b="1" dirty="0"/>
              <a:t>’</a:t>
            </a:r>
            <a:r>
              <a:rPr lang="fr-CA" sz="2000" b="1" dirty="0"/>
              <a:t>ordre public </a:t>
            </a:r>
            <a:r>
              <a:rPr lang="fr-CA" sz="2000" dirty="0"/>
              <a:t>qui e</a:t>
            </a:r>
            <a:r>
              <a:rPr lang="fr-CA" altLang="fr-FR" sz="2000" dirty="0"/>
              <a:t>ncadre les conditions de travail de la plupart des personnes salariées au Québec. </a:t>
            </a:r>
          </a:p>
          <a:p>
            <a:pPr lvl="1"/>
            <a:endParaRPr lang="fr-CA" dirty="0"/>
          </a:p>
          <a:p>
            <a:pPr lvl="1"/>
            <a:endParaRPr lang="fr-CA" dirty="0"/>
          </a:p>
          <a:p>
            <a:pPr lvl="1"/>
            <a:endParaRPr lang="fr-CA" dirty="0"/>
          </a:p>
          <a:p>
            <a:pPr lvl="1"/>
            <a:r>
              <a:rPr lang="fr-CA" dirty="0"/>
              <a:t>	</a:t>
            </a:r>
          </a:p>
        </p:txBody>
      </p:sp>
      <p:grpSp>
        <p:nvGrpSpPr>
          <p:cNvPr id="23" name="Groupe 22">
            <a:extLst>
              <a:ext uri="{FF2B5EF4-FFF2-40B4-BE49-F238E27FC236}">
                <a16:creationId xmlns:a16="http://schemas.microsoft.com/office/drawing/2014/main" id="{26549924-68FD-DC15-CCD9-6688D1D0460F}"/>
              </a:ext>
            </a:extLst>
          </p:cNvPr>
          <p:cNvGrpSpPr/>
          <p:nvPr>
            <p:custDataLst>
              <p:tags r:id="rId5"/>
            </p:custDataLst>
          </p:nvPr>
        </p:nvGrpSpPr>
        <p:grpSpPr>
          <a:xfrm>
            <a:off x="1358748" y="3020457"/>
            <a:ext cx="8913586" cy="1361071"/>
            <a:chOff x="2441418" y="3859480"/>
            <a:chExt cx="9472356" cy="1387337"/>
          </a:xfrm>
        </p:grpSpPr>
        <p:grpSp>
          <p:nvGrpSpPr>
            <p:cNvPr id="21" name="Groupe 20">
              <a:extLst>
                <a:ext uri="{FF2B5EF4-FFF2-40B4-BE49-F238E27FC236}">
                  <a16:creationId xmlns:a16="http://schemas.microsoft.com/office/drawing/2014/main" id="{CAF2B1D8-DBF8-3FE5-451D-064A50A5CBB8}"/>
                </a:ext>
              </a:extLst>
            </p:cNvPr>
            <p:cNvGrpSpPr/>
            <p:nvPr/>
          </p:nvGrpSpPr>
          <p:grpSpPr>
            <a:xfrm>
              <a:off x="2441418" y="3859480"/>
              <a:ext cx="4677342" cy="1387336"/>
              <a:chOff x="3581449" y="3859480"/>
              <a:chExt cx="4677342" cy="1387336"/>
            </a:xfrm>
          </p:grpSpPr>
          <p:sp>
            <p:nvSpPr>
              <p:cNvPr id="10" name="Rectangle : coins arrondis 9">
                <a:extLst>
                  <a:ext uri="{FF2B5EF4-FFF2-40B4-BE49-F238E27FC236}">
                    <a16:creationId xmlns:a16="http://schemas.microsoft.com/office/drawing/2014/main" id="{3947F195-1FCB-C8C5-EED9-BE8E5C9D50D8}"/>
                  </a:ext>
                </a:extLst>
              </p:cNvPr>
              <p:cNvSpPr/>
              <p:nvPr/>
            </p:nvSpPr>
            <p:spPr>
              <a:xfrm>
                <a:off x="4304308" y="3859480"/>
                <a:ext cx="3954483" cy="1387336"/>
              </a:xfrm>
              <a:prstGeom prst="roundRect">
                <a:avLst/>
              </a:prstGeom>
              <a:solidFill>
                <a:srgbClr val="008A00"/>
              </a:solidFill>
              <a:ln>
                <a:noFill/>
              </a:ln>
            </p:spPr>
            <p:style>
              <a:lnRef idx="2">
                <a:schemeClr val="accent1">
                  <a:shade val="15000"/>
                </a:schemeClr>
              </a:lnRef>
              <a:fillRef idx="1">
                <a:schemeClr val="accent1"/>
              </a:fillRef>
              <a:effectRef idx="0">
                <a:schemeClr val="accent1"/>
              </a:effectRef>
              <a:fontRef idx="minor">
                <a:schemeClr val="lt1"/>
              </a:fontRef>
            </p:style>
            <p:txBody>
              <a:bodyPr lIns="510000" rtlCol="0" anchor="ctr"/>
              <a:lstStyle/>
              <a:p>
                <a:pPr defTabSz="380985"/>
                <a:r>
                  <a:rPr lang="fr-CA" sz="2000" b="1" dirty="0">
                    <a:solidFill>
                      <a:prstClr val="white"/>
                    </a:solidFill>
                    <a:latin typeface="Arial" panose="020B0604020202020204" pitchFamily="34" charset="0"/>
                    <a:cs typeface="Arial" panose="020B0604020202020204" pitchFamily="34" charset="0"/>
                  </a:rPr>
                  <a:t>Droits</a:t>
                </a:r>
                <a:r>
                  <a:rPr lang="fr-CA" sz="1667" b="1" dirty="0">
                    <a:solidFill>
                      <a:prstClr val="white"/>
                    </a:solidFill>
                    <a:latin typeface="Arial" panose="020B0604020202020204" pitchFamily="34" charset="0"/>
                    <a:cs typeface="Arial" panose="020B0604020202020204" pitchFamily="34" charset="0"/>
                  </a:rPr>
                  <a:t> </a:t>
                </a:r>
              </a:p>
              <a:p>
                <a:pPr marL="238115" indent="-238115" defTabSz="380985">
                  <a:buFont typeface="Arial" panose="020B0604020202020204" pitchFamily="34" charset="0"/>
                  <a:buChar char="•"/>
                </a:pPr>
                <a:r>
                  <a:rPr lang="fr-CA" sz="1667" dirty="0">
                    <a:solidFill>
                      <a:prstClr val="white"/>
                    </a:solidFill>
                    <a:latin typeface="Arial" panose="020B0604020202020204" pitchFamily="34" charset="0"/>
                    <a:cs typeface="Arial" panose="020B0604020202020204" pitchFamily="34" charset="0"/>
                  </a:rPr>
                  <a:t>Pour les employeurs et les personnes salariées assujettis</a:t>
                </a:r>
              </a:p>
            </p:txBody>
          </p:sp>
          <p:grpSp>
            <p:nvGrpSpPr>
              <p:cNvPr id="17" name="Groupe 16">
                <a:extLst>
                  <a:ext uri="{FF2B5EF4-FFF2-40B4-BE49-F238E27FC236}">
                    <a16:creationId xmlns:a16="http://schemas.microsoft.com/office/drawing/2014/main" id="{504B76E9-C52B-FB20-7892-E915F9EEA713}"/>
                  </a:ext>
                </a:extLst>
              </p:cNvPr>
              <p:cNvGrpSpPr/>
              <p:nvPr/>
            </p:nvGrpSpPr>
            <p:grpSpPr>
              <a:xfrm>
                <a:off x="3581449" y="4013860"/>
                <a:ext cx="1078578" cy="1078578"/>
                <a:chOff x="2576950" y="4332419"/>
                <a:chExt cx="914398" cy="914398"/>
              </a:xfrm>
            </p:grpSpPr>
            <p:sp>
              <p:nvSpPr>
                <p:cNvPr id="13" name="Ellipse 12">
                  <a:extLst>
                    <a:ext uri="{FF2B5EF4-FFF2-40B4-BE49-F238E27FC236}">
                      <a16:creationId xmlns:a16="http://schemas.microsoft.com/office/drawing/2014/main" id="{80A1945A-7C4F-19BE-5874-5F58F5B23F94}"/>
                    </a:ext>
                  </a:extLst>
                </p:cNvPr>
                <p:cNvSpPr/>
                <p:nvPr/>
              </p:nvSpPr>
              <p:spPr>
                <a:xfrm>
                  <a:off x="2576950" y="4332419"/>
                  <a:ext cx="914398" cy="914398"/>
                </a:xfrm>
                <a:prstGeom prst="ellipse">
                  <a:avLst/>
                </a:prstGeom>
                <a:solidFill>
                  <a:srgbClr val="0071AF"/>
                </a:solidFill>
                <a:ln>
                  <a:solidFill>
                    <a:srgbClr val="ACACAC"/>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380985"/>
                  <a:endParaRPr lang="fr-CA" sz="1500">
                    <a:solidFill>
                      <a:prstClr val="white"/>
                    </a:solidFill>
                    <a:latin typeface="Calibri" panose="020F0502020204030204"/>
                  </a:endParaRPr>
                </a:p>
              </p:txBody>
            </p:sp>
            <p:pic>
              <p:nvPicPr>
                <p:cNvPr id="16" name="Graphique 15" descr="Balance de la justice contour">
                  <a:extLst>
                    <a:ext uri="{FF2B5EF4-FFF2-40B4-BE49-F238E27FC236}">
                      <a16:creationId xmlns:a16="http://schemas.microsoft.com/office/drawing/2014/main" id="{FD6C6AE5-1E61-9FE4-3A05-BF91E5E6838F}"/>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2660080" y="4415549"/>
                  <a:ext cx="748138" cy="748138"/>
                </a:xfrm>
                <a:prstGeom prst="rect">
                  <a:avLst/>
                </a:prstGeom>
              </p:spPr>
            </p:pic>
          </p:grpSp>
        </p:grpSp>
        <p:grpSp>
          <p:nvGrpSpPr>
            <p:cNvPr id="22" name="Groupe 21">
              <a:extLst>
                <a:ext uri="{FF2B5EF4-FFF2-40B4-BE49-F238E27FC236}">
                  <a16:creationId xmlns:a16="http://schemas.microsoft.com/office/drawing/2014/main" id="{28249D52-1B99-2C08-3A8D-A252DE976377}"/>
                </a:ext>
              </a:extLst>
            </p:cNvPr>
            <p:cNvGrpSpPr/>
            <p:nvPr/>
          </p:nvGrpSpPr>
          <p:grpSpPr>
            <a:xfrm>
              <a:off x="7420001" y="3859481"/>
              <a:ext cx="4493773" cy="1387336"/>
              <a:chOff x="8560032" y="3859481"/>
              <a:chExt cx="4493773" cy="1387336"/>
            </a:xfrm>
          </p:grpSpPr>
          <p:sp>
            <p:nvSpPr>
              <p:cNvPr id="11" name="Rectangle : coins arrondis 10">
                <a:extLst>
                  <a:ext uri="{FF2B5EF4-FFF2-40B4-BE49-F238E27FC236}">
                    <a16:creationId xmlns:a16="http://schemas.microsoft.com/office/drawing/2014/main" id="{E112096C-CE91-2FA0-F325-E922805DDC68}"/>
                  </a:ext>
                </a:extLst>
              </p:cNvPr>
              <p:cNvSpPr/>
              <p:nvPr/>
            </p:nvSpPr>
            <p:spPr>
              <a:xfrm>
                <a:off x="9099322" y="3859481"/>
                <a:ext cx="3954483" cy="1387336"/>
              </a:xfrm>
              <a:prstGeom prst="roundRect">
                <a:avLst/>
              </a:prstGeom>
              <a:solidFill>
                <a:srgbClr val="0071AF"/>
              </a:solidFill>
              <a:ln>
                <a:noFill/>
              </a:ln>
            </p:spPr>
            <p:style>
              <a:lnRef idx="2">
                <a:schemeClr val="accent1">
                  <a:shade val="15000"/>
                </a:schemeClr>
              </a:lnRef>
              <a:fillRef idx="1">
                <a:schemeClr val="accent1"/>
              </a:fillRef>
              <a:effectRef idx="0">
                <a:schemeClr val="accent1"/>
              </a:effectRef>
              <a:fontRef idx="minor">
                <a:schemeClr val="lt1"/>
              </a:fontRef>
            </p:style>
            <p:txBody>
              <a:bodyPr lIns="510000" rtlCol="0" anchor="ctr"/>
              <a:lstStyle/>
              <a:p>
                <a:pPr defTabSz="380985"/>
                <a:r>
                  <a:rPr lang="fr-CA" sz="2000" b="1" dirty="0">
                    <a:solidFill>
                      <a:prstClr val="white"/>
                    </a:solidFill>
                    <a:latin typeface="Arial" panose="020B0604020202020204" pitchFamily="34" charset="0"/>
                    <a:cs typeface="Arial" panose="020B0604020202020204" pitchFamily="34" charset="0"/>
                  </a:rPr>
                  <a:t>Obligations </a:t>
                </a:r>
              </a:p>
              <a:p>
                <a:pPr marL="238115" indent="-238115" defTabSz="380985">
                  <a:buFont typeface="Arial" panose="020B0604020202020204" pitchFamily="34" charset="0"/>
                  <a:buChar char="•"/>
                </a:pPr>
                <a:r>
                  <a:rPr lang="fr-CA" sz="1667" dirty="0">
                    <a:solidFill>
                      <a:prstClr val="white"/>
                    </a:solidFill>
                    <a:latin typeface="Arial" panose="020B0604020202020204" pitchFamily="34" charset="0"/>
                    <a:cs typeface="Arial" panose="020B0604020202020204" pitchFamily="34" charset="0"/>
                  </a:rPr>
                  <a:t>Pour les employeurs et les personnes salariées assujettis </a:t>
                </a:r>
              </a:p>
            </p:txBody>
          </p:sp>
          <p:grpSp>
            <p:nvGrpSpPr>
              <p:cNvPr id="18" name="Groupe 17">
                <a:extLst>
                  <a:ext uri="{FF2B5EF4-FFF2-40B4-BE49-F238E27FC236}">
                    <a16:creationId xmlns:a16="http://schemas.microsoft.com/office/drawing/2014/main" id="{3FE49956-06D9-6B19-BB34-0173CE2AE568}"/>
                  </a:ext>
                </a:extLst>
              </p:cNvPr>
              <p:cNvGrpSpPr/>
              <p:nvPr/>
            </p:nvGrpSpPr>
            <p:grpSpPr>
              <a:xfrm>
                <a:off x="8560032" y="4013860"/>
                <a:ext cx="1078578" cy="1078578"/>
                <a:chOff x="2576950" y="4332419"/>
                <a:chExt cx="914398" cy="914398"/>
              </a:xfrm>
            </p:grpSpPr>
            <p:sp>
              <p:nvSpPr>
                <p:cNvPr id="19" name="Ellipse 18">
                  <a:extLst>
                    <a:ext uri="{FF2B5EF4-FFF2-40B4-BE49-F238E27FC236}">
                      <a16:creationId xmlns:a16="http://schemas.microsoft.com/office/drawing/2014/main" id="{3E1444CE-ADE1-C06C-5F8E-588FB0F6B002}"/>
                    </a:ext>
                  </a:extLst>
                </p:cNvPr>
                <p:cNvSpPr/>
                <p:nvPr/>
              </p:nvSpPr>
              <p:spPr>
                <a:xfrm>
                  <a:off x="2576950" y="4332419"/>
                  <a:ext cx="914398" cy="914398"/>
                </a:xfrm>
                <a:prstGeom prst="ellipse">
                  <a:avLst/>
                </a:prstGeom>
                <a:solidFill>
                  <a:srgbClr val="008A00"/>
                </a:solidFill>
                <a:ln>
                  <a:solidFill>
                    <a:srgbClr val="ACACAC"/>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380985"/>
                  <a:endParaRPr lang="fr-CA" sz="1500">
                    <a:solidFill>
                      <a:prstClr val="white"/>
                    </a:solidFill>
                    <a:latin typeface="Calibri" panose="020F0502020204030204"/>
                  </a:endParaRPr>
                </a:p>
              </p:txBody>
            </p:sp>
            <p:pic>
              <p:nvPicPr>
                <p:cNvPr id="20" name="Graphique 19" descr="Marteau d'officiel contour">
                  <a:extLst>
                    <a:ext uri="{FF2B5EF4-FFF2-40B4-BE49-F238E27FC236}">
                      <a16:creationId xmlns:a16="http://schemas.microsoft.com/office/drawing/2014/main" id="{BED53AC7-1151-F3E1-807A-55E33D9D9FA6}"/>
                    </a:ext>
                  </a:extLst>
                </p:cNvPr>
                <p:cNvPicPr>
                  <a:picLocks noChangeAspect="1"/>
                </p:cNvPicPr>
                <p:nvPr/>
              </p:nvPicPr>
              <p:blipFill>
                <a:blip r:embed="rId11">
                  <a:extLst>
                    <a:ext uri="{96DAC541-7B7A-43D3-8B79-37D633B846F1}">
                      <asvg:svgBlip xmlns:asvg="http://schemas.microsoft.com/office/drawing/2016/SVG/main" r:embed="rId12"/>
                    </a:ext>
                  </a:extLst>
                </a:blip>
                <a:srcRect/>
                <a:stretch/>
              </p:blipFill>
              <p:spPr>
                <a:xfrm>
                  <a:off x="2687694" y="4443163"/>
                  <a:ext cx="692910" cy="692910"/>
                </a:xfrm>
                <a:prstGeom prst="rect">
                  <a:avLst/>
                </a:prstGeom>
              </p:spPr>
            </p:pic>
          </p:grpSp>
        </p:grpSp>
      </p:grpSp>
    </p:spTree>
    <p:custDataLst>
      <p:tags r:id="rId1"/>
    </p:custDataLst>
    <p:extLst>
      <p:ext uri="{BB962C8B-B14F-4D97-AF65-F5344CB8AC3E}">
        <p14:creationId xmlns:p14="http://schemas.microsoft.com/office/powerpoint/2010/main" val="32819148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30472C8-1A4E-49F9-9196-DFD50C60069E}"/>
              </a:ext>
            </a:extLst>
          </p:cNvPr>
          <p:cNvSpPr>
            <a:spLocks noGrp="1"/>
          </p:cNvSpPr>
          <p:nvPr>
            <p:ph type="ctrTitle"/>
            <p:custDataLst>
              <p:tags r:id="rId1"/>
            </p:custDataLst>
          </p:nvPr>
        </p:nvSpPr>
        <p:spPr>
          <a:xfrm>
            <a:off x="2230113" y="2172254"/>
            <a:ext cx="7731774" cy="1256746"/>
          </a:xfrm>
        </p:spPr>
        <p:txBody>
          <a:bodyPr>
            <a:noAutofit/>
          </a:bodyPr>
          <a:lstStyle/>
          <a:p>
            <a:pPr algn="ctr"/>
            <a:r>
              <a:rPr lang="fr-CA" sz="3333" dirty="0">
                <a:latin typeface="Roboto" panose="02000000000000000000" pitchFamily="2" charset="0"/>
                <a:ea typeface="Roboto" panose="02000000000000000000" pitchFamily="2" charset="0"/>
              </a:rPr>
              <a:t>LE DROIT DE GESTION DE L’EMPLOYEUR</a:t>
            </a:r>
          </a:p>
        </p:txBody>
      </p:sp>
    </p:spTree>
    <p:extLst>
      <p:ext uri="{BB962C8B-B14F-4D97-AF65-F5344CB8AC3E}">
        <p14:creationId xmlns:p14="http://schemas.microsoft.com/office/powerpoint/2010/main" val="282344482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D76BCC09-20E0-B64F-B50B-08174F958852}"/>
              </a:ext>
            </a:extLst>
          </p:cNvPr>
          <p:cNvSpPr>
            <a:spLocks noGrp="1"/>
          </p:cNvSpPr>
          <p:nvPr>
            <p:ph type="title"/>
            <p:custDataLst>
              <p:tags r:id="rId1"/>
            </p:custDataLst>
          </p:nvPr>
        </p:nvSpPr>
        <p:spPr>
          <a:xfrm>
            <a:off x="554302" y="347266"/>
            <a:ext cx="11083398" cy="658092"/>
          </a:xfrm>
        </p:spPr>
        <p:txBody>
          <a:bodyPr/>
          <a:lstStyle/>
          <a:p>
            <a:r>
              <a:rPr lang="fr-FR"/>
              <a:t>L’EXERCICE DU DROIT DE GESTION</a:t>
            </a:r>
          </a:p>
        </p:txBody>
      </p:sp>
      <p:sp>
        <p:nvSpPr>
          <p:cNvPr id="3" name="Espace réservé du contenu 2">
            <a:extLst>
              <a:ext uri="{FF2B5EF4-FFF2-40B4-BE49-F238E27FC236}">
                <a16:creationId xmlns:a16="http://schemas.microsoft.com/office/drawing/2014/main" id="{7BD6479D-F36C-BF49-A9AA-5A7F7B8B86A9}"/>
              </a:ext>
            </a:extLst>
          </p:cNvPr>
          <p:cNvSpPr>
            <a:spLocks noGrp="1"/>
          </p:cNvSpPr>
          <p:nvPr>
            <p:ph sz="quarter" idx="10"/>
            <p:custDataLst>
              <p:tags r:id="rId2"/>
            </p:custDataLst>
          </p:nvPr>
        </p:nvSpPr>
        <p:spPr>
          <a:xfrm>
            <a:off x="554302" y="1491241"/>
            <a:ext cx="10941012" cy="4323338"/>
          </a:xfrm>
        </p:spPr>
        <p:txBody>
          <a:bodyPr/>
          <a:lstStyle/>
          <a:p>
            <a:pPr>
              <a:spcBef>
                <a:spcPts val="0"/>
              </a:spcBef>
              <a:spcAft>
                <a:spcPts val="2197"/>
              </a:spcAft>
              <a:defRPr/>
            </a:pPr>
            <a:r>
              <a:rPr lang="fr-CA" sz="2400" dirty="0">
                <a:latin typeface="Arial"/>
                <a:ea typeface="Roboto"/>
                <a:cs typeface="Arial"/>
              </a:rPr>
              <a:t>Le droit de gestion comprend notamment :</a:t>
            </a:r>
          </a:p>
          <a:p>
            <a:pPr marL="380985" indent="-380985">
              <a:lnSpc>
                <a:spcPct val="100000"/>
              </a:lnSpc>
              <a:spcBef>
                <a:spcPts val="800"/>
              </a:spcBef>
              <a:spcAft>
                <a:spcPts val="800"/>
              </a:spcAft>
              <a:buClr>
                <a:srgbClr val="008A00"/>
              </a:buClr>
              <a:buFont typeface="Arial" panose="020B0604020202020204" pitchFamily="34" charset="0"/>
              <a:buChar char="•"/>
              <a:defRPr/>
            </a:pPr>
            <a:r>
              <a:rPr lang="fr-CA" sz="2133" b="0" dirty="0">
                <a:solidFill>
                  <a:srgbClr val="414141"/>
                </a:solidFill>
                <a:latin typeface="Arial"/>
                <a:ea typeface="Roboto"/>
                <a:cs typeface="Arial"/>
              </a:rPr>
              <a:t>La définition et l’attribution des </a:t>
            </a:r>
            <a:r>
              <a:rPr lang="fr-CA" sz="2133" dirty="0">
                <a:solidFill>
                  <a:srgbClr val="414141"/>
                </a:solidFill>
                <a:latin typeface="Arial"/>
                <a:ea typeface="Roboto"/>
                <a:cs typeface="Arial"/>
              </a:rPr>
              <a:t>tâches</a:t>
            </a:r>
            <a:r>
              <a:rPr lang="fr-CA" sz="2133" b="0" dirty="0">
                <a:solidFill>
                  <a:srgbClr val="414141"/>
                </a:solidFill>
                <a:latin typeface="Arial"/>
                <a:ea typeface="Roboto"/>
                <a:cs typeface="Arial"/>
              </a:rPr>
              <a:t> et des </a:t>
            </a:r>
            <a:r>
              <a:rPr lang="fr-CA" sz="2133" dirty="0">
                <a:solidFill>
                  <a:srgbClr val="414141"/>
                </a:solidFill>
                <a:latin typeface="Arial"/>
                <a:ea typeface="Roboto"/>
                <a:cs typeface="Arial"/>
              </a:rPr>
              <a:t>responsabilités</a:t>
            </a:r>
            <a:r>
              <a:rPr lang="fr-CA" sz="2133" b="0" dirty="0">
                <a:solidFill>
                  <a:srgbClr val="414141"/>
                </a:solidFill>
                <a:latin typeface="Arial"/>
                <a:ea typeface="Roboto"/>
                <a:cs typeface="Arial"/>
              </a:rPr>
              <a:t>;</a:t>
            </a:r>
          </a:p>
          <a:p>
            <a:pPr marL="380985" indent="-380985">
              <a:lnSpc>
                <a:spcPct val="100000"/>
              </a:lnSpc>
              <a:spcBef>
                <a:spcPts val="800"/>
              </a:spcBef>
              <a:spcAft>
                <a:spcPts val="800"/>
              </a:spcAft>
              <a:buClr>
                <a:srgbClr val="008A00"/>
              </a:buClr>
              <a:buFont typeface="Arial" panose="020B0604020202020204" pitchFamily="34" charset="0"/>
              <a:buChar char="•"/>
              <a:defRPr/>
            </a:pPr>
            <a:r>
              <a:rPr lang="fr-CA" sz="2133" b="0" dirty="0">
                <a:solidFill>
                  <a:srgbClr val="414141"/>
                </a:solidFill>
                <a:latin typeface="Arial"/>
                <a:ea typeface="Roboto"/>
                <a:cs typeface="Arial"/>
              </a:rPr>
              <a:t>La gestion courante du </a:t>
            </a:r>
            <a:r>
              <a:rPr lang="fr-CA" sz="2133" dirty="0">
                <a:solidFill>
                  <a:srgbClr val="414141"/>
                </a:solidFill>
                <a:latin typeface="Arial"/>
                <a:ea typeface="Roboto"/>
                <a:cs typeface="Arial"/>
              </a:rPr>
              <a:t>rendement</a:t>
            </a:r>
            <a:r>
              <a:rPr lang="fr-CA" sz="2133" b="0" dirty="0">
                <a:solidFill>
                  <a:srgbClr val="414141"/>
                </a:solidFill>
                <a:latin typeface="Arial"/>
                <a:ea typeface="Roboto"/>
                <a:cs typeface="Arial"/>
              </a:rPr>
              <a:t> au travail;</a:t>
            </a:r>
          </a:p>
          <a:p>
            <a:pPr marL="380985" indent="-380985">
              <a:lnSpc>
                <a:spcPct val="100000"/>
              </a:lnSpc>
              <a:spcBef>
                <a:spcPts val="800"/>
              </a:spcBef>
              <a:spcAft>
                <a:spcPts val="800"/>
              </a:spcAft>
              <a:buClr>
                <a:srgbClr val="008A00"/>
              </a:buClr>
              <a:buFont typeface="Arial" panose="020B0604020202020204" pitchFamily="34" charset="0"/>
              <a:buChar char="•"/>
              <a:defRPr/>
            </a:pPr>
            <a:r>
              <a:rPr lang="fr-CA" sz="2133" b="0" dirty="0">
                <a:solidFill>
                  <a:srgbClr val="414141"/>
                </a:solidFill>
                <a:latin typeface="Arial"/>
                <a:ea typeface="Roboto"/>
                <a:cs typeface="Arial"/>
              </a:rPr>
              <a:t>La gestion de l’</a:t>
            </a:r>
            <a:r>
              <a:rPr lang="fr-CA" sz="2133" dirty="0">
                <a:solidFill>
                  <a:srgbClr val="414141"/>
                </a:solidFill>
                <a:latin typeface="Arial"/>
                <a:ea typeface="Roboto"/>
                <a:cs typeface="Arial"/>
              </a:rPr>
              <a:t>assiduité </a:t>
            </a:r>
            <a:r>
              <a:rPr lang="fr-CA" sz="2133" b="0" dirty="0">
                <a:solidFill>
                  <a:srgbClr val="414141"/>
                </a:solidFill>
                <a:latin typeface="Arial"/>
                <a:ea typeface="Roboto"/>
                <a:cs typeface="Arial"/>
              </a:rPr>
              <a:t>et de l’</a:t>
            </a:r>
            <a:r>
              <a:rPr lang="fr-CA" sz="2133" dirty="0">
                <a:solidFill>
                  <a:srgbClr val="414141"/>
                </a:solidFill>
                <a:latin typeface="Arial"/>
                <a:ea typeface="Roboto"/>
                <a:cs typeface="Arial"/>
              </a:rPr>
              <a:t>absentéisme</a:t>
            </a:r>
            <a:r>
              <a:rPr lang="fr-CA" sz="2133" b="0" dirty="0">
                <a:solidFill>
                  <a:srgbClr val="414141"/>
                </a:solidFill>
                <a:latin typeface="Arial"/>
                <a:ea typeface="Roboto"/>
                <a:cs typeface="Arial"/>
              </a:rPr>
              <a:t>;</a:t>
            </a:r>
          </a:p>
          <a:p>
            <a:pPr marL="380985" indent="-380985">
              <a:lnSpc>
                <a:spcPct val="100000"/>
              </a:lnSpc>
              <a:spcBef>
                <a:spcPts val="800"/>
              </a:spcBef>
              <a:spcAft>
                <a:spcPts val="800"/>
              </a:spcAft>
              <a:buClr>
                <a:srgbClr val="008A00"/>
              </a:buClr>
              <a:buFont typeface="Arial" panose="020B0604020202020204" pitchFamily="34" charset="0"/>
              <a:buChar char="•"/>
              <a:defRPr/>
            </a:pPr>
            <a:r>
              <a:rPr lang="fr-CA" sz="2133" b="0" dirty="0">
                <a:solidFill>
                  <a:srgbClr val="414141"/>
                </a:solidFill>
                <a:latin typeface="Arial"/>
                <a:ea typeface="Roboto"/>
                <a:cs typeface="Arial"/>
              </a:rPr>
              <a:t>La gestion de la </a:t>
            </a:r>
            <a:r>
              <a:rPr lang="fr-CA" sz="2133" dirty="0">
                <a:solidFill>
                  <a:srgbClr val="414141"/>
                </a:solidFill>
                <a:latin typeface="Arial"/>
                <a:ea typeface="Roboto"/>
                <a:cs typeface="Arial"/>
              </a:rPr>
              <a:t>discipline</a:t>
            </a:r>
            <a:r>
              <a:rPr lang="fr-CA" sz="2133" b="0" dirty="0">
                <a:solidFill>
                  <a:srgbClr val="414141"/>
                </a:solidFill>
                <a:latin typeface="Arial"/>
                <a:ea typeface="Roboto"/>
                <a:cs typeface="Arial"/>
              </a:rPr>
              <a:t> et l’application de </a:t>
            </a:r>
            <a:r>
              <a:rPr lang="fr-CA" sz="2133" dirty="0">
                <a:solidFill>
                  <a:srgbClr val="414141"/>
                </a:solidFill>
                <a:latin typeface="Arial"/>
                <a:ea typeface="Roboto"/>
                <a:cs typeface="Arial"/>
              </a:rPr>
              <a:t>sanctions</a:t>
            </a:r>
            <a:r>
              <a:rPr lang="fr-CA" sz="2133" b="0" dirty="0">
                <a:solidFill>
                  <a:srgbClr val="414141"/>
                </a:solidFill>
                <a:latin typeface="Arial"/>
                <a:ea typeface="Roboto"/>
                <a:cs typeface="Arial"/>
              </a:rPr>
              <a:t> disciplinaires;</a:t>
            </a:r>
          </a:p>
          <a:p>
            <a:pPr marL="380985" indent="-380985">
              <a:lnSpc>
                <a:spcPct val="100000"/>
              </a:lnSpc>
              <a:spcBef>
                <a:spcPts val="800"/>
              </a:spcBef>
              <a:spcAft>
                <a:spcPts val="800"/>
              </a:spcAft>
              <a:buClr>
                <a:srgbClr val="008A00"/>
              </a:buClr>
              <a:buFont typeface="Arial" panose="020B0604020202020204" pitchFamily="34" charset="0"/>
              <a:buChar char="•"/>
              <a:defRPr/>
            </a:pPr>
            <a:r>
              <a:rPr lang="fr-CA" sz="2133" b="0" dirty="0">
                <a:solidFill>
                  <a:srgbClr val="414141"/>
                </a:solidFill>
                <a:latin typeface="Arial"/>
                <a:ea typeface="Roboto"/>
                <a:cs typeface="Arial"/>
              </a:rPr>
              <a:t>Les décisions en matière de </a:t>
            </a:r>
            <a:r>
              <a:rPr lang="fr-CA" sz="2133" dirty="0">
                <a:solidFill>
                  <a:srgbClr val="414141"/>
                </a:solidFill>
                <a:latin typeface="Arial"/>
                <a:ea typeface="Roboto"/>
                <a:cs typeface="Arial"/>
              </a:rPr>
              <a:t>fin d’emploi </a:t>
            </a:r>
            <a:r>
              <a:rPr lang="fr-CA" sz="2133" b="0" dirty="0">
                <a:solidFill>
                  <a:srgbClr val="414141"/>
                </a:solidFill>
                <a:latin typeface="Arial"/>
                <a:ea typeface="Roboto"/>
                <a:cs typeface="Arial"/>
              </a:rPr>
              <a:t>(licenciement, mise à pied et congédiement).</a:t>
            </a:r>
          </a:p>
          <a:p>
            <a:pPr marL="685773" lvl="1" indent="-685773" defTabSz="508204">
              <a:lnSpc>
                <a:spcPct val="150000"/>
              </a:lnSpc>
              <a:spcBef>
                <a:spcPts val="0"/>
              </a:spcBef>
              <a:buClr>
                <a:srgbClr val="008A00"/>
              </a:buClr>
              <a:buFont typeface="+mj-lt"/>
              <a:buAutoNum type="arabicPeriod"/>
            </a:pPr>
            <a:endParaRPr lang="fr-CA" sz="2400" b="1" dirty="0">
              <a:cs typeface="Arial"/>
            </a:endParaRPr>
          </a:p>
        </p:txBody>
      </p:sp>
      <p:sp>
        <p:nvSpPr>
          <p:cNvPr id="5" name="Rectangle 4">
            <a:extLst>
              <a:ext uri="{FF2B5EF4-FFF2-40B4-BE49-F238E27FC236}">
                <a16:creationId xmlns:a16="http://schemas.microsoft.com/office/drawing/2014/main" id="{9445225F-BB9D-4C46-E4E2-EF21E2CECC73}"/>
              </a:ext>
            </a:extLst>
          </p:cNvPr>
          <p:cNvSpPr/>
          <p:nvPr>
            <p:custDataLst>
              <p:tags r:id="rId3"/>
            </p:custDataLst>
          </p:nvPr>
        </p:nvSpPr>
        <p:spPr>
          <a:xfrm>
            <a:off x="0" y="4949316"/>
            <a:ext cx="12192000" cy="834888"/>
          </a:xfrm>
          <a:prstGeom prst="rect">
            <a:avLst/>
          </a:prstGeom>
          <a:solidFill>
            <a:srgbClr val="B9E6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199952" defTabSz="380985"/>
            <a:r>
              <a:rPr lang="fr-CA" altLang="fr-FR" sz="2133">
                <a:solidFill>
                  <a:srgbClr val="414141"/>
                </a:solidFill>
                <a:latin typeface="Arial" panose="020B0604020202020204" pitchFamily="34" charset="0"/>
                <a:cs typeface="Arial" panose="020B0604020202020204" pitchFamily="34" charset="0"/>
              </a:rPr>
              <a:t>Bien exercer son droit de gestion est un facteur de succès dans la prévention des mésententes entre employeur et personne salariée. </a:t>
            </a:r>
            <a:endParaRPr lang="fr-CA" sz="1867">
              <a:solidFill>
                <a:srgbClr val="414141"/>
              </a:solidFill>
              <a:latin typeface="Arial" panose="020B0604020202020204" pitchFamily="34" charset="0"/>
              <a:cs typeface="Arial" panose="020B0604020202020204" pitchFamily="34" charset="0"/>
            </a:endParaRPr>
          </a:p>
        </p:txBody>
      </p:sp>
      <p:pic>
        <p:nvPicPr>
          <p:cNvPr id="1026" name="Picture 2">
            <a:extLst>
              <a:ext uri="{FF2B5EF4-FFF2-40B4-BE49-F238E27FC236}">
                <a16:creationId xmlns:a16="http://schemas.microsoft.com/office/drawing/2014/main" id="{528695EA-E117-6F1F-7EE1-9CCC76952298}"/>
              </a:ext>
            </a:extLst>
          </p:cNvPr>
          <p:cNvPicPr>
            <a:picLocks noChangeAspect="1" noChangeArrowheads="1"/>
          </p:cNvPicPr>
          <p:nvPr>
            <p:custDataLst>
              <p:tags r:id="rId4"/>
            </p:custDataLst>
          </p:nvPr>
        </p:nvPicPr>
        <p:blipFill>
          <a:blip r:embed="rId7">
            <a:extLst>
              <a:ext uri="{28A0092B-C50C-407E-A947-70E740481C1C}">
                <a14:useLocalDpi xmlns:a14="http://schemas.microsoft.com/office/drawing/2010/main" val="0"/>
              </a:ext>
            </a:extLst>
          </a:blip>
          <a:srcRect/>
          <a:stretch>
            <a:fillRect/>
          </a:stretch>
        </p:blipFill>
        <p:spPr bwMode="auto">
          <a:xfrm>
            <a:off x="259944" y="4976603"/>
            <a:ext cx="780316" cy="78031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0891818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2787E7AF-7783-40CF-B1DD-5AB8B11FE778}"/>
              </a:ext>
            </a:extLst>
          </p:cNvPr>
          <p:cNvSpPr/>
          <p:nvPr>
            <p:custDataLst>
              <p:tags r:id="rId1"/>
            </p:custDataLst>
          </p:nvPr>
        </p:nvSpPr>
        <p:spPr>
          <a:xfrm>
            <a:off x="-30708" y="4754085"/>
            <a:ext cx="12222708" cy="1200441"/>
          </a:xfrm>
          <a:prstGeom prst="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76200" tIns="38100" rIns="76200" bIns="38100" rtlCol="0" anchor="ctr"/>
          <a:lstStyle/>
          <a:p>
            <a:pPr marL="1199573"/>
            <a:r>
              <a:rPr lang="fr-CA" sz="2333">
                <a:solidFill>
                  <a:srgbClr val="414141"/>
                </a:solidFill>
                <a:latin typeface="Arial"/>
                <a:ea typeface="Roboto"/>
                <a:cs typeface="Arial"/>
              </a:rPr>
              <a:t>Agir avec </a:t>
            </a:r>
            <a:r>
              <a:rPr lang="fr-CA" sz="2333" b="1">
                <a:solidFill>
                  <a:srgbClr val="414141"/>
                </a:solidFill>
                <a:latin typeface="Arial"/>
                <a:ea typeface="Roboto"/>
                <a:cs typeface="Arial"/>
              </a:rPr>
              <a:t>respect </a:t>
            </a:r>
            <a:r>
              <a:rPr lang="fr-CA" sz="2333">
                <a:solidFill>
                  <a:srgbClr val="414141"/>
                </a:solidFill>
                <a:latin typeface="Arial"/>
                <a:ea typeface="Roboto"/>
                <a:cs typeface="Arial"/>
              </a:rPr>
              <a:t>et intervenir de manière </a:t>
            </a:r>
            <a:r>
              <a:rPr lang="fr-CA" sz="2333" b="1">
                <a:solidFill>
                  <a:srgbClr val="414141"/>
                </a:solidFill>
                <a:latin typeface="Arial"/>
                <a:ea typeface="Roboto"/>
                <a:cs typeface="Arial"/>
              </a:rPr>
              <a:t>objective</a:t>
            </a:r>
            <a:r>
              <a:rPr lang="fr-CA" sz="2333">
                <a:solidFill>
                  <a:srgbClr val="414141"/>
                </a:solidFill>
                <a:latin typeface="Arial"/>
                <a:ea typeface="Roboto"/>
                <a:cs typeface="Arial"/>
              </a:rPr>
              <a:t>, axée sur les </a:t>
            </a:r>
            <a:r>
              <a:rPr lang="fr-CA" sz="2333" b="1">
                <a:solidFill>
                  <a:srgbClr val="414141"/>
                </a:solidFill>
                <a:latin typeface="Arial"/>
                <a:ea typeface="Roboto"/>
                <a:cs typeface="Arial"/>
              </a:rPr>
              <a:t>tâches</a:t>
            </a:r>
            <a:r>
              <a:rPr lang="fr-CA" sz="2333">
                <a:solidFill>
                  <a:srgbClr val="414141"/>
                </a:solidFill>
                <a:latin typeface="Arial"/>
                <a:ea typeface="Roboto"/>
                <a:cs typeface="Arial"/>
              </a:rPr>
              <a:t> à effectuer et </a:t>
            </a:r>
            <a:r>
              <a:rPr lang="fr-CA" sz="2333" b="1">
                <a:solidFill>
                  <a:srgbClr val="414141"/>
                </a:solidFill>
                <a:latin typeface="Arial"/>
                <a:ea typeface="Roboto"/>
                <a:cs typeface="Arial"/>
              </a:rPr>
              <a:t>non sur la personne</a:t>
            </a:r>
            <a:r>
              <a:rPr lang="fr-CA" sz="2333">
                <a:solidFill>
                  <a:srgbClr val="414141"/>
                </a:solidFill>
                <a:latin typeface="Arial"/>
                <a:ea typeface="Roboto"/>
                <a:cs typeface="Arial"/>
              </a:rPr>
              <a:t>.</a:t>
            </a:r>
          </a:p>
        </p:txBody>
      </p:sp>
      <p:sp>
        <p:nvSpPr>
          <p:cNvPr id="2" name="Titre 1">
            <a:extLst>
              <a:ext uri="{FF2B5EF4-FFF2-40B4-BE49-F238E27FC236}">
                <a16:creationId xmlns:a16="http://schemas.microsoft.com/office/drawing/2014/main" id="{D76BCC09-20E0-B64F-B50B-08174F958852}"/>
              </a:ext>
            </a:extLst>
          </p:cNvPr>
          <p:cNvSpPr>
            <a:spLocks noGrp="1"/>
          </p:cNvSpPr>
          <p:nvPr>
            <p:ph type="title"/>
            <p:custDataLst>
              <p:tags r:id="rId2"/>
            </p:custDataLst>
          </p:nvPr>
        </p:nvSpPr>
        <p:spPr>
          <a:xfrm>
            <a:off x="300516" y="401325"/>
            <a:ext cx="11083397" cy="658092"/>
          </a:xfrm>
        </p:spPr>
        <p:txBody>
          <a:bodyPr/>
          <a:lstStyle/>
          <a:p>
            <a:r>
              <a:rPr lang="fr-FR">
                <a:latin typeface="Arial"/>
                <a:cs typeface="Arial"/>
              </a:rPr>
              <a:t>L’ EXERCICE DU DROIT DE GESTION</a:t>
            </a:r>
          </a:p>
        </p:txBody>
      </p:sp>
      <p:pic>
        <p:nvPicPr>
          <p:cNvPr id="4" name="Image 3">
            <a:extLst>
              <a:ext uri="{FF2B5EF4-FFF2-40B4-BE49-F238E27FC236}">
                <a16:creationId xmlns:a16="http://schemas.microsoft.com/office/drawing/2014/main" id="{B031B6F6-3ED4-4AC4-9F10-F6F0F7348CD0}"/>
              </a:ext>
            </a:extLst>
          </p:cNvPr>
          <p:cNvPicPr>
            <a:picLocks noChangeAspect="1"/>
          </p:cNvPicPr>
          <p:nvPr>
            <p:custDataLst>
              <p:tags r:id="rId3"/>
            </p:custDataLst>
          </p:nvPr>
        </p:nvPicPr>
        <p:blipFill>
          <a:blip r:embed="rId9"/>
          <a:stretch>
            <a:fillRect/>
          </a:stretch>
        </p:blipFill>
        <p:spPr>
          <a:xfrm>
            <a:off x="11063441" y="269815"/>
            <a:ext cx="949735" cy="949735"/>
          </a:xfrm>
          <a:prstGeom prst="rect">
            <a:avLst/>
          </a:prstGeom>
        </p:spPr>
      </p:pic>
      <p:graphicFrame>
        <p:nvGraphicFramePr>
          <p:cNvPr id="8" name="Tableau 7">
            <a:extLst>
              <a:ext uri="{FF2B5EF4-FFF2-40B4-BE49-F238E27FC236}">
                <a16:creationId xmlns:a16="http://schemas.microsoft.com/office/drawing/2014/main" id="{430ECCD2-64BF-4A28-AB79-EA831AFB51A2}"/>
              </a:ext>
            </a:extLst>
          </p:cNvPr>
          <p:cNvGraphicFramePr>
            <a:graphicFrameLocks noGrp="1"/>
          </p:cNvGraphicFramePr>
          <p:nvPr>
            <p:custDataLst>
              <p:tags r:id="rId4"/>
            </p:custDataLst>
          </p:nvPr>
        </p:nvGraphicFramePr>
        <p:xfrm>
          <a:off x="0" y="1366400"/>
          <a:ext cx="12192000" cy="3393393"/>
        </p:xfrm>
        <a:graphic>
          <a:graphicData uri="http://schemas.openxmlformats.org/drawingml/2006/table">
            <a:tbl>
              <a:tblPr/>
              <a:tblGrid>
                <a:gridCol w="6062869">
                  <a:extLst>
                    <a:ext uri="{9D8B030D-6E8A-4147-A177-3AD203B41FA5}">
                      <a16:colId xmlns:a16="http://schemas.microsoft.com/office/drawing/2014/main" val="3924685851"/>
                    </a:ext>
                  </a:extLst>
                </a:gridCol>
                <a:gridCol w="6129131">
                  <a:extLst>
                    <a:ext uri="{9D8B030D-6E8A-4147-A177-3AD203B41FA5}">
                      <a16:colId xmlns:a16="http://schemas.microsoft.com/office/drawing/2014/main" val="2507545323"/>
                    </a:ext>
                  </a:extLst>
                </a:gridCol>
              </a:tblGrid>
              <a:tr h="469563">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lang="fr-CA" sz="2300" b="1" i="0" kern="1200" baseline="0">
                          <a:solidFill>
                            <a:schemeClr val="bg1"/>
                          </a:solidFill>
                          <a:latin typeface="Roboto" panose="02000000000000000000" pitchFamily="2" charset="0"/>
                          <a:ea typeface="Roboto" panose="02000000000000000000" pitchFamily="2" charset="0"/>
                          <a:cs typeface="+mn-cs"/>
                        </a:rPr>
                        <a:t>Droit de gestion </a:t>
                      </a:r>
                    </a:p>
                  </a:txBody>
                  <a:tcPr marL="120000" marR="75000" marT="56982" marB="56982" anchor="ctr" horzOverflow="overflow">
                    <a:lnL w="12700" cap="flat" cmpd="sng" algn="ctr">
                      <a:solidFill>
                        <a:srgbClr val="95989A"/>
                      </a:solidFill>
                      <a:prstDash val="solid"/>
                      <a:round/>
                      <a:headEnd type="none" w="med" len="med"/>
                      <a:tailEnd type="none" w="med" len="med"/>
                    </a:lnL>
                    <a:lnR w="12700" cap="flat" cmpd="sng" algn="ctr">
                      <a:solidFill>
                        <a:srgbClr val="95989A"/>
                      </a:solidFill>
                      <a:prstDash val="solid"/>
                      <a:round/>
                      <a:headEnd type="none" w="med" len="med"/>
                      <a:tailEnd type="none" w="med" len="med"/>
                    </a:lnR>
                    <a:lnT w="12700" cap="flat" cmpd="sng" algn="ctr">
                      <a:solidFill>
                        <a:srgbClr val="95989A"/>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008A00"/>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0" algn="ctr" defTabSz="914400" rtl="0" eaLnBrk="1" latinLnBrk="0" hangingPunct="1"/>
                      <a:r>
                        <a:rPr lang="fr-CA" sz="2300" b="1" i="0" kern="1200" baseline="0">
                          <a:solidFill>
                            <a:schemeClr val="bg1"/>
                          </a:solidFill>
                          <a:latin typeface="Roboto" panose="02000000000000000000" pitchFamily="2" charset="0"/>
                          <a:ea typeface="Roboto" panose="02000000000000000000" pitchFamily="2" charset="0"/>
                          <a:cs typeface="+mn-cs"/>
                        </a:rPr>
                        <a:t>Situation à risque </a:t>
                      </a:r>
                    </a:p>
                  </a:txBody>
                  <a:tcPr marL="76200" marR="76200" marT="38100" marB="38100" anchor="ctr">
                    <a:lnL w="12700" cap="flat" cmpd="sng" algn="ctr">
                      <a:solidFill>
                        <a:srgbClr val="95989A"/>
                      </a:solidFill>
                      <a:prstDash val="solid"/>
                      <a:round/>
                      <a:headEnd type="none" w="med" len="med"/>
                      <a:tailEnd type="none" w="med" len="med"/>
                    </a:lnL>
                    <a:lnR w="12700" cap="flat" cmpd="sng" algn="ctr">
                      <a:solidFill>
                        <a:srgbClr val="95989A"/>
                      </a:solidFill>
                      <a:prstDash val="solid"/>
                      <a:round/>
                      <a:headEnd type="none" w="med" len="med"/>
                      <a:tailEnd type="none" w="med" len="med"/>
                    </a:lnR>
                    <a:lnT w="12700" cap="flat" cmpd="sng" algn="ctr">
                      <a:solidFill>
                        <a:srgbClr val="95989A"/>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2">
                        <a:lumMod val="75000"/>
                      </a:schemeClr>
                    </a:solidFill>
                  </a:tcPr>
                </a:tc>
                <a:extLst>
                  <a:ext uri="{0D108BD9-81ED-4DB2-BD59-A6C34878D82A}">
                    <a16:rowId xmlns:a16="http://schemas.microsoft.com/office/drawing/2014/main" val="3216574572"/>
                  </a:ext>
                </a:extLst>
              </a:tr>
              <a:tr h="523322">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457200" indent="-457200" algn="l">
                        <a:buFont typeface="Arial" panose="020B0604020202020204" pitchFamily="34" charset="0"/>
                        <a:buChar char="•"/>
                      </a:pPr>
                      <a:r>
                        <a:rPr lang="fr-CA" sz="2300" b="0" i="0" kern="1200" baseline="0">
                          <a:solidFill>
                            <a:srgbClr val="414141"/>
                          </a:solidFill>
                          <a:latin typeface="Arial"/>
                          <a:ea typeface="Roboto"/>
                          <a:cs typeface="+mn-cs"/>
                        </a:rPr>
                        <a:t>Suivi et contrôle de l’absentéisme</a:t>
                      </a:r>
                    </a:p>
                  </a:txBody>
                  <a:tcPr marL="76200" marR="76200" marT="38100" marB="381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lumMod val="20000"/>
                        <a:lumOff val="80000"/>
                      </a:schemeClr>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457200" indent="-457200" algn="l">
                        <a:buFont typeface="Arial" panose="020B0604020202020204" pitchFamily="34" charset="0"/>
                        <a:buChar char="•"/>
                      </a:pPr>
                      <a:r>
                        <a:rPr lang="fr-CA" sz="2300" b="0" i="0" kern="1200" baseline="0">
                          <a:solidFill>
                            <a:srgbClr val="414141"/>
                          </a:solidFill>
                          <a:latin typeface="Arial"/>
                          <a:ea typeface="Roboto"/>
                          <a:cs typeface="+mn-cs"/>
                        </a:rPr>
                        <a:t>Surveillance abusive et intrusive</a:t>
                      </a:r>
                    </a:p>
                  </a:txBody>
                  <a:tcPr marL="76200" marR="76200" marT="38100" marB="381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2">
                        <a:lumMod val="20000"/>
                        <a:lumOff val="80000"/>
                      </a:schemeClr>
                    </a:solidFill>
                  </a:tcPr>
                </a:tc>
                <a:extLst>
                  <a:ext uri="{0D108BD9-81ED-4DB2-BD59-A6C34878D82A}">
                    <a16:rowId xmlns:a16="http://schemas.microsoft.com/office/drawing/2014/main" val="3881973071"/>
                  </a:ext>
                </a:extLst>
              </a:tr>
              <a:tr h="787400">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457200" marR="0" lvl="0" indent="-457200" algn="l" defTabSz="100584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fr-CA" sz="2300" b="0" i="0" kern="1200" baseline="0">
                          <a:solidFill>
                            <a:srgbClr val="414141"/>
                          </a:solidFill>
                          <a:latin typeface="Arial"/>
                          <a:ea typeface="Roboto"/>
                          <a:cs typeface="+mn-cs"/>
                        </a:rPr>
                        <a:t>Évaluation du travail, de la performance et du comportement</a:t>
                      </a:r>
                    </a:p>
                  </a:txBody>
                  <a:tcPr marL="76200" marR="76200" marT="38100" marB="381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lumMod val="20000"/>
                        <a:lumOff val="80000"/>
                      </a:schemeClr>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457200" marR="0" lvl="0" indent="-457200" algn="l" defTabSz="100584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fr-CA" sz="2300" b="0" i="0" kern="1200" baseline="0">
                          <a:solidFill>
                            <a:srgbClr val="414141"/>
                          </a:solidFill>
                          <a:latin typeface="Arial"/>
                          <a:ea typeface="Roboto"/>
                          <a:cs typeface="+mn-cs"/>
                        </a:rPr>
                        <a:t>Dénigrement de la qualité du travail devant des collègues</a:t>
                      </a:r>
                    </a:p>
                  </a:txBody>
                  <a:tcPr marL="76200" marR="76200" marT="38100" marB="381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2">
                        <a:lumMod val="20000"/>
                        <a:lumOff val="80000"/>
                      </a:schemeClr>
                    </a:solidFill>
                  </a:tcPr>
                </a:tc>
                <a:extLst>
                  <a:ext uri="{0D108BD9-81ED-4DB2-BD59-A6C34878D82A}">
                    <a16:rowId xmlns:a16="http://schemas.microsoft.com/office/drawing/2014/main" val="3089616996"/>
                  </a:ext>
                </a:extLst>
              </a:tr>
              <a:tr h="825708">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457200" indent="-457200" algn="l" defTabSz="457200" rtl="0" eaLnBrk="1" latinLnBrk="0" hangingPunct="1">
                        <a:lnSpc>
                          <a:spcPct val="100000"/>
                        </a:lnSpc>
                        <a:buFont typeface="Arial" panose="020B0604020202020204" pitchFamily="34" charset="0"/>
                        <a:buChar char="•"/>
                      </a:pPr>
                      <a:r>
                        <a:rPr lang="fr-CA" sz="2300" b="0" i="0" kern="1200" baseline="0">
                          <a:solidFill>
                            <a:srgbClr val="414141"/>
                          </a:solidFill>
                          <a:latin typeface="Arial"/>
                          <a:ea typeface="Roboto"/>
                          <a:cs typeface="+mn-cs"/>
                        </a:rPr>
                        <a:t>Organisation du travail et attribution des tâches, des postes et des promotions</a:t>
                      </a:r>
                    </a:p>
                  </a:txBody>
                  <a:tcPr marL="76200" marR="76200" marT="38100" marB="381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lumMod val="20000"/>
                        <a:lumOff val="80000"/>
                      </a:schemeClr>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457200" indent="-457200" algn="l">
                        <a:lnSpc>
                          <a:spcPct val="100000"/>
                        </a:lnSpc>
                        <a:buFont typeface="Arial" panose="020B0604020202020204" pitchFamily="34" charset="0"/>
                        <a:buChar char="•"/>
                      </a:pPr>
                      <a:r>
                        <a:rPr lang="fr-CA" sz="2300" b="0" i="0" kern="1200" baseline="0">
                          <a:solidFill>
                            <a:srgbClr val="414141"/>
                          </a:solidFill>
                          <a:latin typeface="Arial"/>
                          <a:ea typeface="Roboto"/>
                          <a:cs typeface="+mn-cs"/>
                        </a:rPr>
                        <a:t>Injustice dans l’attribution des tâches </a:t>
                      </a:r>
                    </a:p>
                    <a:p>
                      <a:pPr marL="457200" lvl="1" indent="0" algn="l">
                        <a:lnSpc>
                          <a:spcPct val="100000"/>
                        </a:lnSpc>
                        <a:buFont typeface="Arial" panose="020B0604020202020204" pitchFamily="34" charset="0"/>
                        <a:buNone/>
                      </a:pPr>
                      <a:r>
                        <a:rPr lang="fr-CA" sz="1700" b="0" i="0" kern="1200" baseline="0">
                          <a:solidFill>
                            <a:srgbClr val="414141"/>
                          </a:solidFill>
                          <a:latin typeface="Arial"/>
                          <a:ea typeface="Roboto"/>
                          <a:cs typeface="+mn-cs"/>
                        </a:rPr>
                        <a:t>(ex. imposition de tâches dévalorisantes, humiliantes) </a:t>
                      </a:r>
                    </a:p>
                  </a:txBody>
                  <a:tcPr marL="76200" marR="76200" marT="38100" marB="381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2">
                        <a:lumMod val="20000"/>
                        <a:lumOff val="80000"/>
                      </a:schemeClr>
                    </a:solidFill>
                  </a:tcPr>
                </a:tc>
                <a:extLst>
                  <a:ext uri="{0D108BD9-81ED-4DB2-BD59-A6C34878D82A}">
                    <a16:rowId xmlns:a16="http://schemas.microsoft.com/office/drawing/2014/main" val="2715666022"/>
                  </a:ext>
                </a:extLst>
              </a:tr>
              <a:tr h="787400">
                <a:tc>
                  <a:txBody>
                    <a:bodyPr/>
                    <a:lstStyle/>
                    <a:p>
                      <a:pPr marL="457200" indent="-457200" algn="l" defTabSz="457200" rtl="0" eaLnBrk="1" latinLnBrk="0" hangingPunct="1">
                        <a:lnSpc>
                          <a:spcPct val="100000"/>
                        </a:lnSpc>
                        <a:buFont typeface="Arial" panose="020B0604020202020204" pitchFamily="34" charset="0"/>
                        <a:buChar char="•"/>
                      </a:pPr>
                      <a:r>
                        <a:rPr lang="fr-CA" sz="2300" b="0" i="0" kern="1200" baseline="0">
                          <a:solidFill>
                            <a:srgbClr val="414141"/>
                          </a:solidFill>
                          <a:latin typeface="Arial"/>
                          <a:ea typeface="Roboto"/>
                          <a:cs typeface="+mn-cs"/>
                        </a:rPr>
                        <a:t>Gestion de la discipline et application de mesures disciplinaires justes</a:t>
                      </a:r>
                    </a:p>
                  </a:txBody>
                  <a:tcPr marL="76200" marR="76200" marT="38100" marB="381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lumMod val="20000"/>
                        <a:lumOff val="80000"/>
                      </a:schemeClr>
                    </a:solidFill>
                  </a:tcPr>
                </a:tc>
                <a:tc>
                  <a:txBody>
                    <a:bodyPr/>
                    <a:lstStyle/>
                    <a:p>
                      <a:pPr marL="457200" indent="-457200" algn="l">
                        <a:lnSpc>
                          <a:spcPct val="100000"/>
                        </a:lnSpc>
                        <a:buFont typeface="Arial" panose="020B0604020202020204" pitchFamily="34" charset="0"/>
                        <a:buChar char="•"/>
                      </a:pPr>
                      <a:r>
                        <a:rPr lang="fr-CA" sz="2300" b="0" i="0" kern="1200" baseline="0">
                          <a:solidFill>
                            <a:srgbClr val="414141"/>
                          </a:solidFill>
                          <a:latin typeface="Arial"/>
                          <a:ea typeface="Roboto"/>
                          <a:cs typeface="+mn-cs"/>
                        </a:rPr>
                        <a:t>Mesures disciplinaires arbitraires, non justifiées ou démesurées.</a:t>
                      </a:r>
                    </a:p>
                  </a:txBody>
                  <a:tcPr marL="76200" marR="76200" marT="38100" marB="381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2">
                        <a:lumMod val="20000"/>
                        <a:lumOff val="80000"/>
                      </a:schemeClr>
                    </a:solidFill>
                  </a:tcPr>
                </a:tc>
                <a:extLst>
                  <a:ext uri="{0D108BD9-81ED-4DB2-BD59-A6C34878D82A}">
                    <a16:rowId xmlns:a16="http://schemas.microsoft.com/office/drawing/2014/main" val="3169228798"/>
                  </a:ext>
                </a:extLst>
              </a:tr>
            </a:tbl>
          </a:graphicData>
        </a:graphic>
      </p:graphicFrame>
      <p:pic>
        <p:nvPicPr>
          <p:cNvPr id="6" name="Image 5">
            <a:extLst>
              <a:ext uri="{FF2B5EF4-FFF2-40B4-BE49-F238E27FC236}">
                <a16:creationId xmlns:a16="http://schemas.microsoft.com/office/drawing/2014/main" id="{216EC44A-57BE-4850-9B56-27CCE678B681}"/>
              </a:ext>
            </a:extLst>
          </p:cNvPr>
          <p:cNvPicPr>
            <a:picLocks noChangeAspect="1"/>
          </p:cNvPicPr>
          <p:nvPr>
            <p:custDataLst>
              <p:tags r:id="rId5"/>
            </p:custDataLst>
          </p:nvPr>
        </p:nvPicPr>
        <p:blipFill>
          <a:blip r:embed="rId10"/>
          <a:stretch>
            <a:fillRect/>
          </a:stretch>
        </p:blipFill>
        <p:spPr>
          <a:xfrm>
            <a:off x="148115" y="4906644"/>
            <a:ext cx="913688" cy="913688"/>
          </a:xfrm>
          <a:prstGeom prst="rect">
            <a:avLst/>
          </a:prstGeom>
        </p:spPr>
      </p:pic>
      <p:sp>
        <p:nvSpPr>
          <p:cNvPr id="3" name="ZoneTexte 2">
            <a:extLst>
              <a:ext uri="{FF2B5EF4-FFF2-40B4-BE49-F238E27FC236}">
                <a16:creationId xmlns:a16="http://schemas.microsoft.com/office/drawing/2014/main" id="{5F34721F-8448-4742-A7CB-5E840E3F3C78}"/>
              </a:ext>
            </a:extLst>
          </p:cNvPr>
          <p:cNvSpPr txBox="1"/>
          <p:nvPr>
            <p:custDataLst>
              <p:tags r:id="rId6"/>
            </p:custDataLst>
          </p:nvPr>
        </p:nvSpPr>
        <p:spPr>
          <a:xfrm>
            <a:off x="0" y="1"/>
            <a:ext cx="3175000" cy="323165"/>
          </a:xfrm>
          <a:prstGeom prst="rect">
            <a:avLst/>
          </a:prstGeom>
          <a:noFill/>
        </p:spPr>
        <p:txBody>
          <a:bodyPr vert="horz" rtlCol="0">
            <a:spAutoFit/>
          </a:bodyPr>
          <a:lstStyle/>
          <a:p>
            <a:endParaRPr lang="fr-CA" sz="1500"/>
          </a:p>
        </p:txBody>
      </p:sp>
    </p:spTree>
    <p:extLst>
      <p:ext uri="{BB962C8B-B14F-4D97-AF65-F5344CB8AC3E}">
        <p14:creationId xmlns:p14="http://schemas.microsoft.com/office/powerpoint/2010/main" val="376844159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D76BCC09-20E0-B64F-B50B-08174F958852}"/>
              </a:ext>
            </a:extLst>
          </p:cNvPr>
          <p:cNvSpPr>
            <a:spLocks noGrp="1"/>
          </p:cNvSpPr>
          <p:nvPr>
            <p:ph type="title"/>
            <p:custDataLst>
              <p:tags r:id="rId1"/>
            </p:custDataLst>
          </p:nvPr>
        </p:nvSpPr>
        <p:spPr>
          <a:xfrm>
            <a:off x="426722" y="387285"/>
            <a:ext cx="11083398" cy="658092"/>
          </a:xfrm>
        </p:spPr>
        <p:txBody>
          <a:bodyPr/>
          <a:lstStyle/>
          <a:p>
            <a:r>
              <a:rPr lang="fr-CA" dirty="0">
                <a:ea typeface="Roboto"/>
              </a:rPr>
              <a:t>MESURES DISCIPLINAIRES</a:t>
            </a:r>
            <a:endParaRPr lang="fr-FR" dirty="0"/>
          </a:p>
        </p:txBody>
      </p:sp>
      <p:sp>
        <p:nvSpPr>
          <p:cNvPr id="7" name="Espace réservé du contenu 6">
            <a:extLst>
              <a:ext uri="{FF2B5EF4-FFF2-40B4-BE49-F238E27FC236}">
                <a16:creationId xmlns:a16="http://schemas.microsoft.com/office/drawing/2014/main" id="{BDC0AF45-B090-E425-9504-8A7CE909BB65}"/>
              </a:ext>
            </a:extLst>
          </p:cNvPr>
          <p:cNvSpPr>
            <a:spLocks noGrp="1"/>
          </p:cNvSpPr>
          <p:nvPr>
            <p:ph sz="quarter" idx="10"/>
            <p:custDataLst>
              <p:tags r:id="rId2"/>
            </p:custDataLst>
          </p:nvPr>
        </p:nvSpPr>
        <p:spPr>
          <a:xfrm>
            <a:off x="426722" y="1537147"/>
            <a:ext cx="11231298" cy="4530395"/>
          </a:xfrm>
        </p:spPr>
        <p:txBody>
          <a:bodyPr/>
          <a:lstStyle/>
          <a:p>
            <a:pPr defTabSz="479981">
              <a:spcBef>
                <a:spcPts val="1867"/>
              </a:spcBef>
              <a:spcAft>
                <a:spcPts val="1333"/>
              </a:spcAft>
              <a:defRPr/>
            </a:pPr>
            <a:r>
              <a:rPr lang="fr-CA" sz="2133" dirty="0">
                <a:solidFill>
                  <a:srgbClr val="0070C0"/>
                </a:solidFill>
                <a:latin typeface="Arial"/>
                <a:cs typeface="Arial"/>
              </a:rPr>
              <a:t>Mesures disciplinaires</a:t>
            </a:r>
            <a:r>
              <a:rPr lang="fr-CA" sz="2133" b="0" dirty="0">
                <a:solidFill>
                  <a:srgbClr val="414141"/>
                </a:solidFill>
                <a:latin typeface="Arial"/>
                <a:cs typeface="Arial"/>
              </a:rPr>
              <a:t>, l’employeur doit le faire :</a:t>
            </a:r>
          </a:p>
          <a:p>
            <a:pPr marL="1649934" indent="-457182" defTabSz="479981">
              <a:spcBef>
                <a:spcPts val="0"/>
              </a:spcBef>
              <a:spcAft>
                <a:spcPts val="1000"/>
              </a:spcAft>
              <a:buFont typeface="Wingdings" panose="05000000000000000000" pitchFamily="2" charset="2"/>
              <a:buChar char="ü"/>
              <a:defRPr/>
            </a:pPr>
            <a:r>
              <a:rPr lang="fr-CA" sz="2133" b="0" dirty="0">
                <a:solidFill>
                  <a:srgbClr val="414141"/>
                </a:solidFill>
                <a:latin typeface="Arial"/>
                <a:cs typeface="Arial"/>
              </a:rPr>
              <a:t>De façon </a:t>
            </a:r>
            <a:r>
              <a:rPr lang="fr-CA" sz="2133" dirty="0">
                <a:solidFill>
                  <a:srgbClr val="414141"/>
                </a:solidFill>
                <a:latin typeface="Arial"/>
                <a:cs typeface="Arial"/>
              </a:rPr>
              <a:t>graduelle, </a:t>
            </a:r>
            <a:r>
              <a:rPr lang="fr-CA" sz="2133" b="0" dirty="0">
                <a:solidFill>
                  <a:srgbClr val="414141"/>
                </a:solidFill>
                <a:latin typeface="Arial"/>
                <a:cs typeface="Arial"/>
              </a:rPr>
              <a:t>de manière à permettre à la personne salariée de répondre aux exigences requises;</a:t>
            </a:r>
          </a:p>
          <a:p>
            <a:pPr marL="1649934" indent="-457182" defTabSz="479981">
              <a:spcBef>
                <a:spcPts val="0"/>
              </a:spcBef>
              <a:spcAft>
                <a:spcPts val="1000"/>
              </a:spcAft>
              <a:buFont typeface="Wingdings" panose="05000000000000000000" pitchFamily="2" charset="2"/>
              <a:buChar char="ü"/>
              <a:defRPr/>
            </a:pPr>
            <a:r>
              <a:rPr lang="fr-CA" sz="2133" b="0" dirty="0">
                <a:solidFill>
                  <a:srgbClr val="414141"/>
                </a:solidFill>
                <a:latin typeface="Arial"/>
                <a:cs typeface="Arial"/>
              </a:rPr>
              <a:t>En </a:t>
            </a:r>
            <a:r>
              <a:rPr lang="fr-CA" sz="2133" dirty="0">
                <a:solidFill>
                  <a:srgbClr val="414141"/>
                </a:solidFill>
                <a:latin typeface="Arial"/>
                <a:cs typeface="Arial"/>
              </a:rPr>
              <a:t>donnant </a:t>
            </a:r>
            <a:r>
              <a:rPr lang="fr-CA" sz="2133" b="0" dirty="0">
                <a:solidFill>
                  <a:srgbClr val="414141"/>
                </a:solidFill>
                <a:latin typeface="Arial"/>
                <a:cs typeface="Arial"/>
              </a:rPr>
              <a:t>à la personne salariée les </a:t>
            </a:r>
            <a:r>
              <a:rPr lang="fr-CA" sz="2133" dirty="0">
                <a:solidFill>
                  <a:srgbClr val="414141"/>
                </a:solidFill>
                <a:latin typeface="Arial"/>
                <a:cs typeface="Arial"/>
              </a:rPr>
              <a:t>moyens</a:t>
            </a:r>
            <a:r>
              <a:rPr lang="fr-CA" sz="2133" b="0" dirty="0">
                <a:solidFill>
                  <a:srgbClr val="414141"/>
                </a:solidFill>
                <a:latin typeface="Arial"/>
                <a:cs typeface="Arial"/>
              </a:rPr>
              <a:t> d’y répondre (ex.: formation, accompagnement, mentorat); </a:t>
            </a:r>
          </a:p>
          <a:p>
            <a:pPr marL="1649934" indent="-457182" defTabSz="479981">
              <a:spcBef>
                <a:spcPts val="0"/>
              </a:spcBef>
              <a:spcAft>
                <a:spcPts val="1000"/>
              </a:spcAft>
              <a:buFont typeface="Wingdings" panose="05000000000000000000" pitchFamily="2" charset="2"/>
              <a:buChar char="ü"/>
              <a:defRPr/>
            </a:pPr>
            <a:r>
              <a:rPr lang="fr-CA" sz="2133" b="0" dirty="0">
                <a:solidFill>
                  <a:srgbClr val="414141"/>
                </a:solidFill>
                <a:latin typeface="Arial"/>
                <a:cs typeface="Arial"/>
              </a:rPr>
              <a:t>En lui accordant le </a:t>
            </a:r>
            <a:r>
              <a:rPr lang="fr-CA" sz="2133" dirty="0">
                <a:solidFill>
                  <a:srgbClr val="414141"/>
                </a:solidFill>
                <a:latin typeface="Arial"/>
                <a:cs typeface="Arial"/>
              </a:rPr>
              <a:t>temps</a:t>
            </a:r>
            <a:r>
              <a:rPr lang="fr-CA" sz="2133" b="0" dirty="0">
                <a:solidFill>
                  <a:srgbClr val="414141"/>
                </a:solidFill>
                <a:latin typeface="Arial"/>
                <a:cs typeface="Arial"/>
              </a:rPr>
              <a:t> nécessaire pour se corriger.</a:t>
            </a:r>
            <a:endParaRPr lang="fr-CA" sz="3200" b="0" dirty="0">
              <a:solidFill>
                <a:srgbClr val="414141"/>
              </a:solidFill>
              <a:latin typeface="Arial"/>
              <a:cs typeface="Arial"/>
            </a:endParaRPr>
          </a:p>
          <a:p>
            <a:pPr algn="just" defTabSz="479981">
              <a:spcBef>
                <a:spcPts val="1867"/>
              </a:spcBef>
              <a:spcAft>
                <a:spcPts val="1333"/>
              </a:spcAft>
              <a:defRPr/>
            </a:pPr>
            <a:r>
              <a:rPr lang="fr-CA" sz="2133" b="0" dirty="0">
                <a:solidFill>
                  <a:srgbClr val="414141"/>
                </a:solidFill>
                <a:latin typeface="Arial"/>
                <a:cs typeface="Arial"/>
              </a:rPr>
              <a:t>Exemple de </a:t>
            </a:r>
            <a:r>
              <a:rPr lang="fr-CA" sz="2133" dirty="0">
                <a:solidFill>
                  <a:srgbClr val="0070C0"/>
                </a:solidFill>
                <a:latin typeface="Arial"/>
                <a:cs typeface="Arial"/>
              </a:rPr>
              <a:t>gradation des sanctions</a:t>
            </a:r>
            <a:r>
              <a:rPr lang="fr-CA" sz="2133" b="0" dirty="0">
                <a:solidFill>
                  <a:srgbClr val="414141"/>
                </a:solidFill>
                <a:latin typeface="Arial"/>
                <a:cs typeface="Arial"/>
              </a:rPr>
              <a:t>:</a:t>
            </a:r>
          </a:p>
          <a:p>
            <a:endParaRPr lang="fr-CA" dirty="0"/>
          </a:p>
        </p:txBody>
      </p:sp>
      <p:pic>
        <p:nvPicPr>
          <p:cNvPr id="10" name="Image 9">
            <a:extLst>
              <a:ext uri="{FF2B5EF4-FFF2-40B4-BE49-F238E27FC236}">
                <a16:creationId xmlns:a16="http://schemas.microsoft.com/office/drawing/2014/main" id="{C74148E5-BA8E-4300-52CD-17280B5254EC}"/>
              </a:ext>
            </a:extLst>
          </p:cNvPr>
          <p:cNvPicPr>
            <a:picLocks noChangeAspect="1"/>
          </p:cNvPicPr>
          <p:nvPr>
            <p:custDataLst>
              <p:tags r:id="rId3"/>
            </p:custDataLst>
          </p:nvPr>
        </p:nvPicPr>
        <p:blipFill>
          <a:blip r:embed="rId6"/>
          <a:stretch>
            <a:fillRect/>
          </a:stretch>
        </p:blipFill>
        <p:spPr>
          <a:xfrm>
            <a:off x="426722" y="4631089"/>
            <a:ext cx="11400042" cy="987815"/>
          </a:xfrm>
          <a:prstGeom prst="rect">
            <a:avLst/>
          </a:prstGeom>
        </p:spPr>
      </p:pic>
    </p:spTree>
    <p:extLst>
      <p:ext uri="{BB962C8B-B14F-4D97-AF65-F5344CB8AC3E}">
        <p14:creationId xmlns:p14="http://schemas.microsoft.com/office/powerpoint/2010/main" val="18971127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30472C8-1A4E-49F9-9196-DFD50C60069E}"/>
              </a:ext>
            </a:extLst>
          </p:cNvPr>
          <p:cNvSpPr>
            <a:spLocks noGrp="1"/>
          </p:cNvSpPr>
          <p:nvPr>
            <p:ph type="ctrTitle"/>
            <p:custDataLst>
              <p:tags r:id="rId1"/>
            </p:custDataLst>
          </p:nvPr>
        </p:nvSpPr>
        <p:spPr>
          <a:xfrm>
            <a:off x="2230113" y="2172254"/>
            <a:ext cx="7731774" cy="1256746"/>
          </a:xfrm>
        </p:spPr>
        <p:txBody>
          <a:bodyPr>
            <a:noAutofit/>
          </a:bodyPr>
          <a:lstStyle/>
          <a:p>
            <a:pPr algn="ctr"/>
            <a:r>
              <a:rPr lang="fr-CA" sz="3333" dirty="0">
                <a:latin typeface="Roboto" panose="02000000000000000000" pitchFamily="2" charset="0"/>
                <a:ea typeface="Roboto" panose="02000000000000000000" pitchFamily="2" charset="0"/>
              </a:rPr>
              <a:t>LA FIN D’EMPLOI ET LA NOTION DE FAUTE GRAVE</a:t>
            </a:r>
          </a:p>
        </p:txBody>
      </p:sp>
    </p:spTree>
    <p:extLst>
      <p:ext uri="{BB962C8B-B14F-4D97-AF65-F5344CB8AC3E}">
        <p14:creationId xmlns:p14="http://schemas.microsoft.com/office/powerpoint/2010/main" val="277729411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3">
            <a:extLst>
              <a:ext uri="{FF2B5EF4-FFF2-40B4-BE49-F238E27FC236}">
                <a16:creationId xmlns:a16="http://schemas.microsoft.com/office/drawing/2014/main" id="{BBFDB4B0-44CB-7464-52C3-955AF7A653E3}"/>
              </a:ext>
            </a:extLst>
          </p:cNvPr>
          <p:cNvSpPr>
            <a:spLocks noGrp="1"/>
          </p:cNvSpPr>
          <p:nvPr>
            <p:ph type="title"/>
            <p:custDataLst>
              <p:tags r:id="rId1"/>
            </p:custDataLst>
          </p:nvPr>
        </p:nvSpPr>
        <p:spPr>
          <a:xfrm>
            <a:off x="453886" y="428075"/>
            <a:ext cx="10515600" cy="1325563"/>
          </a:xfrm>
        </p:spPr>
        <p:txBody>
          <a:bodyPr>
            <a:normAutofit/>
          </a:bodyPr>
          <a:lstStyle/>
          <a:p>
            <a:r>
              <a:rPr lang="fr-CA" sz="3333" b="1" dirty="0">
                <a:solidFill>
                  <a:srgbClr val="008A00"/>
                </a:solidFill>
                <a:latin typeface="Arial" panose="020B0604020202020204" pitchFamily="34" charset="0"/>
                <a:ea typeface="Roboto"/>
                <a:cs typeface="Arial" panose="020B0604020202020204" pitchFamily="34" charset="0"/>
              </a:rPr>
              <a:t>TYPES DE FIN D’EMPLOI</a:t>
            </a:r>
          </a:p>
        </p:txBody>
      </p:sp>
      <p:graphicFrame>
        <p:nvGraphicFramePr>
          <p:cNvPr id="6" name="Espace réservé du contenu 5">
            <a:extLst>
              <a:ext uri="{FF2B5EF4-FFF2-40B4-BE49-F238E27FC236}">
                <a16:creationId xmlns:a16="http://schemas.microsoft.com/office/drawing/2014/main" id="{17BAD744-5083-75D3-0460-C26D89BF06E4}"/>
              </a:ext>
            </a:extLst>
          </p:cNvPr>
          <p:cNvGraphicFramePr>
            <a:graphicFrameLocks noGrp="1"/>
          </p:cNvGraphicFramePr>
          <p:nvPr>
            <p:ph idx="1"/>
            <p:custDataLst>
              <p:tags r:id="rId2"/>
            </p:custDataLst>
            <p:extLst>
              <p:ext uri="{D42A27DB-BD31-4B8C-83A1-F6EECF244321}">
                <p14:modId xmlns:p14="http://schemas.microsoft.com/office/powerpoint/2010/main" val="156412346"/>
              </p:ext>
            </p:extLst>
          </p:nvPr>
        </p:nvGraphicFramePr>
        <p:xfrm>
          <a:off x="453886" y="1435584"/>
          <a:ext cx="10515600" cy="4841557"/>
        </p:xfrm>
        <a:graphic>
          <a:graphicData uri="http://schemas.openxmlformats.org/drawingml/2006/table">
            <a:tbl>
              <a:tblPr firstRow="1" bandRow="1">
                <a:tableStyleId>{912C8C85-51F0-491E-9774-3900AFEF0FD7}</a:tableStyleId>
              </a:tblPr>
              <a:tblGrid>
                <a:gridCol w="2628900">
                  <a:extLst>
                    <a:ext uri="{9D8B030D-6E8A-4147-A177-3AD203B41FA5}">
                      <a16:colId xmlns:a16="http://schemas.microsoft.com/office/drawing/2014/main" val="1951369254"/>
                    </a:ext>
                  </a:extLst>
                </a:gridCol>
                <a:gridCol w="2628900">
                  <a:extLst>
                    <a:ext uri="{9D8B030D-6E8A-4147-A177-3AD203B41FA5}">
                      <a16:colId xmlns:a16="http://schemas.microsoft.com/office/drawing/2014/main" val="2195939967"/>
                    </a:ext>
                  </a:extLst>
                </a:gridCol>
                <a:gridCol w="2628900">
                  <a:extLst>
                    <a:ext uri="{9D8B030D-6E8A-4147-A177-3AD203B41FA5}">
                      <a16:colId xmlns:a16="http://schemas.microsoft.com/office/drawing/2014/main" val="2861308193"/>
                    </a:ext>
                  </a:extLst>
                </a:gridCol>
                <a:gridCol w="2628900">
                  <a:extLst>
                    <a:ext uri="{9D8B030D-6E8A-4147-A177-3AD203B41FA5}">
                      <a16:colId xmlns:a16="http://schemas.microsoft.com/office/drawing/2014/main" val="107236655"/>
                    </a:ext>
                  </a:extLst>
                </a:gridCol>
              </a:tblGrid>
              <a:tr h="751840">
                <a:tc>
                  <a:txBody>
                    <a:bodyPr/>
                    <a:lstStyle/>
                    <a:p>
                      <a:pPr algn="ctr"/>
                      <a:r>
                        <a:rPr lang="fr-CA" sz="2000" dirty="0">
                          <a:latin typeface="Arial"/>
                          <a:cs typeface="Arial"/>
                        </a:rPr>
                        <a:t>Types de rupture du lien d’emploi</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339933"/>
                    </a:solidFill>
                  </a:tcPr>
                </a:tc>
                <a:tc>
                  <a:txBody>
                    <a:bodyPr/>
                    <a:lstStyle/>
                    <a:p>
                      <a:pPr algn="ctr"/>
                      <a:r>
                        <a:rPr lang="fr-CA" sz="2000" dirty="0">
                          <a:latin typeface="Arial"/>
                          <a:cs typeface="Arial"/>
                        </a:rPr>
                        <a:t>Effet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339933"/>
                    </a:solidFill>
                  </a:tcPr>
                </a:tc>
                <a:tc>
                  <a:txBody>
                    <a:bodyPr/>
                    <a:lstStyle/>
                    <a:p>
                      <a:pPr algn="ctr"/>
                      <a:r>
                        <a:rPr lang="fr-CA" sz="2000" dirty="0">
                          <a:latin typeface="Arial"/>
                          <a:cs typeface="Arial"/>
                        </a:rPr>
                        <a:t>Initiée par</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339933"/>
                    </a:solidFill>
                  </a:tcPr>
                </a:tc>
                <a:tc>
                  <a:txBody>
                    <a:bodyPr/>
                    <a:lstStyle/>
                    <a:p>
                      <a:pPr algn="ctr"/>
                      <a:r>
                        <a:rPr lang="fr-CA" sz="2000" dirty="0">
                          <a:latin typeface="Arial"/>
                          <a:cs typeface="Arial"/>
                        </a:rPr>
                        <a:t>Motifs</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339933"/>
                    </a:solidFill>
                  </a:tcPr>
                </a:tc>
                <a:extLst>
                  <a:ext uri="{0D108BD9-81ED-4DB2-BD59-A6C34878D82A}">
                    <a16:rowId xmlns:a16="http://schemas.microsoft.com/office/drawing/2014/main" val="552943168"/>
                  </a:ext>
                </a:extLst>
              </a:tr>
              <a:tr h="1082040">
                <a:tc>
                  <a:txBody>
                    <a:bodyPr/>
                    <a:lstStyle/>
                    <a:p>
                      <a:pPr algn="ctr"/>
                      <a:r>
                        <a:rPr lang="fr-CA" sz="2000" kern="1200" baseline="0">
                          <a:solidFill>
                            <a:srgbClr val="414141"/>
                          </a:solidFill>
                          <a:latin typeface="Arial"/>
                          <a:ea typeface="+mn-ea"/>
                          <a:cs typeface="Arial"/>
                        </a:rPr>
                        <a:t>Mise à pied</a:t>
                      </a:r>
                      <a:endParaRPr lang="fr-CA" sz="2000" kern="1200" baseline="0" dirty="0">
                        <a:solidFill>
                          <a:srgbClr val="414141"/>
                        </a:solidFill>
                        <a:latin typeface="Arial"/>
                        <a:ea typeface="+mn-ea"/>
                        <a:cs typeface="Aria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fr-CA" sz="2000" kern="1200" baseline="0" dirty="0">
                          <a:solidFill>
                            <a:srgbClr val="414141"/>
                          </a:solidFill>
                          <a:latin typeface="Arial"/>
                          <a:ea typeface="+mn-ea"/>
                          <a:cs typeface="Arial"/>
                        </a:rPr>
                        <a:t>Temporaire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fr-CA" sz="2000" kern="1200" baseline="0">
                          <a:solidFill>
                            <a:srgbClr val="414141"/>
                          </a:solidFill>
                          <a:latin typeface="Arial"/>
                          <a:ea typeface="+mn-ea"/>
                          <a:cs typeface="Arial"/>
                        </a:rPr>
                        <a:t>Employeur</a:t>
                      </a:r>
                      <a:endParaRPr lang="fr-CA" sz="2000" kern="1200" baseline="0" dirty="0">
                        <a:solidFill>
                          <a:srgbClr val="414141"/>
                        </a:solidFill>
                        <a:latin typeface="Arial"/>
                        <a:ea typeface="+mn-ea"/>
                        <a:cs typeface="Aria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fr-CA" sz="2000" kern="1200" baseline="0">
                          <a:solidFill>
                            <a:srgbClr val="414141"/>
                          </a:solidFill>
                          <a:latin typeface="Arial"/>
                          <a:ea typeface="+mn-ea"/>
                          <a:cs typeface="Arial"/>
                        </a:rPr>
                        <a:t>Économique, organisationnel ou technique</a:t>
                      </a:r>
                      <a:endParaRPr lang="fr-CA" sz="2000" kern="1200" baseline="0" dirty="0">
                        <a:solidFill>
                          <a:srgbClr val="414141"/>
                        </a:solidFill>
                        <a:latin typeface="Arial"/>
                        <a:ea typeface="+mn-ea"/>
                        <a:cs typeface="Aria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570913145"/>
                  </a:ext>
                </a:extLst>
              </a:tr>
              <a:tr h="1082040">
                <a:tc>
                  <a:txBody>
                    <a:bodyPr/>
                    <a:lstStyle/>
                    <a:p>
                      <a:pPr algn="ctr"/>
                      <a:r>
                        <a:rPr lang="fr-CA" sz="2000" kern="1200" baseline="0">
                          <a:solidFill>
                            <a:srgbClr val="414141"/>
                          </a:solidFill>
                          <a:latin typeface="Arial"/>
                          <a:ea typeface="+mn-ea"/>
                          <a:cs typeface="Arial"/>
                        </a:rPr>
                        <a:t>Licenciement</a:t>
                      </a:r>
                      <a:endParaRPr lang="fr-CA" sz="2000" kern="1200" baseline="0" dirty="0">
                        <a:solidFill>
                          <a:srgbClr val="414141"/>
                        </a:solidFill>
                        <a:latin typeface="Arial"/>
                        <a:ea typeface="+mn-ea"/>
                        <a:cs typeface="Aria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fr-CA" sz="2000" kern="1200" baseline="0" dirty="0">
                          <a:solidFill>
                            <a:srgbClr val="414141"/>
                          </a:solidFill>
                          <a:latin typeface="Arial"/>
                          <a:ea typeface="+mn-ea"/>
                          <a:cs typeface="Arial"/>
                        </a:rPr>
                        <a:t>Définitif</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fr-CA" sz="2000" kern="1200" baseline="0">
                          <a:solidFill>
                            <a:srgbClr val="414141"/>
                          </a:solidFill>
                          <a:latin typeface="Arial"/>
                          <a:ea typeface="+mn-ea"/>
                          <a:cs typeface="Arial"/>
                        </a:rPr>
                        <a:t>Employeur</a:t>
                      </a:r>
                      <a:endParaRPr lang="fr-CA" sz="2000" kern="1200" baseline="0" dirty="0">
                        <a:solidFill>
                          <a:srgbClr val="414141"/>
                        </a:solidFill>
                        <a:latin typeface="Arial"/>
                        <a:ea typeface="+mn-ea"/>
                        <a:cs typeface="Aria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fr-CA" sz="2000" kern="1200" baseline="0">
                          <a:solidFill>
                            <a:srgbClr val="414141"/>
                          </a:solidFill>
                          <a:latin typeface="Arial"/>
                          <a:ea typeface="+mn-ea"/>
                          <a:cs typeface="Arial"/>
                        </a:rPr>
                        <a:t>Économique, organisationnel ou technique</a:t>
                      </a:r>
                      <a:endParaRPr lang="fr-CA" sz="2000" kern="1200" baseline="0" dirty="0">
                        <a:solidFill>
                          <a:srgbClr val="414141"/>
                        </a:solidFill>
                        <a:latin typeface="Arial"/>
                        <a:ea typeface="+mn-ea"/>
                        <a:cs typeface="Aria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657619474"/>
                  </a:ext>
                </a:extLst>
              </a:tr>
              <a:tr h="641879">
                <a:tc>
                  <a:txBody>
                    <a:bodyPr/>
                    <a:lstStyle/>
                    <a:p>
                      <a:pPr algn="ctr"/>
                      <a:r>
                        <a:rPr lang="fr-CA" sz="2000" kern="1200" baseline="0">
                          <a:solidFill>
                            <a:srgbClr val="414141"/>
                          </a:solidFill>
                          <a:latin typeface="Arial"/>
                          <a:ea typeface="+mn-ea"/>
                          <a:cs typeface="Arial"/>
                        </a:rPr>
                        <a:t>Congédiement</a:t>
                      </a:r>
                      <a:endParaRPr lang="fr-CA" sz="2000" kern="1200" baseline="0" dirty="0">
                        <a:solidFill>
                          <a:srgbClr val="414141"/>
                        </a:solidFill>
                        <a:latin typeface="Arial"/>
                        <a:ea typeface="+mn-ea"/>
                        <a:cs typeface="Aria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fr-CA" sz="2000" kern="1200" baseline="0">
                          <a:solidFill>
                            <a:srgbClr val="414141"/>
                          </a:solidFill>
                          <a:latin typeface="Arial"/>
                          <a:ea typeface="+mn-ea"/>
                          <a:cs typeface="Arial"/>
                        </a:rPr>
                        <a:t>Définitif</a:t>
                      </a:r>
                      <a:endParaRPr lang="fr-CA" sz="2000" kern="1200" baseline="0" dirty="0">
                        <a:solidFill>
                          <a:srgbClr val="414141"/>
                        </a:solidFill>
                        <a:latin typeface="Arial"/>
                        <a:ea typeface="+mn-ea"/>
                        <a:cs typeface="Aria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fr-CA" sz="2000" kern="1200" baseline="0">
                          <a:solidFill>
                            <a:srgbClr val="414141"/>
                          </a:solidFill>
                          <a:latin typeface="Arial"/>
                          <a:ea typeface="+mn-ea"/>
                          <a:cs typeface="Arial"/>
                        </a:rPr>
                        <a:t>Employeur</a:t>
                      </a:r>
                      <a:endParaRPr lang="fr-CA" sz="2000" kern="1200" baseline="0" dirty="0">
                        <a:solidFill>
                          <a:srgbClr val="414141"/>
                        </a:solidFill>
                        <a:latin typeface="Arial"/>
                        <a:ea typeface="+mn-ea"/>
                        <a:cs typeface="Aria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fr-CA" sz="2000" kern="1200" baseline="0">
                          <a:solidFill>
                            <a:srgbClr val="414141"/>
                          </a:solidFill>
                          <a:latin typeface="Arial"/>
                          <a:ea typeface="+mn-ea"/>
                          <a:cs typeface="Arial"/>
                        </a:rPr>
                        <a:t>Disciplinaire</a:t>
                      </a:r>
                      <a:endParaRPr lang="fr-CA" sz="2000" kern="1200" baseline="0" dirty="0">
                        <a:solidFill>
                          <a:srgbClr val="414141"/>
                        </a:solidFill>
                        <a:latin typeface="Arial"/>
                        <a:ea typeface="+mn-ea"/>
                        <a:cs typeface="Aria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261610592"/>
                  </a:ext>
                </a:extLst>
              </a:tr>
              <a:tr h="641879">
                <a:tc>
                  <a:txBody>
                    <a:bodyPr/>
                    <a:lstStyle/>
                    <a:p>
                      <a:pPr algn="ctr"/>
                      <a:r>
                        <a:rPr lang="fr-CA" sz="2000" kern="1200" baseline="0">
                          <a:solidFill>
                            <a:srgbClr val="414141"/>
                          </a:solidFill>
                          <a:latin typeface="Arial"/>
                          <a:ea typeface="+mn-ea"/>
                          <a:cs typeface="Arial"/>
                        </a:rPr>
                        <a:t>Suspension</a:t>
                      </a:r>
                      <a:endParaRPr lang="fr-CA" sz="2000" kern="1200" baseline="0" dirty="0">
                        <a:solidFill>
                          <a:srgbClr val="414141"/>
                        </a:solidFill>
                        <a:latin typeface="Arial"/>
                        <a:ea typeface="+mn-ea"/>
                        <a:cs typeface="Aria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fr-CA" sz="2000" kern="1200" baseline="0">
                          <a:solidFill>
                            <a:srgbClr val="414141"/>
                          </a:solidFill>
                          <a:latin typeface="Arial"/>
                          <a:ea typeface="+mn-ea"/>
                          <a:cs typeface="Arial"/>
                        </a:rPr>
                        <a:t>Temporaire</a:t>
                      </a:r>
                      <a:endParaRPr lang="fr-CA" sz="2000" kern="1200" baseline="0" dirty="0">
                        <a:solidFill>
                          <a:srgbClr val="414141"/>
                        </a:solidFill>
                        <a:latin typeface="Arial"/>
                        <a:ea typeface="+mn-ea"/>
                        <a:cs typeface="Aria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fr-CA" sz="2000" kern="1200" baseline="0">
                          <a:solidFill>
                            <a:srgbClr val="414141"/>
                          </a:solidFill>
                          <a:latin typeface="Arial"/>
                          <a:ea typeface="+mn-ea"/>
                          <a:cs typeface="Arial"/>
                        </a:rPr>
                        <a:t>Employeur</a:t>
                      </a:r>
                      <a:endParaRPr lang="fr-CA" sz="2000" kern="1200" baseline="0" dirty="0">
                        <a:solidFill>
                          <a:srgbClr val="414141"/>
                        </a:solidFill>
                        <a:latin typeface="Arial"/>
                        <a:ea typeface="+mn-ea"/>
                        <a:cs typeface="Aria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fr-CA" sz="2000" kern="1200" baseline="0">
                          <a:solidFill>
                            <a:srgbClr val="414141"/>
                          </a:solidFill>
                          <a:latin typeface="Arial"/>
                          <a:ea typeface="+mn-ea"/>
                          <a:cs typeface="Arial"/>
                        </a:rPr>
                        <a:t>Disciplinaire</a:t>
                      </a:r>
                      <a:endParaRPr lang="fr-CA" sz="2000" kern="1200" baseline="0" dirty="0">
                        <a:solidFill>
                          <a:srgbClr val="414141"/>
                        </a:solidFill>
                        <a:latin typeface="Arial"/>
                        <a:ea typeface="+mn-ea"/>
                        <a:cs typeface="Aria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231747437"/>
                  </a:ext>
                </a:extLst>
              </a:tr>
              <a:tr h="641879">
                <a:tc>
                  <a:txBody>
                    <a:bodyPr/>
                    <a:lstStyle/>
                    <a:p>
                      <a:pPr lvl="0" algn="ctr">
                        <a:buNone/>
                      </a:pPr>
                      <a:r>
                        <a:rPr lang="fr-CA" sz="2000" kern="1200" baseline="0" dirty="0">
                          <a:solidFill>
                            <a:srgbClr val="414141"/>
                          </a:solidFill>
                          <a:latin typeface="Arial"/>
                          <a:ea typeface="+mn-ea"/>
                          <a:cs typeface="Arial"/>
                        </a:rPr>
                        <a:t>Démission</a:t>
                      </a:r>
                      <a:endParaRPr lang="fr-FR" dirty="0"/>
                    </a:p>
                  </a:txBody>
                  <a:tcPr anchor="ctr">
                    <a:lnL w="12700">
                      <a:solidFill>
                        <a:schemeClr val="tx1"/>
                      </a:solidFill>
                    </a:lnL>
                    <a:lnR w="12700">
                      <a:solidFill>
                        <a:schemeClr val="tx1"/>
                      </a:solidFill>
                    </a:lnR>
                    <a:lnT w="12700">
                      <a:solidFill>
                        <a:schemeClr val="tx1"/>
                      </a:solidFill>
                    </a:lnT>
                    <a:lnB w="12700">
                      <a:solidFill>
                        <a:schemeClr val="tx1"/>
                      </a:solidFill>
                    </a:lnB>
                  </a:tcPr>
                </a:tc>
                <a:tc>
                  <a:txBody>
                    <a:bodyPr/>
                    <a:lstStyle/>
                    <a:p>
                      <a:pPr lvl="0" algn="ctr">
                        <a:buNone/>
                      </a:pPr>
                      <a:r>
                        <a:rPr lang="fr-CA" sz="2000" kern="1200" baseline="0">
                          <a:solidFill>
                            <a:srgbClr val="414141"/>
                          </a:solidFill>
                          <a:latin typeface="Arial"/>
                          <a:ea typeface="+mn-ea"/>
                          <a:cs typeface="Arial"/>
                        </a:rPr>
                        <a:t>Définitif</a:t>
                      </a:r>
                      <a:endParaRPr lang="fr-FR"/>
                    </a:p>
                  </a:txBody>
                  <a:tcPr anchor="ctr">
                    <a:lnL w="12700">
                      <a:solidFill>
                        <a:schemeClr val="tx1"/>
                      </a:solidFill>
                    </a:lnL>
                    <a:lnR w="12700">
                      <a:solidFill>
                        <a:schemeClr val="tx1"/>
                      </a:solidFill>
                    </a:lnR>
                    <a:lnT w="12700">
                      <a:solidFill>
                        <a:schemeClr val="tx1"/>
                      </a:solidFill>
                    </a:lnT>
                    <a:lnB w="12700">
                      <a:solidFill>
                        <a:schemeClr val="tx1"/>
                      </a:solidFill>
                    </a:lnB>
                  </a:tcPr>
                </a:tc>
                <a:tc>
                  <a:txBody>
                    <a:bodyPr/>
                    <a:lstStyle/>
                    <a:p>
                      <a:pPr lvl="0" algn="ctr">
                        <a:buNone/>
                      </a:pPr>
                      <a:r>
                        <a:rPr lang="fr-CA" sz="2000" kern="1200" baseline="0">
                          <a:solidFill>
                            <a:srgbClr val="414141"/>
                          </a:solidFill>
                          <a:latin typeface="Arial"/>
                          <a:ea typeface="+mn-ea"/>
                          <a:cs typeface="Arial"/>
                        </a:rPr>
                        <a:t>Personne salariée</a:t>
                      </a:r>
                      <a:endParaRPr lang="fr-FR"/>
                    </a:p>
                  </a:txBody>
                  <a:tcPr anchor="ctr">
                    <a:lnL w="12700">
                      <a:solidFill>
                        <a:schemeClr val="tx1"/>
                      </a:solidFill>
                    </a:lnL>
                    <a:lnR w="12700">
                      <a:solidFill>
                        <a:schemeClr val="tx1"/>
                      </a:solidFill>
                    </a:lnR>
                    <a:lnT w="12700">
                      <a:solidFill>
                        <a:schemeClr val="tx1"/>
                      </a:solidFill>
                    </a:lnT>
                    <a:lnB w="12700">
                      <a:solidFill>
                        <a:schemeClr val="tx1"/>
                      </a:solidFill>
                    </a:lnB>
                  </a:tcPr>
                </a:tc>
                <a:tc>
                  <a:txBody>
                    <a:bodyPr/>
                    <a:lstStyle/>
                    <a:p>
                      <a:pPr lvl="0" algn="ctr">
                        <a:buNone/>
                      </a:pPr>
                      <a:r>
                        <a:rPr lang="fr-CA" sz="2000" kern="1200" baseline="0" dirty="0">
                          <a:solidFill>
                            <a:srgbClr val="414141"/>
                          </a:solidFill>
                          <a:latin typeface="Arial"/>
                          <a:ea typeface="+mn-ea"/>
                          <a:cs typeface="Arial"/>
                        </a:rPr>
                        <a:t>Personnel</a:t>
                      </a:r>
                      <a:endParaRPr lang="fr-FR" dirty="0"/>
                    </a:p>
                  </a:txBody>
                  <a:tcPr anchor="ctr">
                    <a:lnL w="12700">
                      <a:solidFill>
                        <a:schemeClr val="tx1"/>
                      </a:solidFill>
                    </a:lnL>
                    <a:lnR w="12700">
                      <a:solidFill>
                        <a:schemeClr val="tx1"/>
                      </a:solidFill>
                    </a:lnR>
                    <a:lnT w="12700">
                      <a:solidFill>
                        <a:schemeClr val="tx1"/>
                      </a:solidFill>
                    </a:lnT>
                    <a:lnB w="12700">
                      <a:solidFill>
                        <a:schemeClr val="tx1"/>
                      </a:solidFill>
                    </a:lnB>
                  </a:tcPr>
                </a:tc>
                <a:extLst>
                  <a:ext uri="{0D108BD9-81ED-4DB2-BD59-A6C34878D82A}">
                    <a16:rowId xmlns:a16="http://schemas.microsoft.com/office/drawing/2014/main" val="3896894969"/>
                  </a:ext>
                </a:extLst>
              </a:tr>
            </a:tbl>
          </a:graphicData>
        </a:graphic>
      </p:graphicFrame>
    </p:spTree>
    <p:extLst>
      <p:ext uri="{BB962C8B-B14F-4D97-AF65-F5344CB8AC3E}">
        <p14:creationId xmlns:p14="http://schemas.microsoft.com/office/powerpoint/2010/main" val="359259194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5F897E7-939F-DE3C-46AB-8F4A71E3C065}"/>
              </a:ext>
            </a:extLst>
          </p:cNvPr>
          <p:cNvSpPr>
            <a:spLocks noGrp="1"/>
          </p:cNvSpPr>
          <p:nvPr>
            <p:ph type="title"/>
            <p:custDataLst>
              <p:tags r:id="rId1"/>
            </p:custDataLst>
          </p:nvPr>
        </p:nvSpPr>
        <p:spPr>
          <a:xfrm>
            <a:off x="209471" y="370666"/>
            <a:ext cx="11773057" cy="1325563"/>
          </a:xfrm>
        </p:spPr>
        <p:txBody>
          <a:bodyPr>
            <a:normAutofit/>
          </a:bodyPr>
          <a:lstStyle/>
          <a:p>
            <a:r>
              <a:rPr lang="fr-CA" sz="3333" b="1" dirty="0">
                <a:solidFill>
                  <a:srgbClr val="008A00"/>
                </a:solidFill>
                <a:latin typeface="Arial" panose="020B0604020202020204" pitchFamily="34" charset="0"/>
                <a:ea typeface="Roboto"/>
                <a:cs typeface="Arial" panose="020B0604020202020204" pitchFamily="34" charset="0"/>
              </a:rPr>
              <a:t>AVIS DE CESSATION D’EMPLOI OU D’UNE MISE À PIED</a:t>
            </a:r>
          </a:p>
        </p:txBody>
      </p:sp>
      <p:sp>
        <p:nvSpPr>
          <p:cNvPr id="3" name="Espace réservé du contenu 2">
            <a:extLst>
              <a:ext uri="{FF2B5EF4-FFF2-40B4-BE49-F238E27FC236}">
                <a16:creationId xmlns:a16="http://schemas.microsoft.com/office/drawing/2014/main" id="{4BBE25AB-2DBA-A5DD-FBCD-8B7A020D2390}"/>
              </a:ext>
            </a:extLst>
          </p:cNvPr>
          <p:cNvSpPr>
            <a:spLocks noGrp="1"/>
          </p:cNvSpPr>
          <p:nvPr>
            <p:ph idx="1"/>
            <p:custDataLst>
              <p:tags r:id="rId2"/>
            </p:custDataLst>
          </p:nvPr>
        </p:nvSpPr>
        <p:spPr>
          <a:xfrm>
            <a:off x="291860" y="1696229"/>
            <a:ext cx="10515600" cy="6029788"/>
          </a:xfrm>
        </p:spPr>
        <p:txBody>
          <a:bodyPr vert="horz" lIns="91440" tIns="45720" rIns="91440" bIns="45720" numCol="2" rtlCol="0" anchor="t">
            <a:normAutofit/>
          </a:bodyPr>
          <a:lstStyle/>
          <a:p>
            <a:pPr marL="0" lvl="1" indent="0" defTabSz="1036249">
              <a:lnSpc>
                <a:spcPct val="100000"/>
              </a:lnSpc>
              <a:spcBef>
                <a:spcPts val="1800"/>
              </a:spcBef>
              <a:buClr>
                <a:srgbClr val="008A00"/>
              </a:buClr>
              <a:buSzPct val="115000"/>
              <a:buNone/>
              <a:defRPr/>
            </a:pPr>
            <a:r>
              <a:rPr lang="fr-CA" sz="2100" b="1" dirty="0">
                <a:solidFill>
                  <a:srgbClr val="008A00"/>
                </a:solidFill>
                <a:latin typeface="Arial" panose="020B0604020202020204" pitchFamily="34" charset="0"/>
                <a:ea typeface="Roboto"/>
                <a:cs typeface="Arial" panose="020B0604020202020204" pitchFamily="34" charset="0"/>
              </a:rPr>
              <a:t>Règles générales</a:t>
            </a:r>
          </a:p>
          <a:p>
            <a:pPr marL="0" indent="-457182" algn="just" defTabSz="1036249">
              <a:lnSpc>
                <a:spcPct val="100000"/>
              </a:lnSpc>
              <a:spcBef>
                <a:spcPts val="1800"/>
              </a:spcBef>
              <a:buClr>
                <a:srgbClr val="008A00"/>
              </a:buClr>
              <a:buSzPct val="115000"/>
              <a:buNone/>
              <a:defRPr/>
            </a:pPr>
            <a:r>
              <a:rPr lang="fr-CA" sz="2000" b="1" dirty="0">
                <a:solidFill>
                  <a:srgbClr val="414141"/>
                </a:solidFill>
                <a:latin typeface="Arial" charset="0"/>
              </a:rPr>
              <a:t>Préavis</a:t>
            </a:r>
            <a:r>
              <a:rPr lang="fr-CA" sz="2000" dirty="0">
                <a:solidFill>
                  <a:srgbClr val="414141"/>
                </a:solidFill>
                <a:latin typeface="Arial" charset="0"/>
              </a:rPr>
              <a:t> : Lors d’une </a:t>
            </a:r>
            <a:r>
              <a:rPr lang="fr-CA" sz="2000" b="1" dirty="0">
                <a:solidFill>
                  <a:srgbClr val="414141"/>
                </a:solidFill>
                <a:latin typeface="Arial" charset="0"/>
              </a:rPr>
              <a:t>cessation d’emploi </a:t>
            </a:r>
            <a:r>
              <a:rPr lang="fr-CA" sz="2000" dirty="0">
                <a:solidFill>
                  <a:srgbClr val="414141"/>
                </a:solidFill>
                <a:latin typeface="Arial" charset="0"/>
              </a:rPr>
              <a:t>ou d’une mise à pied pour plus de six mois, un </a:t>
            </a:r>
            <a:r>
              <a:rPr lang="fr-CA" sz="2000" b="1" dirty="0">
                <a:solidFill>
                  <a:srgbClr val="414141"/>
                </a:solidFill>
                <a:latin typeface="Arial" charset="0"/>
              </a:rPr>
              <a:t>avis écrit </a:t>
            </a:r>
            <a:r>
              <a:rPr lang="fr-CA" sz="2000" dirty="0">
                <a:solidFill>
                  <a:srgbClr val="414141"/>
                </a:solidFill>
                <a:latin typeface="Arial" charset="0"/>
              </a:rPr>
              <a:t>doit être remis au travailleur dans les </a:t>
            </a:r>
            <a:r>
              <a:rPr lang="fr-CA" sz="2000" b="1" dirty="0">
                <a:solidFill>
                  <a:srgbClr val="414141"/>
                </a:solidFill>
                <a:latin typeface="Arial" charset="0"/>
              </a:rPr>
              <a:t>délais requis</a:t>
            </a:r>
            <a:r>
              <a:rPr lang="fr-CA" sz="2000" dirty="0">
                <a:solidFill>
                  <a:srgbClr val="414141"/>
                </a:solidFill>
                <a:latin typeface="Arial" charset="0"/>
              </a:rPr>
              <a:t>.</a:t>
            </a:r>
          </a:p>
          <a:p>
            <a:pPr marL="0" indent="-457182" algn="just" defTabSz="1036249">
              <a:lnSpc>
                <a:spcPct val="100000"/>
              </a:lnSpc>
              <a:spcBef>
                <a:spcPts val="1800"/>
              </a:spcBef>
              <a:buClr>
                <a:srgbClr val="008A00"/>
              </a:buClr>
              <a:buSzPct val="115000"/>
              <a:buNone/>
              <a:defRPr/>
            </a:pPr>
            <a:endParaRPr lang="fr-CA" sz="2000" dirty="0">
              <a:solidFill>
                <a:srgbClr val="414141"/>
              </a:solidFill>
              <a:latin typeface="Arial" charset="0"/>
            </a:endParaRPr>
          </a:p>
          <a:p>
            <a:pPr marL="0" lvl="8" indent="0" algn="just">
              <a:buNone/>
            </a:pPr>
            <a:r>
              <a:rPr lang="fr-CA" sz="2000" dirty="0">
                <a:solidFill>
                  <a:srgbClr val="414141"/>
                </a:solidFill>
                <a:latin typeface="Arial" charset="0"/>
                <a:cs typeface="Arial" panose="020B0604020202020204" pitchFamily="34" charset="0"/>
              </a:rPr>
              <a:t>Une </a:t>
            </a:r>
            <a:r>
              <a:rPr lang="fr-CA" sz="2000" b="1" dirty="0">
                <a:solidFill>
                  <a:srgbClr val="414141"/>
                </a:solidFill>
                <a:latin typeface="Arial" charset="0"/>
                <a:cs typeface="Arial" panose="020B0604020202020204" pitchFamily="34" charset="0"/>
              </a:rPr>
              <a:t>indemnité compensatrice </a:t>
            </a:r>
            <a:r>
              <a:rPr lang="fr-CA" sz="2000" dirty="0">
                <a:solidFill>
                  <a:srgbClr val="414141"/>
                </a:solidFill>
                <a:latin typeface="Arial" charset="0"/>
                <a:cs typeface="Arial" panose="020B0604020202020204" pitchFamily="34" charset="0"/>
              </a:rPr>
              <a:t>doit être remis au travailleur en fonction du service continu </a:t>
            </a:r>
            <a:r>
              <a:rPr lang="fr-CA" sz="2000" b="1" dirty="0">
                <a:solidFill>
                  <a:srgbClr val="414141"/>
                </a:solidFill>
                <a:latin typeface="Arial" charset="0"/>
                <a:cs typeface="Arial" panose="020B0604020202020204" pitchFamily="34" charset="0"/>
              </a:rPr>
              <a:t>si l’employeur ne remet pas </a:t>
            </a:r>
            <a:r>
              <a:rPr lang="fr-CA" sz="2000" dirty="0">
                <a:solidFill>
                  <a:srgbClr val="414141"/>
                </a:solidFill>
                <a:latin typeface="Arial" charset="0"/>
                <a:cs typeface="Arial" panose="020B0604020202020204" pitchFamily="34" charset="0"/>
              </a:rPr>
              <a:t>le </a:t>
            </a:r>
            <a:r>
              <a:rPr lang="fr-CA" sz="2000" b="1" dirty="0">
                <a:solidFill>
                  <a:srgbClr val="414141"/>
                </a:solidFill>
                <a:latin typeface="Arial" charset="0"/>
                <a:cs typeface="Arial" panose="020B0604020202020204" pitchFamily="34" charset="0"/>
              </a:rPr>
              <a:t>préavis</a:t>
            </a:r>
            <a:r>
              <a:rPr lang="fr-CA" sz="2000" dirty="0">
                <a:solidFill>
                  <a:srgbClr val="414141"/>
                </a:solidFill>
                <a:latin typeface="Arial" charset="0"/>
                <a:cs typeface="Arial" panose="020B0604020202020204" pitchFamily="34" charset="0"/>
              </a:rPr>
              <a:t> dans les délais ou ne permet pas que le préavis soit travaillé. </a:t>
            </a:r>
          </a:p>
          <a:p>
            <a:pPr marL="0" indent="0">
              <a:buNone/>
            </a:pPr>
            <a:endParaRPr lang="fr-CA" dirty="0">
              <a:latin typeface="Arial" panose="020B0604020202020204" pitchFamily="34" charset="0"/>
              <a:cs typeface="Arial" panose="020B0604020202020204" pitchFamily="34" charset="0"/>
            </a:endParaRPr>
          </a:p>
        </p:txBody>
      </p:sp>
      <p:graphicFrame>
        <p:nvGraphicFramePr>
          <p:cNvPr id="4" name="Espace réservé du contenu 5">
            <a:extLst>
              <a:ext uri="{FF2B5EF4-FFF2-40B4-BE49-F238E27FC236}">
                <a16:creationId xmlns:a16="http://schemas.microsoft.com/office/drawing/2014/main" id="{231A87CF-EC1D-F3BA-716D-7CD257957DD7}"/>
              </a:ext>
            </a:extLst>
          </p:cNvPr>
          <p:cNvGraphicFramePr>
            <a:graphicFrameLocks/>
          </p:cNvGraphicFramePr>
          <p:nvPr>
            <p:custDataLst>
              <p:tags r:id="rId3"/>
            </p:custDataLst>
            <p:extLst>
              <p:ext uri="{D42A27DB-BD31-4B8C-83A1-F6EECF244321}">
                <p14:modId xmlns:p14="http://schemas.microsoft.com/office/powerpoint/2010/main" val="4150394369"/>
              </p:ext>
            </p:extLst>
          </p:nvPr>
        </p:nvGraphicFramePr>
        <p:xfrm>
          <a:off x="6604260" y="1626575"/>
          <a:ext cx="4739602" cy="4420992"/>
        </p:xfrm>
        <a:graphic>
          <a:graphicData uri="http://schemas.openxmlformats.org/drawingml/2006/table">
            <a:tbl>
              <a:tblPr firstRow="1" bandRow="1">
                <a:tableStyleId>{912C8C85-51F0-491E-9774-3900AFEF0FD7}</a:tableStyleId>
              </a:tblPr>
              <a:tblGrid>
                <a:gridCol w="2844541">
                  <a:extLst>
                    <a:ext uri="{9D8B030D-6E8A-4147-A177-3AD203B41FA5}">
                      <a16:colId xmlns:a16="http://schemas.microsoft.com/office/drawing/2014/main" val="1951369254"/>
                    </a:ext>
                  </a:extLst>
                </a:gridCol>
                <a:gridCol w="1895061">
                  <a:extLst>
                    <a:ext uri="{9D8B030D-6E8A-4147-A177-3AD203B41FA5}">
                      <a16:colId xmlns:a16="http://schemas.microsoft.com/office/drawing/2014/main" val="2195939967"/>
                    </a:ext>
                  </a:extLst>
                </a:gridCol>
              </a:tblGrid>
              <a:tr h="744772">
                <a:tc>
                  <a:txBody>
                    <a:bodyPr/>
                    <a:lstStyle/>
                    <a:p>
                      <a:pPr algn="ctr"/>
                      <a:r>
                        <a:rPr lang="fr-CA" sz="2000" kern="1200" dirty="0">
                          <a:solidFill>
                            <a:schemeClr val="bg1"/>
                          </a:solidFill>
                          <a:latin typeface="Arial" charset="0"/>
                          <a:ea typeface="+mn-ea"/>
                          <a:cs typeface="Arial" panose="020B0604020202020204" pitchFamily="34" charset="0"/>
                        </a:rPr>
                        <a:t>Durée de service continu</a:t>
                      </a:r>
                    </a:p>
                  </a:txBody>
                  <a:tcPr marL="104692" marR="104692" marT="52346" marB="52346" anchor="ctr">
                    <a:solidFill>
                      <a:srgbClr val="008A00"/>
                    </a:solidFill>
                  </a:tcPr>
                </a:tc>
                <a:tc>
                  <a:txBody>
                    <a:bodyPr/>
                    <a:lstStyle/>
                    <a:p>
                      <a:pPr algn="ctr"/>
                      <a:r>
                        <a:rPr lang="fr-CA" sz="2000" kern="1200" dirty="0">
                          <a:solidFill>
                            <a:schemeClr val="bg1"/>
                          </a:solidFill>
                          <a:latin typeface="Arial" charset="0"/>
                          <a:ea typeface="+mn-ea"/>
                          <a:cs typeface="Arial" panose="020B0604020202020204" pitchFamily="34" charset="0"/>
                        </a:rPr>
                        <a:t>Délai</a:t>
                      </a:r>
                    </a:p>
                  </a:txBody>
                  <a:tcPr marL="104692" marR="104692" marT="52346" marB="52346" anchor="ctr">
                    <a:solidFill>
                      <a:srgbClr val="008A00"/>
                    </a:solidFill>
                  </a:tcPr>
                </a:tc>
                <a:extLst>
                  <a:ext uri="{0D108BD9-81ED-4DB2-BD59-A6C34878D82A}">
                    <a16:rowId xmlns:a16="http://schemas.microsoft.com/office/drawing/2014/main" val="552943168"/>
                  </a:ext>
                </a:extLst>
              </a:tr>
              <a:tr h="734905">
                <a:tc>
                  <a:txBody>
                    <a:bodyPr/>
                    <a:lstStyle/>
                    <a:p>
                      <a:pPr algn="ctr"/>
                      <a:r>
                        <a:rPr lang="fr-CA" sz="2000" kern="1200" dirty="0">
                          <a:solidFill>
                            <a:srgbClr val="414141"/>
                          </a:solidFill>
                          <a:latin typeface="Arial" charset="0"/>
                          <a:ea typeface="+mn-ea"/>
                          <a:cs typeface="Arial" panose="020B0604020202020204" pitchFamily="34" charset="0"/>
                        </a:rPr>
                        <a:t>Moins de 3 mois</a:t>
                      </a:r>
                    </a:p>
                  </a:txBody>
                  <a:tcPr marL="104692" marR="104692" marT="52346" marB="52346" anchor="ctr"/>
                </a:tc>
                <a:tc>
                  <a:txBody>
                    <a:bodyPr/>
                    <a:lstStyle/>
                    <a:p>
                      <a:pPr algn="ctr"/>
                      <a:r>
                        <a:rPr lang="fr-CA" sz="2000" kern="1200" dirty="0">
                          <a:solidFill>
                            <a:srgbClr val="414141"/>
                          </a:solidFill>
                          <a:latin typeface="Arial" charset="0"/>
                          <a:ea typeface="+mn-ea"/>
                          <a:cs typeface="Arial" panose="020B0604020202020204" pitchFamily="34" charset="0"/>
                        </a:rPr>
                        <a:t>Aucun</a:t>
                      </a:r>
                    </a:p>
                  </a:txBody>
                  <a:tcPr marL="104692" marR="104692" marT="52346" marB="52346" anchor="ctr"/>
                </a:tc>
                <a:extLst>
                  <a:ext uri="{0D108BD9-81ED-4DB2-BD59-A6C34878D82A}">
                    <a16:rowId xmlns:a16="http://schemas.microsoft.com/office/drawing/2014/main" val="570913145"/>
                  </a:ext>
                </a:extLst>
              </a:tr>
              <a:tr h="736600">
                <a:tc>
                  <a:txBody>
                    <a:bodyPr/>
                    <a:lstStyle/>
                    <a:p>
                      <a:pPr algn="ctr"/>
                      <a:r>
                        <a:rPr lang="fr-CA" sz="2000" kern="1200" dirty="0">
                          <a:solidFill>
                            <a:srgbClr val="414141"/>
                          </a:solidFill>
                          <a:latin typeface="Arial" charset="0"/>
                          <a:ea typeface="+mn-ea"/>
                          <a:cs typeface="Arial" panose="020B0604020202020204" pitchFamily="34" charset="0"/>
                        </a:rPr>
                        <a:t>3 mois à moins d’un an</a:t>
                      </a:r>
                    </a:p>
                  </a:txBody>
                  <a:tcPr marL="104692" marR="104692" marT="52346" marB="52346" anchor="ctr"/>
                </a:tc>
                <a:tc>
                  <a:txBody>
                    <a:bodyPr/>
                    <a:lstStyle/>
                    <a:p>
                      <a:pPr algn="ctr"/>
                      <a:r>
                        <a:rPr lang="fr-CA" sz="2000" kern="1200" dirty="0">
                          <a:solidFill>
                            <a:srgbClr val="414141"/>
                          </a:solidFill>
                          <a:latin typeface="Arial" charset="0"/>
                          <a:ea typeface="+mn-ea"/>
                          <a:cs typeface="Arial" panose="020B0604020202020204" pitchFamily="34" charset="0"/>
                        </a:rPr>
                        <a:t>1 semaine</a:t>
                      </a:r>
                    </a:p>
                  </a:txBody>
                  <a:tcPr marL="104692" marR="104692" marT="52346" marB="52346" anchor="ctr"/>
                </a:tc>
                <a:extLst>
                  <a:ext uri="{0D108BD9-81ED-4DB2-BD59-A6C34878D82A}">
                    <a16:rowId xmlns:a16="http://schemas.microsoft.com/office/drawing/2014/main" val="2657619474"/>
                  </a:ext>
                </a:extLst>
              </a:tr>
              <a:tr h="734905">
                <a:tc>
                  <a:txBody>
                    <a:bodyPr/>
                    <a:lstStyle/>
                    <a:p>
                      <a:pPr algn="ctr"/>
                      <a:r>
                        <a:rPr lang="fr-CA" sz="2000" kern="1200">
                          <a:solidFill>
                            <a:srgbClr val="414141"/>
                          </a:solidFill>
                          <a:latin typeface="Arial" charset="0"/>
                          <a:ea typeface="+mn-ea"/>
                          <a:cs typeface="Arial" panose="020B0604020202020204" pitchFamily="34" charset="0"/>
                        </a:rPr>
                        <a:t>1 an à moins de 5 ans</a:t>
                      </a:r>
                    </a:p>
                  </a:txBody>
                  <a:tcPr marL="104692" marR="104692" marT="52346" marB="52346" anchor="ctr"/>
                </a:tc>
                <a:tc>
                  <a:txBody>
                    <a:bodyPr/>
                    <a:lstStyle/>
                    <a:p>
                      <a:pPr algn="ctr"/>
                      <a:r>
                        <a:rPr lang="fr-CA" sz="2000" kern="1200" dirty="0">
                          <a:solidFill>
                            <a:srgbClr val="414141"/>
                          </a:solidFill>
                          <a:latin typeface="Arial" charset="0"/>
                          <a:ea typeface="+mn-ea"/>
                          <a:cs typeface="Arial" panose="020B0604020202020204" pitchFamily="34" charset="0"/>
                        </a:rPr>
                        <a:t>2 semaines</a:t>
                      </a:r>
                    </a:p>
                  </a:txBody>
                  <a:tcPr marL="104692" marR="104692" marT="52346" marB="52346" anchor="ctr"/>
                </a:tc>
                <a:extLst>
                  <a:ext uri="{0D108BD9-81ED-4DB2-BD59-A6C34878D82A}">
                    <a16:rowId xmlns:a16="http://schemas.microsoft.com/office/drawing/2014/main" val="3261610592"/>
                  </a:ext>
                </a:extLst>
              </a:tr>
              <a:tr h="734905">
                <a:tc>
                  <a:txBody>
                    <a:bodyPr/>
                    <a:lstStyle/>
                    <a:p>
                      <a:pPr algn="ctr"/>
                      <a:r>
                        <a:rPr lang="fr-CA" sz="2000" kern="1200">
                          <a:solidFill>
                            <a:srgbClr val="414141"/>
                          </a:solidFill>
                          <a:latin typeface="Arial" charset="0"/>
                          <a:ea typeface="+mn-ea"/>
                          <a:cs typeface="Arial" panose="020B0604020202020204" pitchFamily="34" charset="0"/>
                        </a:rPr>
                        <a:t>5 ans à moins de 10 ans</a:t>
                      </a:r>
                    </a:p>
                  </a:txBody>
                  <a:tcPr marL="104692" marR="104692" marT="52346" marB="52346" anchor="ctr"/>
                </a:tc>
                <a:tc>
                  <a:txBody>
                    <a:bodyPr/>
                    <a:lstStyle/>
                    <a:p>
                      <a:pPr algn="ctr"/>
                      <a:r>
                        <a:rPr lang="fr-CA" sz="2000" kern="1200" dirty="0">
                          <a:solidFill>
                            <a:srgbClr val="414141"/>
                          </a:solidFill>
                          <a:latin typeface="Arial" charset="0"/>
                          <a:ea typeface="+mn-ea"/>
                          <a:cs typeface="Arial" panose="020B0604020202020204" pitchFamily="34" charset="0"/>
                        </a:rPr>
                        <a:t>4 semaines</a:t>
                      </a:r>
                    </a:p>
                  </a:txBody>
                  <a:tcPr marL="104692" marR="104692" marT="52346" marB="52346" anchor="ctr"/>
                </a:tc>
                <a:extLst>
                  <a:ext uri="{0D108BD9-81ED-4DB2-BD59-A6C34878D82A}">
                    <a16:rowId xmlns:a16="http://schemas.microsoft.com/office/drawing/2014/main" val="1231747437"/>
                  </a:ext>
                </a:extLst>
              </a:tr>
              <a:tr h="734905">
                <a:tc>
                  <a:txBody>
                    <a:bodyPr/>
                    <a:lstStyle/>
                    <a:p>
                      <a:pPr algn="ctr"/>
                      <a:r>
                        <a:rPr lang="fr-CA" sz="2000" kern="1200">
                          <a:solidFill>
                            <a:srgbClr val="414141"/>
                          </a:solidFill>
                          <a:latin typeface="Arial" charset="0"/>
                          <a:ea typeface="+mn-ea"/>
                          <a:cs typeface="Arial" panose="020B0604020202020204" pitchFamily="34" charset="0"/>
                        </a:rPr>
                        <a:t>10 ans et plus</a:t>
                      </a:r>
                    </a:p>
                  </a:txBody>
                  <a:tcPr marL="104692" marR="104692" marT="52346" marB="52346" anchor="ctr"/>
                </a:tc>
                <a:tc>
                  <a:txBody>
                    <a:bodyPr/>
                    <a:lstStyle/>
                    <a:p>
                      <a:pPr algn="ctr"/>
                      <a:r>
                        <a:rPr lang="fr-CA" sz="2000" kern="1200" dirty="0">
                          <a:solidFill>
                            <a:srgbClr val="414141"/>
                          </a:solidFill>
                          <a:latin typeface="Arial" charset="0"/>
                          <a:ea typeface="+mn-ea"/>
                          <a:cs typeface="Arial" panose="020B0604020202020204" pitchFamily="34" charset="0"/>
                        </a:rPr>
                        <a:t>8 semaines</a:t>
                      </a:r>
                    </a:p>
                  </a:txBody>
                  <a:tcPr marL="104692" marR="104692" marT="52346" marB="52346" anchor="ctr"/>
                </a:tc>
                <a:extLst>
                  <a:ext uri="{0D108BD9-81ED-4DB2-BD59-A6C34878D82A}">
                    <a16:rowId xmlns:a16="http://schemas.microsoft.com/office/drawing/2014/main" val="3896894969"/>
                  </a:ext>
                </a:extLst>
              </a:tr>
            </a:tbl>
          </a:graphicData>
        </a:graphic>
      </p:graphicFrame>
    </p:spTree>
    <p:extLst>
      <p:ext uri="{BB962C8B-B14F-4D97-AF65-F5344CB8AC3E}">
        <p14:creationId xmlns:p14="http://schemas.microsoft.com/office/powerpoint/2010/main" val="303354505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CAB1A91B-E175-FA2E-438F-31C10039F341}"/>
              </a:ext>
            </a:extLst>
          </p:cNvPr>
          <p:cNvSpPr>
            <a:spLocks noGrp="1"/>
          </p:cNvSpPr>
          <p:nvPr>
            <p:ph type="title"/>
            <p:custDataLst>
              <p:tags r:id="rId1"/>
            </p:custDataLst>
          </p:nvPr>
        </p:nvSpPr>
        <p:spPr>
          <a:xfrm>
            <a:off x="550616" y="406194"/>
            <a:ext cx="10515600" cy="1325563"/>
          </a:xfrm>
        </p:spPr>
        <p:txBody>
          <a:bodyPr>
            <a:normAutofit/>
          </a:bodyPr>
          <a:lstStyle/>
          <a:p>
            <a:r>
              <a:rPr lang="fr-CA" sz="3333" b="1" dirty="0">
                <a:solidFill>
                  <a:srgbClr val="008A00"/>
                </a:solidFill>
                <a:latin typeface="Arial" panose="020B0604020202020204" pitchFamily="34" charset="0"/>
                <a:ea typeface="Roboto"/>
                <a:cs typeface="Arial" panose="020B0604020202020204" pitchFamily="34" charset="0"/>
              </a:rPr>
              <a:t>CERTAINES EXCEPTIONS</a:t>
            </a:r>
          </a:p>
        </p:txBody>
      </p:sp>
      <p:sp>
        <p:nvSpPr>
          <p:cNvPr id="10" name="Espace réservé du contenu 9">
            <a:extLst>
              <a:ext uri="{FF2B5EF4-FFF2-40B4-BE49-F238E27FC236}">
                <a16:creationId xmlns:a16="http://schemas.microsoft.com/office/drawing/2014/main" id="{FBD64DC9-ACB4-511B-CB69-32FDB0083081}"/>
              </a:ext>
            </a:extLst>
          </p:cNvPr>
          <p:cNvSpPr>
            <a:spLocks noGrp="1"/>
          </p:cNvSpPr>
          <p:nvPr>
            <p:ph idx="1"/>
            <p:custDataLst>
              <p:tags r:id="rId2"/>
            </p:custDataLst>
          </p:nvPr>
        </p:nvSpPr>
        <p:spPr>
          <a:xfrm>
            <a:off x="550616" y="1559478"/>
            <a:ext cx="10921340" cy="4351338"/>
          </a:xfrm>
        </p:spPr>
        <p:txBody>
          <a:bodyPr vert="horz" lIns="91440" tIns="45720" rIns="91440" bIns="45720" rtlCol="0" anchor="t">
            <a:noAutofit/>
          </a:bodyPr>
          <a:lstStyle/>
          <a:p>
            <a:pPr marL="0" marR="0" lvl="1" indent="0" algn="l" defTabSz="1036290" rtl="0" eaLnBrk="1" fontAlgn="auto" latinLnBrk="0" hangingPunct="1">
              <a:lnSpc>
                <a:spcPct val="100000"/>
              </a:lnSpc>
              <a:spcBef>
                <a:spcPts val="1800"/>
              </a:spcBef>
              <a:spcAft>
                <a:spcPts val="0"/>
              </a:spcAft>
              <a:buClr>
                <a:srgbClr val="008A00"/>
              </a:buClr>
              <a:buSzPct val="115000"/>
              <a:buFontTx/>
              <a:buNone/>
              <a:tabLst/>
              <a:defRPr/>
            </a:pPr>
            <a:r>
              <a:rPr kumimoji="0" lang="fr-CA" sz="2100" b="1" i="0" u="none" strike="noStrike" kern="1200" cap="none" spc="0" normalizeH="0" baseline="0" noProof="0" dirty="0">
                <a:ln>
                  <a:noFill/>
                </a:ln>
                <a:solidFill>
                  <a:srgbClr val="009900"/>
                </a:solidFill>
                <a:effectLst/>
                <a:uLnTx/>
                <a:uFillTx/>
                <a:latin typeface="Arial"/>
                <a:ea typeface="Roboto"/>
                <a:cs typeface="Arial"/>
              </a:rPr>
              <a:t>L’avis de cessation d’emploi n’est pas obligatoire dans certaines situations :</a:t>
            </a:r>
            <a:endParaRPr lang="fr-CA" sz="2100" b="1" i="0" u="none" strike="noStrike" kern="1200" cap="none" spc="0" normalizeH="0" baseline="0" noProof="0" dirty="0">
              <a:ln>
                <a:noFill/>
              </a:ln>
              <a:solidFill>
                <a:srgbClr val="009900"/>
              </a:solidFill>
              <a:effectLst/>
              <a:uLnTx/>
              <a:uFillTx/>
              <a:latin typeface="Arial"/>
              <a:ea typeface="Roboto"/>
              <a:cs typeface="Arial"/>
            </a:endParaRPr>
          </a:p>
          <a:p>
            <a:pPr marL="359410" marR="0" lvl="1" indent="-359410" algn="l" defTabSz="1036290" rtl="0" eaLnBrk="1" fontAlgn="auto" latinLnBrk="0" hangingPunct="1">
              <a:lnSpc>
                <a:spcPct val="100000"/>
              </a:lnSpc>
              <a:spcBef>
                <a:spcPts val="1800"/>
              </a:spcBef>
              <a:spcAft>
                <a:spcPts val="0"/>
              </a:spcAft>
              <a:buClr>
                <a:srgbClr val="008A00"/>
              </a:buClr>
              <a:buSzPct val="115000"/>
              <a:buFont typeface="Arial" charset="0"/>
              <a:buChar char="•"/>
              <a:tabLst/>
              <a:defRPr/>
            </a:pPr>
            <a:r>
              <a:rPr lang="fr-CA" sz="2100" dirty="0">
                <a:solidFill>
                  <a:srgbClr val="414141"/>
                </a:solidFill>
                <a:latin typeface="Arial"/>
                <a:ea typeface="Roboto"/>
                <a:cs typeface="Arial"/>
              </a:rPr>
              <a:t>La personne visée compte </a:t>
            </a:r>
            <a:r>
              <a:rPr lang="fr-CA" sz="2100" b="1" dirty="0">
                <a:solidFill>
                  <a:srgbClr val="414141"/>
                </a:solidFill>
                <a:latin typeface="Arial"/>
                <a:ea typeface="Roboto"/>
                <a:cs typeface="Arial"/>
              </a:rPr>
              <a:t>moins de 3 mois </a:t>
            </a:r>
            <a:r>
              <a:rPr lang="fr-CA" sz="2100" dirty="0">
                <a:solidFill>
                  <a:srgbClr val="414141"/>
                </a:solidFill>
                <a:latin typeface="Arial"/>
                <a:ea typeface="Roboto"/>
                <a:cs typeface="Arial"/>
              </a:rPr>
              <a:t>de </a:t>
            </a:r>
            <a:r>
              <a:rPr lang="fr-CA" sz="2100" b="1" dirty="0">
                <a:solidFill>
                  <a:srgbClr val="414141"/>
                </a:solidFill>
                <a:latin typeface="Arial"/>
                <a:ea typeface="Roboto"/>
                <a:cs typeface="Arial"/>
              </a:rPr>
              <a:t>service continu </a:t>
            </a:r>
            <a:r>
              <a:rPr lang="fr-CA" sz="2100" dirty="0">
                <a:solidFill>
                  <a:srgbClr val="414141"/>
                </a:solidFill>
                <a:latin typeface="Arial"/>
                <a:ea typeface="Roboto"/>
                <a:cs typeface="Arial"/>
              </a:rPr>
              <a:t>; </a:t>
            </a:r>
          </a:p>
          <a:p>
            <a:pPr marL="359410" lvl="1" indent="-359410" defTabSz="1036290">
              <a:lnSpc>
                <a:spcPct val="100000"/>
              </a:lnSpc>
              <a:spcBef>
                <a:spcPts val="1800"/>
              </a:spcBef>
              <a:buClr>
                <a:srgbClr val="008A00"/>
              </a:buClr>
              <a:buSzPct val="115000"/>
              <a:buFont typeface="Arial" charset="0"/>
              <a:buChar char="•"/>
              <a:defRPr/>
            </a:pPr>
            <a:r>
              <a:rPr lang="fr-CA" sz="2100" dirty="0">
                <a:solidFill>
                  <a:srgbClr val="414141"/>
                </a:solidFill>
                <a:latin typeface="Arial"/>
                <a:ea typeface="Roboto"/>
                <a:cs typeface="Arial"/>
              </a:rPr>
              <a:t>Le licenciement ou la mise à pied de la personne visée résultent d’un </a:t>
            </a:r>
            <a:r>
              <a:rPr lang="fr-CA" sz="2100" b="1" dirty="0">
                <a:solidFill>
                  <a:srgbClr val="414141"/>
                </a:solidFill>
                <a:latin typeface="Arial"/>
                <a:ea typeface="Roboto"/>
                <a:cs typeface="Arial"/>
              </a:rPr>
              <a:t>cas de force majeure</a:t>
            </a:r>
            <a:r>
              <a:rPr lang="fr-CA" sz="2100" dirty="0">
                <a:solidFill>
                  <a:srgbClr val="414141"/>
                </a:solidFill>
                <a:latin typeface="Arial"/>
                <a:ea typeface="Roboto"/>
                <a:cs typeface="Arial"/>
              </a:rPr>
              <a:t> (ex. : un incendie);</a:t>
            </a:r>
          </a:p>
          <a:p>
            <a:pPr marL="359410" marR="0" lvl="1" indent="-359410" algn="l" defTabSz="1036290" rtl="0" eaLnBrk="1" fontAlgn="auto" latinLnBrk="0" hangingPunct="1">
              <a:lnSpc>
                <a:spcPct val="100000"/>
              </a:lnSpc>
              <a:spcBef>
                <a:spcPts val="1800"/>
              </a:spcBef>
              <a:spcAft>
                <a:spcPts val="0"/>
              </a:spcAft>
              <a:buClr>
                <a:srgbClr val="008A00"/>
              </a:buClr>
              <a:buSzPct val="115000"/>
              <a:buFont typeface="Arial" charset="0"/>
              <a:buChar char="•"/>
              <a:tabLst/>
              <a:defRPr/>
            </a:pPr>
            <a:r>
              <a:rPr lang="fr-CA" sz="2100" dirty="0">
                <a:solidFill>
                  <a:srgbClr val="414141"/>
                </a:solidFill>
                <a:latin typeface="Arial"/>
                <a:ea typeface="Roboto"/>
                <a:cs typeface="Arial"/>
              </a:rPr>
              <a:t>Le </a:t>
            </a:r>
            <a:r>
              <a:rPr lang="fr-CA" sz="2100" b="1" dirty="0">
                <a:solidFill>
                  <a:srgbClr val="414141"/>
                </a:solidFill>
                <a:latin typeface="Arial"/>
                <a:ea typeface="Roboto"/>
                <a:cs typeface="Arial"/>
              </a:rPr>
              <a:t>contrat à durée déterminée </a:t>
            </a:r>
            <a:r>
              <a:rPr lang="fr-CA" sz="2100" dirty="0">
                <a:solidFill>
                  <a:srgbClr val="414141"/>
                </a:solidFill>
                <a:latin typeface="Arial"/>
                <a:ea typeface="Roboto"/>
                <a:cs typeface="Arial"/>
              </a:rPr>
              <a:t>de la personne visée se termine;</a:t>
            </a:r>
          </a:p>
          <a:p>
            <a:pPr marL="359410" marR="0" lvl="1" indent="-359410" algn="l" defTabSz="1036290" rtl="0" eaLnBrk="1" fontAlgn="auto" latinLnBrk="0" hangingPunct="1">
              <a:lnSpc>
                <a:spcPct val="100000"/>
              </a:lnSpc>
              <a:spcBef>
                <a:spcPts val="1800"/>
              </a:spcBef>
              <a:spcAft>
                <a:spcPts val="0"/>
              </a:spcAft>
              <a:buClr>
                <a:srgbClr val="008A00"/>
              </a:buClr>
              <a:buSzPct val="115000"/>
              <a:buFont typeface="Arial" charset="0"/>
              <a:buChar char="•"/>
              <a:tabLst/>
              <a:defRPr/>
            </a:pPr>
            <a:r>
              <a:rPr lang="fr-CA" sz="2100" dirty="0">
                <a:solidFill>
                  <a:srgbClr val="414141"/>
                </a:solidFill>
                <a:latin typeface="Arial"/>
                <a:ea typeface="Roboto"/>
                <a:cs typeface="Arial"/>
              </a:rPr>
              <a:t>La personne visée a terminé la </a:t>
            </a:r>
            <a:r>
              <a:rPr lang="fr-CA" sz="2100" b="1" dirty="0">
                <a:solidFill>
                  <a:srgbClr val="414141"/>
                </a:solidFill>
                <a:latin typeface="Arial"/>
                <a:ea typeface="Roboto"/>
                <a:cs typeface="Arial"/>
              </a:rPr>
              <a:t>tâche précise </a:t>
            </a:r>
            <a:r>
              <a:rPr lang="fr-CA" sz="2100" dirty="0">
                <a:solidFill>
                  <a:srgbClr val="414141"/>
                </a:solidFill>
                <a:latin typeface="Arial"/>
                <a:ea typeface="Roboto"/>
                <a:cs typeface="Arial"/>
              </a:rPr>
              <a:t>pour laquelle elle a été engagée;</a:t>
            </a:r>
          </a:p>
          <a:p>
            <a:pPr marL="359410" marR="0" lvl="1" indent="-359410" algn="l" defTabSz="1036290" rtl="0" eaLnBrk="1" fontAlgn="auto" latinLnBrk="0" hangingPunct="1">
              <a:lnSpc>
                <a:spcPct val="100000"/>
              </a:lnSpc>
              <a:spcBef>
                <a:spcPts val="1800"/>
              </a:spcBef>
              <a:spcAft>
                <a:spcPts val="0"/>
              </a:spcAft>
              <a:buClr>
                <a:srgbClr val="008A00"/>
              </a:buClr>
              <a:buSzPct val="115000"/>
              <a:buFont typeface="Arial" charset="0"/>
              <a:buChar char="•"/>
              <a:tabLst/>
              <a:defRPr/>
            </a:pPr>
            <a:r>
              <a:rPr lang="fr-CA" sz="2100" dirty="0">
                <a:solidFill>
                  <a:srgbClr val="414141"/>
                </a:solidFill>
                <a:latin typeface="Arial"/>
                <a:ea typeface="Roboto"/>
                <a:cs typeface="Arial"/>
              </a:rPr>
              <a:t>La personne visée </a:t>
            </a:r>
            <a:r>
              <a:rPr lang="fr-CA" sz="2100" b="1" dirty="0">
                <a:solidFill>
                  <a:srgbClr val="414141"/>
                </a:solidFill>
                <a:latin typeface="Arial"/>
                <a:ea typeface="Roboto"/>
                <a:cs typeface="Arial"/>
              </a:rPr>
              <a:t>démissionne</a:t>
            </a:r>
            <a:r>
              <a:rPr lang="fr-CA" sz="2100" dirty="0">
                <a:solidFill>
                  <a:srgbClr val="414141"/>
                </a:solidFill>
                <a:latin typeface="Arial"/>
                <a:ea typeface="Roboto"/>
                <a:cs typeface="Arial"/>
              </a:rPr>
              <a:t>;</a:t>
            </a:r>
          </a:p>
          <a:p>
            <a:pPr marL="359410" marR="0" lvl="1" indent="-359410" algn="l" defTabSz="1036290" rtl="0" eaLnBrk="1" fontAlgn="auto" latinLnBrk="0" hangingPunct="1">
              <a:lnSpc>
                <a:spcPct val="100000"/>
              </a:lnSpc>
              <a:spcBef>
                <a:spcPts val="1800"/>
              </a:spcBef>
              <a:spcAft>
                <a:spcPts val="0"/>
              </a:spcAft>
              <a:buClr>
                <a:srgbClr val="008A00"/>
              </a:buClr>
              <a:buSzPct val="115000"/>
              <a:buFont typeface="Arial" charset="0"/>
              <a:buChar char="•"/>
              <a:tabLst/>
              <a:defRPr/>
            </a:pPr>
            <a:r>
              <a:rPr lang="fr-CA" sz="2100" dirty="0">
                <a:solidFill>
                  <a:srgbClr val="414141"/>
                </a:solidFill>
                <a:latin typeface="Arial"/>
                <a:ea typeface="Roboto"/>
                <a:cs typeface="Arial"/>
              </a:rPr>
              <a:t>La personne visée a commis une </a:t>
            </a:r>
            <a:r>
              <a:rPr lang="fr-CA" sz="2100" b="1" dirty="0">
                <a:solidFill>
                  <a:srgbClr val="414141"/>
                </a:solidFill>
                <a:latin typeface="Arial"/>
                <a:ea typeface="Roboto"/>
                <a:cs typeface="Arial"/>
              </a:rPr>
              <a:t>faute grave </a:t>
            </a:r>
            <a:r>
              <a:rPr lang="fr-CA" sz="2100" dirty="0">
                <a:solidFill>
                  <a:srgbClr val="414141"/>
                </a:solidFill>
                <a:latin typeface="Arial"/>
                <a:ea typeface="Roboto"/>
                <a:cs typeface="Arial"/>
              </a:rPr>
              <a:t>justifiant son renvoi immédiat.</a:t>
            </a:r>
          </a:p>
          <a:p>
            <a:pPr marL="0" indent="0">
              <a:buNone/>
            </a:pPr>
            <a:endParaRPr lang="fr-CA"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78677829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D76BCC09-20E0-B64F-B50B-08174F958852}"/>
              </a:ext>
            </a:extLst>
          </p:cNvPr>
          <p:cNvSpPr>
            <a:spLocks noGrp="1"/>
          </p:cNvSpPr>
          <p:nvPr>
            <p:ph type="title"/>
            <p:custDataLst>
              <p:tags r:id="rId1"/>
            </p:custDataLst>
          </p:nvPr>
        </p:nvSpPr>
        <p:spPr>
          <a:xfrm>
            <a:off x="508997" y="463569"/>
            <a:ext cx="11333233" cy="658092"/>
          </a:xfrm>
        </p:spPr>
        <p:txBody>
          <a:bodyPr lIns="0" tIns="0" rIns="0" bIns="0" anchor="b" anchorCtr="0"/>
          <a:lstStyle/>
          <a:p>
            <a:r>
              <a:rPr lang="fr-FR" dirty="0">
                <a:ea typeface="Roboto"/>
              </a:rPr>
              <a:t>FAUTE GRAVE</a:t>
            </a:r>
          </a:p>
        </p:txBody>
      </p:sp>
      <p:sp>
        <p:nvSpPr>
          <p:cNvPr id="3" name="Espace réservé du contenu 2">
            <a:extLst>
              <a:ext uri="{FF2B5EF4-FFF2-40B4-BE49-F238E27FC236}">
                <a16:creationId xmlns:a16="http://schemas.microsoft.com/office/drawing/2014/main" id="{7BD6479D-F36C-BF49-A9AA-5A7F7B8B86A9}"/>
              </a:ext>
            </a:extLst>
          </p:cNvPr>
          <p:cNvSpPr>
            <a:spLocks noGrp="1"/>
          </p:cNvSpPr>
          <p:nvPr>
            <p:ph sz="quarter" idx="10"/>
            <p:custDataLst>
              <p:tags r:id="rId2"/>
            </p:custDataLst>
          </p:nvPr>
        </p:nvSpPr>
        <p:spPr>
          <a:xfrm>
            <a:off x="508997" y="1615356"/>
            <a:ext cx="11537764" cy="3627288"/>
          </a:xfrm>
        </p:spPr>
        <p:txBody>
          <a:bodyPr/>
          <a:lstStyle/>
          <a:p>
            <a:pPr lvl="1">
              <a:lnSpc>
                <a:spcPct val="150000"/>
              </a:lnSpc>
              <a:spcBef>
                <a:spcPts val="0"/>
              </a:spcBef>
              <a:spcAft>
                <a:spcPts val="2400"/>
              </a:spcAft>
              <a:buClr>
                <a:srgbClr val="008A00"/>
              </a:buClr>
              <a:defRPr/>
            </a:pPr>
            <a:r>
              <a:rPr lang="fr-CA" sz="2400" b="1" dirty="0">
                <a:solidFill>
                  <a:srgbClr val="008A00"/>
                </a:solidFill>
                <a:latin typeface="Arial" panose="020B0604020202020204" pitchFamily="34" charset="0"/>
                <a:ea typeface="Roboto" panose="02000000000000000000" pitchFamily="2" charset="0"/>
                <a:cs typeface="Arial" panose="020B0604020202020204" pitchFamily="34" charset="0"/>
              </a:rPr>
              <a:t>La notion de faute grave:</a:t>
            </a:r>
            <a:endParaRPr lang="fr-CA" sz="2400" b="1" dirty="0">
              <a:latin typeface="Arial" panose="020B0604020202020204" pitchFamily="34" charset="0"/>
              <a:ea typeface="Roboto" panose="02000000000000000000" pitchFamily="2" charset="0"/>
              <a:cs typeface="Arial" panose="020B0604020202020204" pitchFamily="34" charset="0"/>
            </a:endParaRPr>
          </a:p>
          <a:p>
            <a:pPr marL="370403" lvl="1" indent="-370403">
              <a:lnSpc>
                <a:spcPct val="100000"/>
              </a:lnSpc>
              <a:spcBef>
                <a:spcPts val="500"/>
              </a:spcBef>
              <a:spcAft>
                <a:spcPts val="1000"/>
              </a:spcAft>
              <a:buClr>
                <a:srgbClr val="008A00"/>
              </a:buClr>
              <a:buFont typeface="Arial" panose="020B0604020202020204" pitchFamily="34" charset="0"/>
              <a:buChar char="•"/>
              <a:defRPr/>
            </a:pPr>
            <a:r>
              <a:rPr lang="fr-CA" sz="2133" dirty="0">
                <a:latin typeface="Arial" panose="020B0604020202020204" pitchFamily="34" charset="0"/>
                <a:ea typeface="Roboto" panose="02000000000000000000" pitchFamily="2" charset="0"/>
                <a:cs typeface="Arial" panose="020B0604020202020204" pitchFamily="34" charset="0"/>
              </a:rPr>
              <a:t>Qui nécessite une </a:t>
            </a:r>
            <a:r>
              <a:rPr lang="fr-CA" sz="2133" b="1" dirty="0">
                <a:latin typeface="Arial" panose="020B0604020202020204" pitchFamily="34" charset="0"/>
                <a:ea typeface="Roboto" panose="02000000000000000000" pitchFamily="2" charset="0"/>
                <a:cs typeface="Arial" panose="020B0604020202020204" pitchFamily="34" charset="0"/>
              </a:rPr>
              <a:t>rupture immédiate </a:t>
            </a:r>
            <a:r>
              <a:rPr lang="fr-CA" sz="2133" dirty="0">
                <a:latin typeface="Arial" panose="020B0604020202020204" pitchFamily="34" charset="0"/>
                <a:ea typeface="Roboto" panose="02000000000000000000" pitchFamily="2" charset="0"/>
                <a:cs typeface="Arial" panose="020B0604020202020204" pitchFamily="34" charset="0"/>
              </a:rPr>
              <a:t>du lien d'emploi (sans préavis);</a:t>
            </a:r>
          </a:p>
          <a:p>
            <a:pPr marL="370403" lvl="1" indent="-370403">
              <a:lnSpc>
                <a:spcPct val="100000"/>
              </a:lnSpc>
              <a:spcBef>
                <a:spcPts val="500"/>
              </a:spcBef>
              <a:spcAft>
                <a:spcPts val="1000"/>
              </a:spcAft>
              <a:buClr>
                <a:srgbClr val="008A00"/>
              </a:buClr>
              <a:buFont typeface="Arial" panose="020B0604020202020204" pitchFamily="34" charset="0"/>
              <a:buChar char="•"/>
              <a:defRPr/>
            </a:pPr>
            <a:r>
              <a:rPr lang="fr-CA" sz="2133" dirty="0">
                <a:latin typeface="Arial" panose="020B0604020202020204" pitchFamily="34" charset="0"/>
                <a:ea typeface="Roboto" panose="02000000000000000000" pitchFamily="2" charset="0"/>
                <a:cs typeface="Arial" panose="020B0604020202020204" pitchFamily="34" charset="0"/>
              </a:rPr>
              <a:t>D’une </a:t>
            </a:r>
            <a:r>
              <a:rPr lang="fr-CA" sz="2133" b="1" dirty="0">
                <a:latin typeface="Arial" panose="020B0604020202020204" pitchFamily="34" charset="0"/>
                <a:ea typeface="Roboto" panose="02000000000000000000" pitchFamily="2" charset="0"/>
                <a:cs typeface="Arial" panose="020B0604020202020204" pitchFamily="34" charset="0"/>
              </a:rPr>
              <a:t>gravité</a:t>
            </a:r>
            <a:r>
              <a:rPr lang="fr-CA" sz="2133" dirty="0">
                <a:latin typeface="Arial" panose="020B0604020202020204" pitchFamily="34" charset="0"/>
                <a:ea typeface="Roboto" panose="02000000000000000000" pitchFamily="2" charset="0"/>
                <a:cs typeface="Arial" panose="020B0604020202020204" pitchFamily="34" charset="0"/>
              </a:rPr>
              <a:t> ou d’une </a:t>
            </a:r>
            <a:r>
              <a:rPr lang="fr-CA" sz="2133" b="1" dirty="0">
                <a:latin typeface="Arial" panose="020B0604020202020204" pitchFamily="34" charset="0"/>
                <a:ea typeface="Roboto" panose="02000000000000000000" pitchFamily="2" charset="0"/>
                <a:cs typeface="Arial" panose="020B0604020202020204" pitchFamily="34" charset="0"/>
              </a:rPr>
              <a:t>intensité</a:t>
            </a:r>
            <a:r>
              <a:rPr lang="fr-CA" sz="2133" dirty="0">
                <a:latin typeface="Arial" panose="020B0604020202020204" pitchFamily="34" charset="0"/>
                <a:ea typeface="Roboto" panose="02000000000000000000" pitchFamily="2" charset="0"/>
                <a:cs typeface="Arial" panose="020B0604020202020204" pitchFamily="34" charset="0"/>
              </a:rPr>
              <a:t> telle qu’elle </a:t>
            </a:r>
            <a:r>
              <a:rPr lang="fr-CA" sz="2133" b="1" dirty="0">
                <a:latin typeface="Arial" panose="020B0604020202020204" pitchFamily="34" charset="0"/>
                <a:ea typeface="Roboto" panose="02000000000000000000" pitchFamily="2" charset="0"/>
                <a:cs typeface="Arial" panose="020B0604020202020204" pitchFamily="34" charset="0"/>
              </a:rPr>
              <a:t>ne peut être excusée </a:t>
            </a:r>
            <a:r>
              <a:rPr lang="fr-CA" sz="2133" dirty="0">
                <a:latin typeface="Arial" panose="020B0604020202020204" pitchFamily="34" charset="0"/>
                <a:ea typeface="Roboto" panose="02000000000000000000" pitchFamily="2" charset="0"/>
                <a:cs typeface="Arial" panose="020B0604020202020204" pitchFamily="34" charset="0"/>
              </a:rPr>
              <a:t>par les circonstances;</a:t>
            </a:r>
          </a:p>
          <a:p>
            <a:pPr marL="370403" lvl="1" indent="-370403">
              <a:lnSpc>
                <a:spcPct val="100000"/>
              </a:lnSpc>
              <a:spcBef>
                <a:spcPts val="500"/>
              </a:spcBef>
              <a:spcAft>
                <a:spcPts val="1000"/>
              </a:spcAft>
              <a:buClr>
                <a:srgbClr val="008A00"/>
              </a:buClr>
              <a:buFont typeface="Arial" panose="020B0604020202020204" pitchFamily="34" charset="0"/>
              <a:buChar char="•"/>
              <a:defRPr/>
            </a:pPr>
            <a:r>
              <a:rPr lang="fr-CA" sz="2133" dirty="0">
                <a:latin typeface="Arial" panose="020B0604020202020204" pitchFamily="34" charset="0"/>
                <a:ea typeface="Roboto" panose="02000000000000000000" pitchFamily="2" charset="0"/>
                <a:cs typeface="Arial" panose="020B0604020202020204" pitchFamily="34" charset="0"/>
              </a:rPr>
              <a:t>Qui entraîne un </a:t>
            </a:r>
            <a:r>
              <a:rPr lang="fr-CA" sz="2133" b="1" dirty="0">
                <a:latin typeface="Arial" panose="020B0604020202020204" pitchFamily="34" charset="0"/>
                <a:ea typeface="Roboto" panose="02000000000000000000" pitchFamily="2" charset="0"/>
                <a:cs typeface="Arial" panose="020B0604020202020204" pitchFamily="34" charset="0"/>
              </a:rPr>
              <a:t>bris du lien de confiance </a:t>
            </a:r>
            <a:r>
              <a:rPr lang="fr-CA" sz="2133" dirty="0">
                <a:latin typeface="Arial" panose="020B0604020202020204" pitchFamily="34" charset="0"/>
                <a:ea typeface="Roboto" panose="02000000000000000000" pitchFamily="2" charset="0"/>
                <a:cs typeface="Arial" panose="020B0604020202020204" pitchFamily="34" charset="0"/>
              </a:rPr>
              <a:t>entre l’employeur et la travailleuse ou le travailleur. </a:t>
            </a:r>
            <a:endParaRPr lang="fr-CA" sz="3200" dirty="0">
              <a:latin typeface="Arial" panose="020B0604020202020204" pitchFamily="34" charset="0"/>
              <a:ea typeface="Roboto" panose="02000000000000000000" pitchFamily="2" charset="0"/>
              <a:cs typeface="Arial" panose="020B0604020202020204" pitchFamily="34" charset="0"/>
            </a:endParaRPr>
          </a:p>
          <a:p>
            <a:pPr algn="just">
              <a:spcAft>
                <a:spcPts val="2400"/>
              </a:spcAft>
            </a:pPr>
            <a:endParaRPr lang="fr-CA" sz="3200" dirty="0">
              <a:solidFill>
                <a:srgbClr val="414141"/>
              </a:solidFill>
              <a:latin typeface="Arial" panose="020B0604020202020204" pitchFamily="34" charset="0"/>
              <a:ea typeface="Roboto" panose="02000000000000000000" pitchFamily="2" charset="0"/>
              <a:cs typeface="Arial" panose="020B0604020202020204" pitchFamily="34" charset="0"/>
            </a:endParaRPr>
          </a:p>
        </p:txBody>
      </p:sp>
      <p:sp>
        <p:nvSpPr>
          <p:cNvPr id="4" name="Rectangle 3">
            <a:extLst>
              <a:ext uri="{FF2B5EF4-FFF2-40B4-BE49-F238E27FC236}">
                <a16:creationId xmlns:a16="http://schemas.microsoft.com/office/drawing/2014/main" id="{201E80CB-B250-7EAD-C0F9-D33125375640}"/>
              </a:ext>
            </a:extLst>
          </p:cNvPr>
          <p:cNvSpPr/>
          <p:nvPr>
            <p:custDataLst>
              <p:tags r:id="rId3"/>
            </p:custDataLst>
          </p:nvPr>
        </p:nvSpPr>
        <p:spPr>
          <a:xfrm>
            <a:off x="0" y="4912244"/>
            <a:ext cx="12192000" cy="1026348"/>
          </a:xfrm>
          <a:prstGeom prst="rect">
            <a:avLst/>
          </a:prstGeom>
          <a:solidFill>
            <a:srgbClr val="AFE8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049958" defTabSz="380985"/>
            <a:r>
              <a:rPr lang="fr-CA" sz="2000" dirty="0">
                <a:solidFill>
                  <a:srgbClr val="414141"/>
                </a:solidFill>
                <a:latin typeface="Roboto" panose="02000000000000000000" pitchFamily="2" charset="0"/>
              </a:rPr>
              <a:t>Pour plus d’information sur la notion de faute grave: </a:t>
            </a:r>
            <a:r>
              <a:rPr lang="fr-CA" sz="2000" b="1" dirty="0">
                <a:solidFill>
                  <a:srgbClr val="414141"/>
                </a:solidFill>
                <a:latin typeface="Roboto" panose="02000000000000000000" pitchFamily="2" charset="0"/>
                <a:hlinkClick r:id="rId7"/>
              </a:rPr>
              <a:t>Guide Interprétation et jurisprudence des normes du travail</a:t>
            </a:r>
            <a:r>
              <a:rPr lang="fr-CA" sz="2000" dirty="0">
                <a:solidFill>
                  <a:srgbClr val="414141"/>
                </a:solidFill>
                <a:latin typeface="Roboto" panose="02000000000000000000" pitchFamily="2" charset="0"/>
              </a:rPr>
              <a:t>. </a:t>
            </a:r>
          </a:p>
        </p:txBody>
      </p:sp>
      <p:pic>
        <p:nvPicPr>
          <p:cNvPr id="5" name="Image 4">
            <a:extLst>
              <a:ext uri="{FF2B5EF4-FFF2-40B4-BE49-F238E27FC236}">
                <a16:creationId xmlns:a16="http://schemas.microsoft.com/office/drawing/2014/main" id="{11C7A266-49F4-D0B1-7D50-BAA5585E3A17}"/>
              </a:ext>
            </a:extLst>
          </p:cNvPr>
          <p:cNvPicPr>
            <a:picLocks noChangeAspect="1"/>
          </p:cNvPicPr>
          <p:nvPr>
            <p:custDataLst>
              <p:tags r:id="rId4"/>
            </p:custDataLst>
          </p:nvPr>
        </p:nvPicPr>
        <p:blipFill>
          <a:blip r:embed="rId8"/>
          <a:stretch>
            <a:fillRect/>
          </a:stretch>
        </p:blipFill>
        <p:spPr>
          <a:xfrm>
            <a:off x="176177" y="5018877"/>
            <a:ext cx="813083" cy="813083"/>
          </a:xfrm>
          <a:prstGeom prst="rect">
            <a:avLst/>
          </a:prstGeom>
        </p:spPr>
      </p:pic>
    </p:spTree>
    <p:extLst>
      <p:ext uri="{BB962C8B-B14F-4D97-AF65-F5344CB8AC3E}">
        <p14:creationId xmlns:p14="http://schemas.microsoft.com/office/powerpoint/2010/main" val="170461906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30472C8-1A4E-49F9-9196-DFD50C60069E}"/>
              </a:ext>
            </a:extLst>
          </p:cNvPr>
          <p:cNvSpPr>
            <a:spLocks noGrp="1"/>
          </p:cNvSpPr>
          <p:nvPr>
            <p:ph type="ctrTitle"/>
            <p:custDataLst>
              <p:tags r:id="rId1"/>
            </p:custDataLst>
          </p:nvPr>
        </p:nvSpPr>
        <p:spPr>
          <a:xfrm>
            <a:off x="2230113" y="2172254"/>
            <a:ext cx="7731774" cy="1256746"/>
          </a:xfrm>
        </p:spPr>
        <p:txBody>
          <a:bodyPr>
            <a:noAutofit/>
          </a:bodyPr>
          <a:lstStyle/>
          <a:p>
            <a:pPr algn="ctr"/>
            <a:r>
              <a:rPr lang="fr-CA" sz="3333" dirty="0">
                <a:latin typeface="Roboto" panose="02000000000000000000" pitchFamily="2" charset="0"/>
                <a:ea typeface="Roboto" panose="02000000000000000000" pitchFamily="2" charset="0"/>
              </a:rPr>
              <a:t>LES NOUVEAUTÉS LÉGISLATIVES</a:t>
            </a:r>
          </a:p>
        </p:txBody>
      </p:sp>
    </p:spTree>
    <p:extLst>
      <p:ext uri="{BB962C8B-B14F-4D97-AF65-F5344CB8AC3E}">
        <p14:creationId xmlns:p14="http://schemas.microsoft.com/office/powerpoint/2010/main" val="257337483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688CCE6-0D1D-1EB1-AA9E-F35C166EBE43}"/>
              </a:ext>
            </a:extLst>
          </p:cNvPr>
          <p:cNvSpPr>
            <a:spLocks noGrp="1"/>
          </p:cNvSpPr>
          <p:nvPr>
            <p:ph type="title"/>
            <p:custDataLst>
              <p:tags r:id="rId1"/>
            </p:custDataLst>
          </p:nvPr>
        </p:nvSpPr>
        <p:spPr>
          <a:xfrm>
            <a:off x="328720" y="598070"/>
            <a:ext cx="11090647" cy="658092"/>
          </a:xfrm>
        </p:spPr>
        <p:txBody>
          <a:bodyPr/>
          <a:lstStyle/>
          <a:p>
            <a:r>
              <a:rPr lang="fr-CA" sz="3330" dirty="0"/>
              <a:t>NOUVELLES DISPOSITIONS SUR LES DOCUMENTS ATTESTANT LE MOTIF DE L’ABSENCE</a:t>
            </a:r>
          </a:p>
        </p:txBody>
      </p:sp>
      <p:sp>
        <p:nvSpPr>
          <p:cNvPr id="5" name="Espace réservé du contenu 4">
            <a:extLst>
              <a:ext uri="{FF2B5EF4-FFF2-40B4-BE49-F238E27FC236}">
                <a16:creationId xmlns:a16="http://schemas.microsoft.com/office/drawing/2014/main" id="{B1CBCF3C-2C67-B36E-F3B0-75F1ED662003}"/>
              </a:ext>
            </a:extLst>
          </p:cNvPr>
          <p:cNvSpPr>
            <a:spLocks noGrp="1"/>
          </p:cNvSpPr>
          <p:nvPr>
            <p:ph sz="quarter" idx="10"/>
            <p:custDataLst>
              <p:tags r:id="rId2"/>
            </p:custDataLst>
          </p:nvPr>
        </p:nvSpPr>
        <p:spPr>
          <a:xfrm>
            <a:off x="328720" y="1522737"/>
            <a:ext cx="11520380" cy="4560563"/>
          </a:xfrm>
        </p:spPr>
        <p:txBody>
          <a:bodyPr/>
          <a:lstStyle/>
          <a:p>
            <a:pPr marL="0" algn="just"/>
            <a:r>
              <a:rPr lang="fr-CA" sz="2133" b="0" dirty="0">
                <a:solidFill>
                  <a:srgbClr val="414141"/>
                </a:solidFill>
                <a:latin typeface="Arial" panose="020B0604020202020204" pitchFamily="34" charset="0"/>
                <a:ea typeface="Roboto" panose="02000000000000000000" pitchFamily="2" charset="0"/>
                <a:cs typeface="Arial" panose="020B0604020202020204" pitchFamily="34" charset="0"/>
              </a:rPr>
              <a:t>Depuis le 1</a:t>
            </a:r>
            <a:r>
              <a:rPr lang="fr-CA" sz="2133" b="0" baseline="30000" dirty="0">
                <a:solidFill>
                  <a:srgbClr val="414141"/>
                </a:solidFill>
                <a:latin typeface="Arial" panose="020B0604020202020204" pitchFamily="34" charset="0"/>
                <a:ea typeface="Roboto" panose="02000000000000000000" pitchFamily="2" charset="0"/>
                <a:cs typeface="Arial" panose="020B0604020202020204" pitchFamily="34" charset="0"/>
              </a:rPr>
              <a:t>er</a:t>
            </a:r>
            <a:r>
              <a:rPr lang="fr-CA" sz="2133" b="0" dirty="0">
                <a:solidFill>
                  <a:srgbClr val="414141"/>
                </a:solidFill>
                <a:latin typeface="Arial" panose="020B0604020202020204" pitchFamily="34" charset="0"/>
                <a:ea typeface="Roboto" panose="02000000000000000000" pitchFamily="2" charset="0"/>
                <a:cs typeface="Arial" panose="020B0604020202020204" pitchFamily="34" charset="0"/>
              </a:rPr>
              <a:t> janvier 2025, il est interdit à un employeur : « d’exiger un document attestant des motifs d’une absence, incluant un billet médical, notamment pour cause de maladie, pour les trois premières périodes d’absence, d’une durée de trois jours consécutifs ou moins chacune, prises sur une période de 12 mois. » </a:t>
            </a:r>
          </a:p>
          <a:p>
            <a:pPr marL="0" algn="just"/>
            <a:r>
              <a:rPr lang="fr-CA" sz="2133" dirty="0">
                <a:solidFill>
                  <a:srgbClr val="414141"/>
                </a:solidFill>
                <a:latin typeface="Arial" panose="020B0604020202020204" pitchFamily="34" charset="0"/>
                <a:ea typeface="Roboto" panose="02000000000000000000" pitchFamily="2" charset="0"/>
                <a:cs typeface="Arial" panose="020B0604020202020204" pitchFamily="34" charset="0"/>
              </a:rPr>
              <a:t>Modifications à l’article 79.2 (absences maladies) :</a:t>
            </a:r>
          </a:p>
          <a:p>
            <a:pPr marL="342900" indent="-342900" algn="just">
              <a:buFont typeface="Wingdings" panose="05000000000000000000" pitchFamily="2" charset="2"/>
              <a:buChar char="Ø"/>
            </a:pPr>
            <a:r>
              <a:rPr lang="fr-CA" sz="2000" dirty="0">
                <a:latin typeface="Arial" panose="020B0604020202020204" pitchFamily="34" charset="0"/>
                <a:ea typeface="Roboto" panose="02000000000000000000" pitchFamily="2" charset="0"/>
                <a:cs typeface="Arial" panose="020B0604020202020204" pitchFamily="34" charset="0"/>
              </a:rPr>
              <a:t>Si au-delà des trois périodes d’absence pour maladie ou accident non liés au travail, l’employeur pourrait être en droit de demander un document attestant des motifs d’une absence, incluant un billet médical, l'article 79.2 LNT précise: « si les circonstances le justifient, eu égard notamment à la durée de l’absence ou au caractère répétitif de celle-ci ».</a:t>
            </a:r>
          </a:p>
          <a:p>
            <a:pPr algn="just"/>
            <a:r>
              <a:rPr lang="fr-CA" sz="2133" dirty="0">
                <a:solidFill>
                  <a:srgbClr val="414141"/>
                </a:solidFill>
                <a:latin typeface="Arial" panose="020B0604020202020204" pitchFamily="34" charset="0"/>
                <a:ea typeface="Roboto" panose="02000000000000000000" pitchFamily="2" charset="0"/>
                <a:cs typeface="Arial" panose="020B0604020202020204" pitchFamily="34" charset="0"/>
              </a:rPr>
              <a:t>Modifications à l’article 79.7 (obligations familiales) :</a:t>
            </a:r>
          </a:p>
          <a:p>
            <a:pPr marL="285750" indent="-285750" algn="just">
              <a:buFont typeface="Wingdings" panose="05000000000000000000" pitchFamily="2" charset="2"/>
              <a:buChar char="Ø"/>
            </a:pPr>
            <a:r>
              <a:rPr lang="fr-CA" sz="2000" dirty="0">
                <a:latin typeface="Arial" panose="020B0604020202020204" pitchFamily="34" charset="0"/>
                <a:ea typeface="Roboto" panose="02000000000000000000" pitchFamily="2" charset="0"/>
                <a:cs typeface="Arial" panose="020B0604020202020204" pitchFamily="34" charset="0"/>
              </a:rPr>
              <a:t>L’employeur peut demander à la personne salariée : « si les circonstances le justifient eu égard notamment à la durée de l’absence, de lui fournir un document attestant des motifs de cette absence, à l’exception d’un certificat médical.» </a:t>
            </a:r>
          </a:p>
          <a:p>
            <a:pPr algn="just">
              <a:defRPr/>
            </a:pPr>
            <a:endParaRPr lang="fr-CA" sz="2000" dirty="0">
              <a:solidFill>
                <a:schemeClr val="accent6">
                  <a:lumMod val="75000"/>
                </a:schemeClr>
              </a:solidFill>
              <a:latin typeface="Arial" panose="020B0604020202020204" pitchFamily="34" charset="0"/>
              <a:cs typeface="Arial" panose="020B0604020202020204" pitchFamily="34" charset="0"/>
            </a:endParaRPr>
          </a:p>
          <a:p>
            <a:pPr marL="342900" indent="-342900" algn="just">
              <a:buFont typeface="Wingdings" panose="05000000000000000000" pitchFamily="2" charset="2"/>
              <a:buChar char="Ø"/>
              <a:defRPr/>
            </a:pPr>
            <a:endParaRPr lang="fr-CA" sz="2000" dirty="0">
              <a:solidFill>
                <a:schemeClr val="accent6">
                  <a:lumMod val="75000"/>
                </a:schemeClr>
              </a:solidFill>
              <a:latin typeface="Arial" panose="020B0604020202020204" pitchFamily="34" charset="0"/>
              <a:cs typeface="Arial" panose="020B0604020202020204" pitchFamily="34" charset="0"/>
            </a:endParaRPr>
          </a:p>
          <a:p>
            <a:pPr marL="342900" indent="-342900" algn="just">
              <a:buFont typeface="Wingdings" panose="05000000000000000000" pitchFamily="2" charset="2"/>
              <a:buChar char="Ø"/>
              <a:defRPr/>
            </a:pPr>
            <a:endParaRPr kumimoji="0" lang="fr-CA" sz="2000" b="1" i="0" u="none" strike="noStrike" kern="1200" cap="none" spc="0" normalizeH="0" baseline="0" noProof="0" dirty="0">
              <a:ln>
                <a:noFill/>
              </a:ln>
              <a:solidFill>
                <a:srgbClr val="008A00"/>
              </a:solidFill>
              <a:effectLst/>
              <a:uLnTx/>
              <a:uFillTx/>
              <a:latin typeface="Arial" panose="020B0604020202020204" pitchFamily="34" charset="0"/>
              <a:ea typeface="+mn-ea"/>
              <a:cs typeface="Arial" panose="020B0604020202020204" pitchFamily="34" charset="0"/>
            </a:endParaRPr>
          </a:p>
          <a:p>
            <a:pPr marL="0" marR="0" lvl="0" indent="0" algn="just" defTabSz="299988" rtl="0" eaLnBrk="1" fontAlgn="auto" latinLnBrk="0" hangingPunct="1">
              <a:lnSpc>
                <a:spcPct val="90000"/>
              </a:lnSpc>
              <a:spcBef>
                <a:spcPts val="1167"/>
              </a:spcBef>
              <a:spcAft>
                <a:spcPts val="833"/>
              </a:spcAft>
              <a:buClr>
                <a:srgbClr val="50A129"/>
              </a:buClr>
              <a:buSzTx/>
              <a:buFontTx/>
              <a:buNone/>
              <a:tabLst/>
              <a:defRPr/>
            </a:pPr>
            <a:endParaRPr lang="fr-CA" sz="25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99345216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3">
            <a:extLst>
              <a:ext uri="{FF2B5EF4-FFF2-40B4-BE49-F238E27FC236}">
                <a16:creationId xmlns:a16="http://schemas.microsoft.com/office/drawing/2014/main" id="{BBFDB4B0-44CB-7464-52C3-955AF7A653E3}"/>
              </a:ext>
            </a:extLst>
          </p:cNvPr>
          <p:cNvSpPr>
            <a:spLocks noGrp="1"/>
          </p:cNvSpPr>
          <p:nvPr>
            <p:ph type="title"/>
            <p:custDataLst>
              <p:tags r:id="rId1"/>
            </p:custDataLst>
          </p:nvPr>
        </p:nvSpPr>
        <p:spPr>
          <a:xfrm>
            <a:off x="453885" y="297447"/>
            <a:ext cx="10884675" cy="1325563"/>
          </a:xfrm>
        </p:spPr>
        <p:txBody>
          <a:bodyPr>
            <a:normAutofit/>
          </a:bodyPr>
          <a:lstStyle/>
          <a:p>
            <a:r>
              <a:rPr lang="fr-CA" sz="3333" b="1" dirty="0">
                <a:solidFill>
                  <a:srgbClr val="008A00"/>
                </a:solidFill>
                <a:latin typeface="Arial" panose="020B0604020202020204" pitchFamily="34" charset="0"/>
                <a:ea typeface="Roboto"/>
                <a:cs typeface="Arial" panose="020B0604020202020204" pitchFamily="34" charset="0"/>
              </a:rPr>
              <a:t>ABSENCES ET DOCUMENTS POUVANT ÊTRE DEMANDÉS</a:t>
            </a:r>
          </a:p>
        </p:txBody>
      </p:sp>
      <p:graphicFrame>
        <p:nvGraphicFramePr>
          <p:cNvPr id="6" name="Espace réservé du contenu 5">
            <a:extLst>
              <a:ext uri="{FF2B5EF4-FFF2-40B4-BE49-F238E27FC236}">
                <a16:creationId xmlns:a16="http://schemas.microsoft.com/office/drawing/2014/main" id="{17BAD744-5083-75D3-0460-C26D89BF06E4}"/>
              </a:ext>
            </a:extLst>
          </p:cNvPr>
          <p:cNvGraphicFramePr>
            <a:graphicFrameLocks noGrp="1"/>
          </p:cNvGraphicFramePr>
          <p:nvPr>
            <p:ph idx="1"/>
            <p:custDataLst>
              <p:tags r:id="rId2"/>
            </p:custDataLst>
          </p:nvPr>
        </p:nvGraphicFramePr>
        <p:xfrm>
          <a:off x="561975" y="1392722"/>
          <a:ext cx="11176139" cy="4854229"/>
        </p:xfrm>
        <a:graphic>
          <a:graphicData uri="http://schemas.openxmlformats.org/drawingml/2006/table">
            <a:tbl>
              <a:tblPr firstRow="1" bandRow="1">
                <a:tableStyleId>{912C8C85-51F0-491E-9774-3900AFEF0FD7}</a:tableStyleId>
              </a:tblPr>
              <a:tblGrid>
                <a:gridCol w="1603709">
                  <a:extLst>
                    <a:ext uri="{9D8B030D-6E8A-4147-A177-3AD203B41FA5}">
                      <a16:colId xmlns:a16="http://schemas.microsoft.com/office/drawing/2014/main" val="1951369254"/>
                    </a:ext>
                  </a:extLst>
                </a:gridCol>
                <a:gridCol w="3190810">
                  <a:extLst>
                    <a:ext uri="{9D8B030D-6E8A-4147-A177-3AD203B41FA5}">
                      <a16:colId xmlns:a16="http://schemas.microsoft.com/office/drawing/2014/main" val="2195939967"/>
                    </a:ext>
                  </a:extLst>
                </a:gridCol>
                <a:gridCol w="3190810">
                  <a:extLst>
                    <a:ext uri="{9D8B030D-6E8A-4147-A177-3AD203B41FA5}">
                      <a16:colId xmlns:a16="http://schemas.microsoft.com/office/drawing/2014/main" val="1463592065"/>
                    </a:ext>
                  </a:extLst>
                </a:gridCol>
                <a:gridCol w="3190810">
                  <a:extLst>
                    <a:ext uri="{9D8B030D-6E8A-4147-A177-3AD203B41FA5}">
                      <a16:colId xmlns:a16="http://schemas.microsoft.com/office/drawing/2014/main" val="2861308193"/>
                    </a:ext>
                  </a:extLst>
                </a:gridCol>
              </a:tblGrid>
              <a:tr h="557710">
                <a:tc>
                  <a:txBody>
                    <a:bodyPr/>
                    <a:lstStyle/>
                    <a:p>
                      <a:pPr algn="ctr"/>
                      <a:endParaRPr lang="fr-CA" sz="2000" dirty="0">
                        <a:latin typeface="Arial"/>
                        <a:cs typeface="Arial"/>
                      </a:endParaRPr>
                    </a:p>
                  </a:txBody>
                  <a:tcPr anchor="ct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gridSpan="2">
                  <a:txBody>
                    <a:bodyPr/>
                    <a:lstStyle/>
                    <a:p>
                      <a:pPr algn="ctr"/>
                      <a:r>
                        <a:rPr lang="fr-CA" sz="2000" dirty="0">
                          <a:latin typeface="Arial"/>
                          <a:cs typeface="Arial"/>
                        </a:rPr>
                        <a:t>Absences maladies (79.2)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339933"/>
                    </a:solidFill>
                  </a:tcPr>
                </a:tc>
                <a:tc hMerge="1">
                  <a:txBody>
                    <a:bodyPr/>
                    <a:lstStyle/>
                    <a:p>
                      <a:endParaRPr lang="fr-CA"/>
                    </a:p>
                  </a:txBody>
                  <a:tcPr/>
                </a:tc>
                <a:tc>
                  <a:txBody>
                    <a:bodyPr/>
                    <a:lstStyle/>
                    <a:p>
                      <a:pPr algn="ctr"/>
                      <a:r>
                        <a:rPr lang="fr-CA" sz="2000" dirty="0">
                          <a:latin typeface="Arial"/>
                          <a:cs typeface="Arial"/>
                        </a:rPr>
                        <a:t>Obligations familiales (79.7)</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70C0"/>
                    </a:solidFill>
                  </a:tcPr>
                </a:tc>
                <a:extLst>
                  <a:ext uri="{0D108BD9-81ED-4DB2-BD59-A6C34878D82A}">
                    <a16:rowId xmlns:a16="http://schemas.microsoft.com/office/drawing/2014/main" val="552943168"/>
                  </a:ext>
                </a:extLst>
              </a:tr>
              <a:tr h="1592869">
                <a:tc>
                  <a:txBody>
                    <a:bodyPr/>
                    <a:lstStyle/>
                    <a:p>
                      <a:pPr algn="ctr"/>
                      <a:r>
                        <a:rPr kumimoji="0" lang="fr-CA" sz="2000" b="1" i="0" u="none" strike="noStrike" kern="1200" cap="none" spc="0" normalizeH="0" baseline="0" dirty="0">
                          <a:ln>
                            <a:noFill/>
                          </a:ln>
                          <a:solidFill>
                            <a:srgbClr val="414141"/>
                          </a:solidFill>
                          <a:effectLst/>
                          <a:uLnTx/>
                          <a:uFillTx/>
                          <a:latin typeface="Arial"/>
                          <a:ea typeface="+mn-ea"/>
                          <a:cs typeface="Arial"/>
                        </a:rPr>
                        <a:t>Période</a:t>
                      </a:r>
                    </a:p>
                    <a:p>
                      <a:pPr algn="ctr"/>
                      <a:r>
                        <a:rPr kumimoji="0" lang="fr-CA" sz="2000" b="1" i="0" u="none" strike="noStrike" kern="1200" cap="none" spc="0" normalizeH="0" baseline="0" dirty="0">
                          <a:ln>
                            <a:noFill/>
                          </a:ln>
                          <a:solidFill>
                            <a:srgbClr val="414141"/>
                          </a:solidFill>
                          <a:effectLst/>
                          <a:uLnTx/>
                          <a:uFillTx/>
                          <a:latin typeface="Arial"/>
                          <a:ea typeface="+mn-ea"/>
                          <a:cs typeface="Arial"/>
                        </a:rPr>
                        <a:t> d’absence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kumimoji="0" lang="fr-CA" sz="1800" b="0" i="0" u="none" strike="noStrike" kern="1200" cap="none" spc="0" normalizeH="0" baseline="0" dirty="0">
                          <a:ln>
                            <a:noFill/>
                          </a:ln>
                          <a:solidFill>
                            <a:srgbClr val="414141"/>
                          </a:solidFill>
                          <a:effectLst/>
                          <a:uLnTx/>
                          <a:uFillTx/>
                          <a:latin typeface="Arial"/>
                          <a:ea typeface="+mn-ea"/>
                          <a:cs typeface="Arial"/>
                        </a:rPr>
                        <a:t>Pour les </a:t>
                      </a:r>
                      <a:r>
                        <a:rPr kumimoji="0" lang="fr-CA" sz="1800" b="1" i="0" u="none" strike="noStrike" kern="1200" cap="none" spc="0" normalizeH="0" baseline="0" dirty="0">
                          <a:ln>
                            <a:noFill/>
                          </a:ln>
                          <a:solidFill>
                            <a:srgbClr val="414141"/>
                          </a:solidFill>
                          <a:effectLst/>
                          <a:uLnTx/>
                          <a:uFillTx/>
                          <a:latin typeface="Arial"/>
                          <a:ea typeface="+mn-ea"/>
                          <a:cs typeface="Arial"/>
                        </a:rPr>
                        <a:t>3 première périodes </a:t>
                      </a:r>
                      <a:r>
                        <a:rPr kumimoji="0" lang="fr-CA" sz="1800" b="0" i="0" u="none" strike="noStrike" kern="1200" cap="none" spc="0" normalizeH="0" baseline="0" dirty="0">
                          <a:ln>
                            <a:noFill/>
                          </a:ln>
                          <a:solidFill>
                            <a:srgbClr val="414141"/>
                          </a:solidFill>
                          <a:effectLst/>
                          <a:uLnTx/>
                          <a:uFillTx/>
                          <a:latin typeface="Arial"/>
                          <a:ea typeface="+mn-ea"/>
                          <a:cs typeface="Arial"/>
                        </a:rPr>
                        <a:t>d’absence (de </a:t>
                      </a:r>
                      <a:r>
                        <a:rPr kumimoji="0" lang="fr-CA" sz="1800" b="1" i="0" u="none" strike="noStrike" kern="1200" cap="none" spc="0" normalizeH="0" baseline="0" dirty="0">
                          <a:ln>
                            <a:noFill/>
                          </a:ln>
                          <a:solidFill>
                            <a:srgbClr val="414141"/>
                          </a:solidFill>
                          <a:effectLst/>
                          <a:uLnTx/>
                          <a:uFillTx/>
                          <a:latin typeface="Arial"/>
                          <a:ea typeface="+mn-ea"/>
                          <a:cs typeface="Arial"/>
                        </a:rPr>
                        <a:t>trois jours consécutifs ou moins </a:t>
                      </a:r>
                      <a:r>
                        <a:rPr kumimoji="0" lang="fr-CA" sz="1800" b="0" i="0" u="none" strike="noStrike" kern="1200" cap="none" spc="0" normalizeH="0" baseline="0" dirty="0">
                          <a:ln>
                            <a:noFill/>
                          </a:ln>
                          <a:solidFill>
                            <a:srgbClr val="414141"/>
                          </a:solidFill>
                          <a:effectLst/>
                          <a:uLnTx/>
                          <a:uFillTx/>
                          <a:latin typeface="Arial"/>
                          <a:ea typeface="+mn-ea"/>
                          <a:cs typeface="Arial"/>
                        </a:rPr>
                        <a:t>chacune sur une période de </a:t>
                      </a:r>
                      <a:r>
                        <a:rPr kumimoji="0" lang="fr-CA" sz="1800" b="1" i="0" u="none" strike="noStrike" kern="1200" cap="none" spc="0" normalizeH="0" baseline="0" dirty="0">
                          <a:ln>
                            <a:noFill/>
                          </a:ln>
                          <a:solidFill>
                            <a:srgbClr val="414141"/>
                          </a:solidFill>
                          <a:effectLst/>
                          <a:uLnTx/>
                          <a:uFillTx/>
                          <a:latin typeface="Arial"/>
                          <a:ea typeface="+mn-ea"/>
                          <a:cs typeface="Arial"/>
                        </a:rPr>
                        <a:t>12 mois</a:t>
                      </a:r>
                      <a:r>
                        <a:rPr kumimoji="0" lang="fr-CA" sz="1800" b="0" i="0" u="none" strike="noStrike" kern="1200" cap="none" spc="0" normalizeH="0" baseline="0" dirty="0">
                          <a:ln>
                            <a:noFill/>
                          </a:ln>
                          <a:solidFill>
                            <a:srgbClr val="414141"/>
                          </a:solidFill>
                          <a:effectLst/>
                          <a:uLnTx/>
                          <a:uFillTx/>
                          <a:latin typeface="Arial"/>
                          <a:ea typeface="+mn-ea"/>
                          <a:cs typeface="Arial"/>
                        </a:rPr>
                        <a:t>)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tc>
                  <a:txBody>
                    <a:bodyPr/>
                    <a:lstStyle/>
                    <a:p>
                      <a:pPr algn="ctr"/>
                      <a:r>
                        <a:rPr kumimoji="0" lang="fr-CA" sz="1800" b="0" i="0" u="none" strike="noStrike" kern="1200" cap="none" spc="0" normalizeH="0" baseline="0" dirty="0">
                          <a:ln>
                            <a:noFill/>
                          </a:ln>
                          <a:solidFill>
                            <a:srgbClr val="414141"/>
                          </a:solidFill>
                          <a:effectLst/>
                          <a:uLnTx/>
                          <a:uFillTx/>
                          <a:latin typeface="Arial"/>
                          <a:ea typeface="+mn-ea"/>
                          <a:cs typeface="Arial"/>
                        </a:rPr>
                        <a:t>À partir de la </a:t>
                      </a:r>
                      <a:r>
                        <a:rPr kumimoji="0" lang="fr-CA" sz="1800" b="1" i="0" u="none" strike="noStrike" kern="1200" cap="none" spc="0" normalizeH="0" baseline="0" dirty="0">
                          <a:ln>
                            <a:noFill/>
                          </a:ln>
                          <a:solidFill>
                            <a:srgbClr val="414141"/>
                          </a:solidFill>
                          <a:effectLst/>
                          <a:uLnTx/>
                          <a:uFillTx/>
                          <a:latin typeface="Arial"/>
                          <a:ea typeface="+mn-ea"/>
                          <a:cs typeface="Arial"/>
                        </a:rPr>
                        <a:t>4</a:t>
                      </a:r>
                      <a:r>
                        <a:rPr kumimoji="0" lang="fr-CA" sz="1800" b="1" i="0" u="none" strike="noStrike" kern="1200" cap="none" spc="0" normalizeH="0" baseline="30000" dirty="0">
                          <a:ln>
                            <a:noFill/>
                          </a:ln>
                          <a:solidFill>
                            <a:srgbClr val="414141"/>
                          </a:solidFill>
                          <a:effectLst/>
                          <a:uLnTx/>
                          <a:uFillTx/>
                          <a:latin typeface="Arial"/>
                          <a:ea typeface="+mn-ea"/>
                          <a:cs typeface="Arial"/>
                        </a:rPr>
                        <a:t>e</a:t>
                      </a:r>
                      <a:r>
                        <a:rPr kumimoji="0" lang="fr-CA" sz="1800" b="1" i="0" u="none" strike="noStrike" kern="1200" cap="none" spc="0" normalizeH="0" baseline="0" dirty="0">
                          <a:ln>
                            <a:noFill/>
                          </a:ln>
                          <a:solidFill>
                            <a:srgbClr val="414141"/>
                          </a:solidFill>
                          <a:effectLst/>
                          <a:uLnTx/>
                          <a:uFillTx/>
                          <a:latin typeface="Arial"/>
                          <a:ea typeface="+mn-ea"/>
                          <a:cs typeface="Arial"/>
                        </a:rPr>
                        <a:t> période d’absence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tc>
                  <a:txBody>
                    <a:bodyPr/>
                    <a:lstStyle/>
                    <a:p>
                      <a:pPr algn="ctr"/>
                      <a:r>
                        <a:rPr kumimoji="0" lang="fr-CA" sz="1800" b="0" i="0" u="none" strike="noStrike" kern="1200" cap="none" spc="0" normalizeH="0" baseline="0" dirty="0">
                          <a:ln>
                            <a:noFill/>
                          </a:ln>
                          <a:solidFill>
                            <a:srgbClr val="414141"/>
                          </a:solidFill>
                          <a:effectLst/>
                          <a:uLnTx/>
                          <a:uFillTx/>
                          <a:latin typeface="Arial"/>
                          <a:ea typeface="+mn-ea"/>
                          <a:cs typeface="Arial"/>
                        </a:rPr>
                        <a:t>Pour les absences de </a:t>
                      </a:r>
                      <a:r>
                        <a:rPr kumimoji="0" lang="fr-CA" sz="1800" b="1" i="0" u="none" strike="noStrike" kern="1200" cap="none" spc="0" normalizeH="0" baseline="0" dirty="0">
                          <a:ln>
                            <a:noFill/>
                          </a:ln>
                          <a:solidFill>
                            <a:srgbClr val="414141"/>
                          </a:solidFill>
                          <a:effectLst/>
                          <a:uLnTx/>
                          <a:uFillTx/>
                          <a:latin typeface="Arial"/>
                          <a:ea typeface="+mn-ea"/>
                          <a:cs typeface="Arial"/>
                        </a:rPr>
                        <a:t>10 jours/année</a:t>
                      </a:r>
                      <a:r>
                        <a:rPr kumimoji="0" lang="fr-CA" sz="1800" b="0" i="0" u="none" strike="noStrike" kern="1200" cap="none" spc="0" normalizeH="0" baseline="0" dirty="0">
                          <a:ln>
                            <a:noFill/>
                          </a:ln>
                          <a:solidFill>
                            <a:srgbClr val="414141"/>
                          </a:solidFill>
                          <a:effectLst/>
                          <a:uLnTx/>
                          <a:uFillTx/>
                          <a:latin typeface="Arial"/>
                          <a:ea typeface="+mn-ea"/>
                          <a:cs typeface="Arial"/>
                        </a:rPr>
                        <a:t> (1</a:t>
                      </a:r>
                      <a:r>
                        <a:rPr kumimoji="0" lang="fr-CA" sz="1800" b="0" i="0" u="none" strike="noStrike" kern="1200" cap="none" spc="0" normalizeH="0" baseline="30000" dirty="0">
                          <a:ln>
                            <a:noFill/>
                          </a:ln>
                          <a:solidFill>
                            <a:srgbClr val="414141"/>
                          </a:solidFill>
                          <a:effectLst/>
                          <a:uLnTx/>
                          <a:uFillTx/>
                          <a:latin typeface="Arial"/>
                          <a:ea typeface="+mn-ea"/>
                          <a:cs typeface="Arial"/>
                        </a:rPr>
                        <a:t>er </a:t>
                      </a:r>
                      <a:r>
                        <a:rPr kumimoji="0" lang="fr-CA" sz="1800" b="0" i="0" u="none" strike="noStrike" kern="1200" cap="none" spc="0" normalizeH="0" baseline="0" dirty="0">
                          <a:ln>
                            <a:noFill/>
                          </a:ln>
                          <a:solidFill>
                            <a:srgbClr val="414141"/>
                          </a:solidFill>
                          <a:effectLst/>
                          <a:uLnTx/>
                          <a:uFillTx/>
                          <a:latin typeface="Arial"/>
                          <a:ea typeface="+mn-ea"/>
                          <a:cs typeface="Arial"/>
                        </a:rPr>
                        <a:t>janvier au 31 décembre)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20000"/>
                        <a:lumOff val="80000"/>
                      </a:schemeClr>
                    </a:solidFill>
                  </a:tcPr>
                </a:tc>
                <a:extLst>
                  <a:ext uri="{0D108BD9-81ED-4DB2-BD59-A6C34878D82A}">
                    <a16:rowId xmlns:a16="http://schemas.microsoft.com/office/drawing/2014/main" val="1249458068"/>
                  </a:ext>
                </a:extLst>
              </a:tr>
              <a:tr h="2341512">
                <a:tc>
                  <a:txBody>
                    <a:bodyPr/>
                    <a:lstStyle/>
                    <a:p>
                      <a:pPr algn="ctr"/>
                      <a:r>
                        <a:rPr kumimoji="0" lang="fr-CA" sz="2000" b="1" i="0" u="none" strike="noStrike" kern="1200" cap="none" spc="0" normalizeH="0" baseline="0" dirty="0">
                          <a:ln>
                            <a:noFill/>
                          </a:ln>
                          <a:solidFill>
                            <a:srgbClr val="414141"/>
                          </a:solidFill>
                          <a:effectLst/>
                          <a:uLnTx/>
                          <a:uFillTx/>
                          <a:latin typeface="Arial"/>
                          <a:ea typeface="+mn-ea"/>
                          <a:cs typeface="Arial"/>
                        </a:rPr>
                        <a:t>Type de </a:t>
                      </a:r>
                    </a:p>
                    <a:p>
                      <a:pPr algn="ctr"/>
                      <a:r>
                        <a:rPr kumimoji="0" lang="fr-CA" sz="2000" b="1" i="0" u="none" strike="noStrike" kern="1200" cap="none" spc="0" normalizeH="0" baseline="0" dirty="0">
                          <a:ln>
                            <a:noFill/>
                          </a:ln>
                          <a:solidFill>
                            <a:srgbClr val="414141"/>
                          </a:solidFill>
                          <a:effectLst/>
                          <a:uLnTx/>
                          <a:uFillTx/>
                          <a:latin typeface="Arial"/>
                          <a:ea typeface="+mn-ea"/>
                          <a:cs typeface="Arial"/>
                        </a:rPr>
                        <a:t>document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kumimoji="0" lang="fr-CA" sz="1800" b="1" i="0" u="none" strike="noStrike" kern="1200" cap="none" spc="0" normalizeH="0" baseline="0" dirty="0">
                          <a:ln>
                            <a:noFill/>
                          </a:ln>
                          <a:solidFill>
                            <a:srgbClr val="414141"/>
                          </a:solidFill>
                          <a:effectLst/>
                          <a:uLnTx/>
                          <a:uFillTx/>
                          <a:latin typeface="Arial"/>
                          <a:ea typeface="+mn-ea"/>
                          <a:cs typeface="Arial"/>
                        </a:rPr>
                        <a:t>Interdiction </a:t>
                      </a:r>
                      <a:r>
                        <a:rPr kumimoji="0" lang="fr-CA" sz="1800" b="0" i="0" u="none" strike="noStrike" kern="1200" cap="none" spc="0" normalizeH="0" baseline="0" dirty="0">
                          <a:ln>
                            <a:noFill/>
                          </a:ln>
                          <a:solidFill>
                            <a:srgbClr val="414141"/>
                          </a:solidFill>
                          <a:effectLst/>
                          <a:uLnTx/>
                          <a:uFillTx/>
                          <a:latin typeface="Arial"/>
                          <a:ea typeface="+mn-ea"/>
                          <a:cs typeface="Arial"/>
                        </a:rPr>
                        <a:t>d’exiger</a:t>
                      </a:r>
                      <a:r>
                        <a:rPr kumimoji="0" lang="fr-CA" sz="1800" b="1" i="0" u="none" strike="noStrike" kern="1200" cap="none" spc="0" normalizeH="0" baseline="0" dirty="0">
                          <a:ln>
                            <a:noFill/>
                          </a:ln>
                          <a:solidFill>
                            <a:srgbClr val="414141"/>
                          </a:solidFill>
                          <a:effectLst/>
                          <a:uLnTx/>
                          <a:uFillTx/>
                          <a:latin typeface="Arial"/>
                          <a:ea typeface="+mn-ea"/>
                          <a:cs typeface="Arial"/>
                        </a:rPr>
                        <a:t> </a:t>
                      </a:r>
                      <a:r>
                        <a:rPr kumimoji="0" lang="fr-CA" sz="1800" b="0" i="0" u="none" strike="noStrike" kern="1200" cap="none" spc="0" normalizeH="0" baseline="0" dirty="0">
                          <a:ln>
                            <a:noFill/>
                          </a:ln>
                          <a:solidFill>
                            <a:srgbClr val="414141"/>
                          </a:solidFill>
                          <a:effectLst/>
                          <a:uLnTx/>
                          <a:uFillTx/>
                          <a:latin typeface="Arial"/>
                          <a:ea typeface="+mn-ea"/>
                          <a:cs typeface="Arial"/>
                        </a:rPr>
                        <a:t>tout </a:t>
                      </a:r>
                      <a:r>
                        <a:rPr kumimoji="0" lang="fr-CA" sz="1800" b="1" i="0" u="none" strike="noStrike" kern="1200" cap="none" spc="0" normalizeH="0" baseline="0" dirty="0">
                          <a:ln>
                            <a:noFill/>
                          </a:ln>
                          <a:solidFill>
                            <a:srgbClr val="414141"/>
                          </a:solidFill>
                          <a:effectLst/>
                          <a:uLnTx/>
                          <a:uFillTx/>
                          <a:latin typeface="Arial"/>
                          <a:ea typeface="+mn-ea"/>
                          <a:cs typeface="Arial"/>
                        </a:rPr>
                        <a:t>document attestant les motifs de l’absence.</a:t>
                      </a:r>
                      <a:endParaRPr kumimoji="0" lang="fr-CA" sz="1800" b="0" i="0" u="none" strike="noStrike" kern="1200" cap="none" spc="0" normalizeH="0" baseline="0" dirty="0">
                        <a:ln>
                          <a:noFill/>
                        </a:ln>
                        <a:solidFill>
                          <a:srgbClr val="414141"/>
                        </a:solidFill>
                        <a:effectLst/>
                        <a:uLnTx/>
                        <a:uFillTx/>
                        <a:latin typeface="Arial"/>
                        <a:ea typeface="+mn-ea"/>
                        <a:cs typeface="Aria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tc>
                  <a:txBody>
                    <a:bodyPr/>
                    <a:lstStyle/>
                    <a:p>
                      <a:pPr algn="ctr"/>
                      <a:r>
                        <a:rPr kumimoji="0" lang="fr-CA" sz="1800" b="0" i="0" u="none" strike="noStrike" kern="1200" cap="none" spc="0" normalizeH="0" baseline="0" dirty="0">
                          <a:ln>
                            <a:noFill/>
                          </a:ln>
                          <a:solidFill>
                            <a:srgbClr val="414141"/>
                          </a:solidFill>
                          <a:effectLst/>
                          <a:uLnTx/>
                          <a:uFillTx/>
                          <a:latin typeface="Arial"/>
                          <a:ea typeface="+mn-ea"/>
                          <a:cs typeface="Arial"/>
                        </a:rPr>
                        <a:t>Si les circonstances le justifient, l’employeur peut demander un </a:t>
                      </a:r>
                      <a:r>
                        <a:rPr kumimoji="0" lang="fr-CA" sz="1800" b="1" i="0" u="none" strike="noStrike" kern="1200" cap="none" spc="0" normalizeH="0" baseline="0" dirty="0">
                          <a:ln>
                            <a:noFill/>
                          </a:ln>
                          <a:solidFill>
                            <a:srgbClr val="414141"/>
                          </a:solidFill>
                          <a:effectLst/>
                          <a:uLnTx/>
                          <a:uFillTx/>
                          <a:latin typeface="Arial"/>
                          <a:ea typeface="+mn-ea"/>
                          <a:cs typeface="Arial"/>
                        </a:rPr>
                        <a:t>document attestant les motifs de l’absence.</a:t>
                      </a:r>
                      <a:endParaRPr kumimoji="0" lang="fr-CA" sz="1800" b="0" i="0" u="none" strike="noStrike" kern="1200" cap="none" spc="0" normalizeH="0" baseline="0" dirty="0">
                        <a:ln>
                          <a:noFill/>
                        </a:ln>
                        <a:solidFill>
                          <a:srgbClr val="414141"/>
                        </a:solidFill>
                        <a:effectLst/>
                        <a:uLnTx/>
                        <a:uFillTx/>
                        <a:latin typeface="Arial"/>
                        <a:ea typeface="+mn-ea"/>
                        <a:cs typeface="Aria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tc>
                  <a:txBody>
                    <a:bodyPr/>
                    <a:lstStyle/>
                    <a:p>
                      <a:pPr algn="ctr"/>
                      <a:r>
                        <a:rPr kumimoji="0" lang="fr-CA" sz="1800" b="0" i="0" u="none" strike="noStrike" kern="1200" cap="none" spc="0" normalizeH="0" baseline="0" dirty="0">
                          <a:ln>
                            <a:noFill/>
                          </a:ln>
                          <a:solidFill>
                            <a:srgbClr val="414141"/>
                          </a:solidFill>
                          <a:effectLst/>
                          <a:uLnTx/>
                          <a:uFillTx/>
                          <a:latin typeface="Arial"/>
                          <a:ea typeface="+mn-ea"/>
                          <a:cs typeface="Arial"/>
                        </a:rPr>
                        <a:t>Si les circonstances le justifient, l’employeur peut demander un </a:t>
                      </a:r>
                      <a:r>
                        <a:rPr kumimoji="0" lang="fr-CA" sz="1800" b="1" i="0" u="none" strike="noStrike" kern="1200" cap="none" spc="0" normalizeH="0" baseline="0" dirty="0">
                          <a:ln>
                            <a:noFill/>
                          </a:ln>
                          <a:solidFill>
                            <a:srgbClr val="414141"/>
                          </a:solidFill>
                          <a:effectLst/>
                          <a:uLnTx/>
                          <a:uFillTx/>
                          <a:latin typeface="Arial"/>
                          <a:ea typeface="+mn-ea"/>
                          <a:cs typeface="Arial"/>
                        </a:rPr>
                        <a:t>document attestant motifs de l’absence</a:t>
                      </a:r>
                      <a:r>
                        <a:rPr kumimoji="0" lang="fr-CA" sz="1800" b="0" i="0" u="none" strike="noStrike" kern="1200" cap="none" spc="0" normalizeH="0" baseline="0" dirty="0">
                          <a:ln>
                            <a:noFill/>
                          </a:ln>
                          <a:solidFill>
                            <a:srgbClr val="414141"/>
                          </a:solidFill>
                          <a:effectLst/>
                          <a:uLnTx/>
                          <a:uFillTx/>
                          <a:latin typeface="Arial"/>
                          <a:ea typeface="+mn-ea"/>
                          <a:cs typeface="Arial"/>
                        </a:rPr>
                        <a:t>.</a:t>
                      </a:r>
                    </a:p>
                    <a:p>
                      <a:pPr algn="ctr"/>
                      <a:endParaRPr kumimoji="0" lang="fr-CA" sz="1800" b="1" i="0" u="none" strike="noStrike" kern="1200" cap="none" spc="0" normalizeH="0" baseline="0" dirty="0">
                        <a:ln>
                          <a:noFill/>
                        </a:ln>
                        <a:solidFill>
                          <a:srgbClr val="414141"/>
                        </a:solidFill>
                        <a:effectLst/>
                        <a:uLnTx/>
                        <a:uFillTx/>
                        <a:latin typeface="Arial"/>
                        <a:ea typeface="+mn-ea"/>
                        <a:cs typeface="Arial"/>
                      </a:endParaRPr>
                    </a:p>
                    <a:p>
                      <a:pPr algn="ctr"/>
                      <a:r>
                        <a:rPr kumimoji="0" lang="fr-CA" sz="1800" b="1" i="0" u="none" strike="noStrike" kern="1200" cap="none" spc="0" normalizeH="0" baseline="0" dirty="0">
                          <a:ln>
                            <a:noFill/>
                          </a:ln>
                          <a:solidFill>
                            <a:srgbClr val="414141"/>
                          </a:solidFill>
                          <a:effectLst/>
                          <a:uLnTx/>
                          <a:uFillTx/>
                          <a:latin typeface="Arial"/>
                          <a:ea typeface="+mn-ea"/>
                          <a:cs typeface="Arial"/>
                        </a:rPr>
                        <a:t>Interdiction </a:t>
                      </a:r>
                      <a:r>
                        <a:rPr kumimoji="0" lang="fr-CA" sz="1800" b="0" i="0" u="none" strike="noStrike" kern="1200" cap="none" spc="0" normalizeH="0" baseline="0" dirty="0">
                          <a:ln>
                            <a:noFill/>
                          </a:ln>
                          <a:solidFill>
                            <a:srgbClr val="414141"/>
                          </a:solidFill>
                          <a:effectLst/>
                          <a:uLnTx/>
                          <a:uFillTx/>
                          <a:latin typeface="Arial"/>
                          <a:ea typeface="+mn-ea"/>
                          <a:cs typeface="Arial"/>
                        </a:rPr>
                        <a:t>d’exiger un </a:t>
                      </a:r>
                      <a:r>
                        <a:rPr kumimoji="0" lang="fr-CA" sz="1800" b="1" i="0" u="none" strike="noStrike" kern="1200" cap="none" spc="0" normalizeH="0" baseline="0" dirty="0">
                          <a:ln>
                            <a:noFill/>
                          </a:ln>
                          <a:solidFill>
                            <a:srgbClr val="414141"/>
                          </a:solidFill>
                          <a:effectLst/>
                          <a:uLnTx/>
                          <a:uFillTx/>
                          <a:latin typeface="Arial"/>
                          <a:ea typeface="+mn-ea"/>
                          <a:cs typeface="Arial"/>
                        </a:rPr>
                        <a:t>document médical </a:t>
                      </a:r>
                      <a:r>
                        <a:rPr kumimoji="0" lang="fr-CA" sz="1800" b="0" i="0" u="none" strike="noStrike" kern="1200" cap="none" spc="0" normalizeH="0" baseline="0" dirty="0">
                          <a:ln>
                            <a:noFill/>
                          </a:ln>
                          <a:solidFill>
                            <a:srgbClr val="414141"/>
                          </a:solidFill>
                          <a:effectLst/>
                          <a:uLnTx/>
                          <a:uFillTx/>
                          <a:latin typeface="Arial"/>
                          <a:ea typeface="+mn-ea"/>
                          <a:cs typeface="Arial"/>
                        </a:rPr>
                        <a:t>(certificat médical/billet médical).</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20000"/>
                        <a:lumOff val="80000"/>
                      </a:schemeClr>
                    </a:solidFill>
                  </a:tcPr>
                </a:tc>
                <a:extLst>
                  <a:ext uri="{0D108BD9-81ED-4DB2-BD59-A6C34878D82A}">
                    <a16:rowId xmlns:a16="http://schemas.microsoft.com/office/drawing/2014/main" val="570913145"/>
                  </a:ext>
                </a:extLst>
              </a:tr>
            </a:tbl>
          </a:graphicData>
        </a:graphic>
      </p:graphicFrame>
    </p:spTree>
    <p:extLst>
      <p:ext uri="{BB962C8B-B14F-4D97-AF65-F5344CB8AC3E}">
        <p14:creationId xmlns:p14="http://schemas.microsoft.com/office/powerpoint/2010/main" val="407650507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D76BCC09-20E0-B64F-B50B-08174F958852}"/>
              </a:ext>
            </a:extLst>
          </p:cNvPr>
          <p:cNvSpPr>
            <a:spLocks noGrp="1"/>
          </p:cNvSpPr>
          <p:nvPr>
            <p:ph type="title"/>
            <p:custDataLst>
              <p:tags r:id="rId1"/>
            </p:custDataLst>
          </p:nvPr>
        </p:nvSpPr>
        <p:spPr>
          <a:xfrm>
            <a:off x="334463" y="555076"/>
            <a:ext cx="11083398" cy="658092"/>
          </a:xfrm>
        </p:spPr>
        <p:txBody>
          <a:bodyPr/>
          <a:lstStyle/>
          <a:p>
            <a:r>
              <a:rPr lang="fr-FR" sz="3330" dirty="0"/>
              <a:t>OBLIGATIONS DE L’EMPLOYEUR AU REGARD DU HARCÈLEMENT AU TRAVAIL</a:t>
            </a:r>
          </a:p>
        </p:txBody>
      </p:sp>
      <p:sp>
        <p:nvSpPr>
          <p:cNvPr id="3" name="Rectangle 2">
            <a:extLst>
              <a:ext uri="{FF2B5EF4-FFF2-40B4-BE49-F238E27FC236}">
                <a16:creationId xmlns:a16="http://schemas.microsoft.com/office/drawing/2014/main" id="{83E2E753-097B-6480-FF6C-CB0CE4C6FF52}"/>
              </a:ext>
            </a:extLst>
          </p:cNvPr>
          <p:cNvSpPr/>
          <p:nvPr>
            <p:custDataLst>
              <p:tags r:id="rId2"/>
            </p:custDataLst>
          </p:nvPr>
        </p:nvSpPr>
        <p:spPr>
          <a:xfrm>
            <a:off x="424303" y="2356144"/>
            <a:ext cx="1261018" cy="2752018"/>
          </a:xfrm>
          <a:prstGeom prst="rect">
            <a:avLst/>
          </a:prstGeom>
          <a:solidFill>
            <a:srgbClr val="008A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709961">
              <a:defRPr/>
            </a:pPr>
            <a:endParaRPr lang="fr-CA" sz="1748">
              <a:solidFill>
                <a:prstClr val="white"/>
              </a:solidFill>
              <a:latin typeface="Calibri" panose="020F0502020204030204"/>
            </a:endParaRPr>
          </a:p>
        </p:txBody>
      </p:sp>
      <p:pic>
        <p:nvPicPr>
          <p:cNvPr id="4" name="Graphique 3" descr="Bouclier croix contour">
            <a:extLst>
              <a:ext uri="{FF2B5EF4-FFF2-40B4-BE49-F238E27FC236}">
                <a16:creationId xmlns:a16="http://schemas.microsoft.com/office/drawing/2014/main" id="{DE2EAD2F-26BA-E70D-40BB-E33CFEA48439}"/>
              </a:ext>
            </a:extLst>
          </p:cNvPr>
          <p:cNvPicPr>
            <a:picLocks noChangeAspect="1"/>
          </p:cNvPicPr>
          <p:nvPr>
            <p:custDataLst>
              <p:tags r:id="rId3"/>
            </p:custDataLst>
          </p:nvPr>
        </p:nvPicPr>
        <p:blipFill>
          <a:blip r:embed="rId9">
            <a:extLst>
              <a:ext uri="{96DAC541-7B7A-43D3-8B79-37D633B846F1}">
                <asvg:svgBlip xmlns:asvg="http://schemas.microsoft.com/office/drawing/2016/SVG/main" r:embed="rId10"/>
              </a:ext>
            </a:extLst>
          </a:blip>
          <a:stretch>
            <a:fillRect/>
          </a:stretch>
        </p:blipFill>
        <p:spPr>
          <a:xfrm>
            <a:off x="679601" y="2494279"/>
            <a:ext cx="681878" cy="681878"/>
          </a:xfrm>
          <a:prstGeom prst="rect">
            <a:avLst/>
          </a:prstGeom>
        </p:spPr>
      </p:pic>
      <p:pic>
        <p:nvPicPr>
          <p:cNvPr id="5" name="Graphique 4" descr="Contrat contour">
            <a:extLst>
              <a:ext uri="{FF2B5EF4-FFF2-40B4-BE49-F238E27FC236}">
                <a16:creationId xmlns:a16="http://schemas.microsoft.com/office/drawing/2014/main" id="{E041E8AA-3C0C-AA0E-8BB9-9BA27F834EA1}"/>
              </a:ext>
            </a:extLst>
          </p:cNvPr>
          <p:cNvPicPr>
            <a:picLocks noChangeAspect="1"/>
          </p:cNvPicPr>
          <p:nvPr>
            <p:custDataLst>
              <p:tags r:id="rId4"/>
            </p:custDataLst>
          </p:nvPr>
        </p:nvPicPr>
        <p:blipFill>
          <a:blip r:embed="rId11">
            <a:extLst>
              <a:ext uri="{96DAC541-7B7A-43D3-8B79-37D633B846F1}">
                <asvg:svgBlip xmlns:asvg="http://schemas.microsoft.com/office/drawing/2016/SVG/main" r:embed="rId12"/>
              </a:ext>
            </a:extLst>
          </a:blip>
          <a:stretch>
            <a:fillRect/>
          </a:stretch>
        </p:blipFill>
        <p:spPr>
          <a:xfrm>
            <a:off x="584399" y="3325345"/>
            <a:ext cx="794318" cy="794318"/>
          </a:xfrm>
          <a:prstGeom prst="rect">
            <a:avLst/>
          </a:prstGeom>
        </p:spPr>
      </p:pic>
      <p:pic>
        <p:nvPicPr>
          <p:cNvPr id="6" name="Image 5">
            <a:extLst>
              <a:ext uri="{FF2B5EF4-FFF2-40B4-BE49-F238E27FC236}">
                <a16:creationId xmlns:a16="http://schemas.microsoft.com/office/drawing/2014/main" id="{A288C709-EFE5-BD7D-7E34-83CCAC0BB395}"/>
              </a:ext>
            </a:extLst>
          </p:cNvPr>
          <p:cNvPicPr>
            <a:picLocks noChangeAspect="1"/>
          </p:cNvPicPr>
          <p:nvPr>
            <p:custDataLst>
              <p:tags r:id="rId5"/>
            </p:custDataLst>
          </p:nvPr>
        </p:nvPicPr>
        <p:blipFill>
          <a:blip r:embed="rId13"/>
          <a:stretch>
            <a:fillRect/>
          </a:stretch>
        </p:blipFill>
        <p:spPr>
          <a:xfrm>
            <a:off x="584399" y="4268849"/>
            <a:ext cx="794318" cy="767858"/>
          </a:xfrm>
          <a:prstGeom prst="rect">
            <a:avLst/>
          </a:prstGeom>
        </p:spPr>
      </p:pic>
      <p:sp>
        <p:nvSpPr>
          <p:cNvPr id="9" name="ZoneTexte 8">
            <a:extLst>
              <a:ext uri="{FF2B5EF4-FFF2-40B4-BE49-F238E27FC236}">
                <a16:creationId xmlns:a16="http://schemas.microsoft.com/office/drawing/2014/main" id="{7AD2B654-B76F-CE4E-6FF2-84154F8C4320}"/>
              </a:ext>
            </a:extLst>
          </p:cNvPr>
          <p:cNvSpPr txBox="1"/>
          <p:nvPr>
            <p:custDataLst>
              <p:tags r:id="rId6"/>
            </p:custDataLst>
          </p:nvPr>
        </p:nvSpPr>
        <p:spPr>
          <a:xfrm>
            <a:off x="334463" y="1646251"/>
            <a:ext cx="11273138" cy="5262979"/>
          </a:xfrm>
          <a:prstGeom prst="rect">
            <a:avLst/>
          </a:prstGeom>
          <a:noFill/>
        </p:spPr>
        <p:txBody>
          <a:bodyPr wrap="square">
            <a:spAutoFit/>
          </a:bodyPr>
          <a:lstStyle/>
          <a:p>
            <a:pPr defTabSz="443725">
              <a:defRPr/>
            </a:pPr>
            <a:r>
              <a:rPr lang="fr-CA" sz="2400" b="1" dirty="0">
                <a:solidFill>
                  <a:srgbClr val="008A00"/>
                </a:solidFill>
                <a:latin typeface="Arial" panose="020B0604020202020204" pitchFamily="34" charset="0"/>
                <a:ea typeface="Roboto" panose="02000000000000000000" pitchFamily="2" charset="0"/>
                <a:cs typeface="Arial" panose="020B0604020202020204" pitchFamily="34" charset="0"/>
              </a:rPr>
              <a:t>Obligations de l’employeur :</a:t>
            </a:r>
          </a:p>
          <a:p>
            <a:pPr marL="1919923" defTabSz="443725">
              <a:defRPr/>
            </a:pPr>
            <a:endParaRPr lang="en-US" sz="2400" b="1" dirty="0">
              <a:solidFill>
                <a:prstClr val="black"/>
              </a:solidFill>
              <a:latin typeface="Arial" panose="020B0604020202020204" pitchFamily="34" charset="0"/>
              <a:cs typeface="Arial" panose="020B0604020202020204" pitchFamily="34" charset="0"/>
            </a:endParaRPr>
          </a:p>
          <a:p>
            <a:pPr marL="1919923" indent="-380985" defTabSz="443725">
              <a:buFont typeface="Arial" panose="020B0604020202020204" pitchFamily="34" charset="0"/>
              <a:buChar char="•"/>
              <a:defRPr/>
            </a:pPr>
            <a:r>
              <a:rPr lang="fr-CA" sz="2000" dirty="0">
                <a:solidFill>
                  <a:srgbClr val="414141"/>
                </a:solidFill>
                <a:latin typeface="Arial" panose="020B0604020202020204" pitchFamily="34" charset="0"/>
                <a:ea typeface="Roboto" panose="02000000000000000000" pitchFamily="2" charset="0"/>
                <a:cs typeface="Arial" panose="020B0604020202020204" pitchFamily="34" charset="0"/>
              </a:rPr>
              <a:t>Prendre les </a:t>
            </a:r>
            <a:r>
              <a:rPr lang="fr-CA" sz="2000" b="1" dirty="0">
                <a:solidFill>
                  <a:srgbClr val="414141"/>
                </a:solidFill>
                <a:latin typeface="Arial" panose="020B0604020202020204" pitchFamily="34" charset="0"/>
                <a:ea typeface="Roboto" panose="02000000000000000000" pitchFamily="2" charset="0"/>
                <a:cs typeface="Arial" panose="020B0604020202020204" pitchFamily="34" charset="0"/>
              </a:rPr>
              <a:t>moyens raisonnables </a:t>
            </a:r>
            <a:r>
              <a:rPr lang="fr-CA" sz="2000" dirty="0">
                <a:solidFill>
                  <a:srgbClr val="414141"/>
                </a:solidFill>
                <a:latin typeface="Arial" panose="020B0604020202020204" pitchFamily="34" charset="0"/>
                <a:ea typeface="Roboto" panose="02000000000000000000" pitchFamily="2" charset="0"/>
                <a:cs typeface="Arial" panose="020B0604020202020204" pitchFamily="34" charset="0"/>
              </a:rPr>
              <a:t>pour: </a:t>
            </a:r>
          </a:p>
          <a:p>
            <a:pPr marL="2639894" lvl="1" indent="-380985" defTabSz="443725">
              <a:buClr>
                <a:srgbClr val="008A00"/>
              </a:buClr>
              <a:buFont typeface="Wingdings" panose="05000000000000000000" pitchFamily="2" charset="2"/>
              <a:buChar char="ü"/>
              <a:defRPr/>
            </a:pPr>
            <a:r>
              <a:rPr lang="fr-CA" sz="2000" b="1" dirty="0">
                <a:solidFill>
                  <a:srgbClr val="414141"/>
                </a:solidFill>
                <a:latin typeface="Arial" panose="020B0604020202020204" pitchFamily="34" charset="0"/>
                <a:ea typeface="Roboto" panose="02000000000000000000" pitchFamily="2" charset="0"/>
                <a:cs typeface="Arial" panose="020B0604020202020204" pitchFamily="34" charset="0"/>
              </a:rPr>
              <a:t>Prévenir</a:t>
            </a:r>
            <a:r>
              <a:rPr lang="fr-CA" sz="2000" dirty="0">
                <a:solidFill>
                  <a:srgbClr val="414141"/>
                </a:solidFill>
                <a:latin typeface="Arial" panose="020B0604020202020204" pitchFamily="34" charset="0"/>
                <a:ea typeface="Roboto" panose="02000000000000000000" pitchFamily="2" charset="0"/>
                <a:cs typeface="Arial" panose="020B0604020202020204" pitchFamily="34" charset="0"/>
              </a:rPr>
              <a:t> le harcèlement psychologique ou sexuel</a:t>
            </a:r>
          </a:p>
          <a:p>
            <a:pPr marL="2639894" lvl="1" indent="-380985" defTabSz="443725">
              <a:buClr>
                <a:srgbClr val="008A00"/>
              </a:buClr>
              <a:buFont typeface="Wingdings" panose="05000000000000000000" pitchFamily="2" charset="2"/>
              <a:buChar char="ü"/>
              <a:defRPr/>
            </a:pPr>
            <a:r>
              <a:rPr lang="fr-CA" sz="2000" b="1" dirty="0">
                <a:solidFill>
                  <a:srgbClr val="414141"/>
                </a:solidFill>
                <a:latin typeface="Arial" panose="020B0604020202020204" pitchFamily="34" charset="0"/>
                <a:ea typeface="Roboto" panose="02000000000000000000" pitchFamily="2" charset="0"/>
                <a:cs typeface="Arial" panose="020B0604020202020204" pitchFamily="34" charset="0"/>
              </a:rPr>
              <a:t>Faire cesser le harcèlement </a:t>
            </a:r>
            <a:r>
              <a:rPr lang="fr-CA" sz="2000" dirty="0">
                <a:solidFill>
                  <a:srgbClr val="414141"/>
                </a:solidFill>
                <a:latin typeface="Arial" panose="020B0604020202020204" pitchFamily="34" charset="0"/>
                <a:ea typeface="Roboto" panose="02000000000000000000" pitchFamily="2" charset="0"/>
                <a:cs typeface="Arial" panose="020B0604020202020204" pitchFamily="34" charset="0"/>
              </a:rPr>
              <a:t>lorsqu’une telle conduite est portée à sa connaissance</a:t>
            </a:r>
          </a:p>
          <a:p>
            <a:pPr marL="1919923" defTabSz="443725">
              <a:defRPr/>
            </a:pPr>
            <a:endParaRPr lang="fr-CA" sz="2000" dirty="0">
              <a:solidFill>
                <a:srgbClr val="414141"/>
              </a:solidFill>
              <a:latin typeface="Arial" panose="020B0604020202020204" pitchFamily="34" charset="0"/>
              <a:ea typeface="Roboto" panose="02000000000000000000" pitchFamily="2" charset="0"/>
              <a:cs typeface="Arial" panose="020B0604020202020204" pitchFamily="34" charset="0"/>
            </a:endParaRPr>
          </a:p>
          <a:p>
            <a:pPr marL="1919923" indent="-380985" defTabSz="443725">
              <a:buFont typeface="Arial" panose="020B0604020202020204" pitchFamily="34" charset="0"/>
              <a:buChar char="•"/>
              <a:defRPr/>
            </a:pPr>
            <a:r>
              <a:rPr lang="fr-CA" sz="2000" dirty="0">
                <a:solidFill>
                  <a:srgbClr val="414141"/>
                </a:solidFill>
                <a:latin typeface="Arial" panose="020B0604020202020204" pitchFamily="34" charset="0"/>
                <a:ea typeface="Roboto" panose="02000000000000000000" pitchFamily="2" charset="0"/>
                <a:cs typeface="Arial" panose="020B0604020202020204" pitchFamily="34" charset="0"/>
              </a:rPr>
              <a:t>Avoir adopté et rendu disponible une </a:t>
            </a:r>
            <a:r>
              <a:rPr lang="fr-CA" sz="2000" b="1" dirty="0">
                <a:solidFill>
                  <a:srgbClr val="0070C0"/>
                </a:solidFill>
                <a:latin typeface="Arial" panose="020B0604020202020204" pitchFamily="34" charset="0"/>
                <a:ea typeface="Roboto" panose="02000000000000000000" pitchFamily="2" charset="0"/>
                <a:cs typeface="Arial" panose="020B0604020202020204" pitchFamily="34" charset="0"/>
                <a:hlinkClick r:id="rId14">
                  <a:extLst>
                    <a:ext uri="{A12FA001-AC4F-418D-AE19-62706E023703}">
                      <ahyp:hlinkClr xmlns:ahyp="http://schemas.microsoft.com/office/drawing/2018/hyperlinkcolor" val="tx"/>
                    </a:ext>
                  </a:extLst>
                </a:hlinkClick>
              </a:rPr>
              <a:t>politique de prévention et prise en charge des situations de harcèlement psychologique</a:t>
            </a:r>
            <a:r>
              <a:rPr lang="fr-CA" sz="2000" b="1" dirty="0">
                <a:solidFill>
                  <a:srgbClr val="0070C0"/>
                </a:solidFill>
                <a:latin typeface="Arial" panose="020B0604020202020204" pitchFamily="34" charset="0"/>
                <a:ea typeface="Roboto" panose="02000000000000000000" pitchFamily="2" charset="0"/>
                <a:cs typeface="Arial" panose="020B0604020202020204" pitchFamily="34" charset="0"/>
              </a:rPr>
              <a:t>:</a:t>
            </a:r>
          </a:p>
          <a:p>
            <a:pPr marL="2681893" lvl="2" indent="-380985" defTabSz="443725">
              <a:buClr>
                <a:srgbClr val="008A00"/>
              </a:buClr>
              <a:buFont typeface="Wingdings" panose="05000000000000000000" pitchFamily="2" charset="2"/>
              <a:buChar char="ü"/>
              <a:defRPr/>
            </a:pPr>
            <a:r>
              <a:rPr lang="fr-CA" sz="2000" dirty="0">
                <a:solidFill>
                  <a:srgbClr val="0070C0"/>
                </a:solidFill>
                <a:latin typeface="Arial" panose="020B0604020202020204" pitchFamily="34" charset="0"/>
                <a:ea typeface="Roboto" panose="02000000000000000000" pitchFamily="2" charset="0"/>
                <a:cs typeface="Arial" panose="020B0604020202020204" pitchFamily="34" charset="0"/>
                <a:hlinkClick r:id="rId15">
                  <a:extLst>
                    <a:ext uri="{A12FA001-AC4F-418D-AE19-62706E023703}">
                      <ahyp:hlinkClr xmlns:ahyp="http://schemas.microsoft.com/office/drawing/2018/hyperlinkcolor" val="tx"/>
                    </a:ext>
                  </a:extLst>
                </a:hlinkClick>
              </a:rPr>
              <a:t>Modèle de politique de prévention et de prise en charge du harcèlement psychologique</a:t>
            </a:r>
            <a:endParaRPr lang="fr-CA" sz="2000" dirty="0">
              <a:solidFill>
                <a:srgbClr val="0070C0"/>
              </a:solidFill>
              <a:latin typeface="Arial" panose="020B0604020202020204" pitchFamily="34" charset="0"/>
              <a:ea typeface="Roboto" panose="02000000000000000000" pitchFamily="2" charset="0"/>
              <a:cs typeface="Arial" panose="020B0604020202020204" pitchFamily="34" charset="0"/>
            </a:endParaRPr>
          </a:p>
          <a:p>
            <a:pPr marL="2681893" lvl="2" indent="-380985" defTabSz="443725">
              <a:buClr>
                <a:srgbClr val="008A00"/>
              </a:buClr>
              <a:buFont typeface="Wingdings" panose="05000000000000000000" pitchFamily="2" charset="2"/>
              <a:buChar char="ü"/>
              <a:defRPr/>
            </a:pPr>
            <a:r>
              <a:rPr lang="fr-CA" sz="2000" dirty="0">
                <a:solidFill>
                  <a:srgbClr val="0070C0"/>
                </a:solidFill>
                <a:latin typeface="Arial" panose="020B0604020202020204" pitchFamily="34" charset="0"/>
                <a:ea typeface="Roboto" panose="02000000000000000000" pitchFamily="2" charset="0"/>
                <a:cs typeface="Arial" panose="020B0604020202020204" pitchFamily="34" charset="0"/>
                <a:hlinkClick r:id="rId16">
                  <a:extLst>
                    <a:ext uri="{A12FA001-AC4F-418D-AE19-62706E023703}">
                      <ahyp:hlinkClr xmlns:ahyp="http://schemas.microsoft.com/office/drawing/2018/hyperlinkcolor" val="tx"/>
                    </a:ext>
                  </a:extLst>
                </a:hlinkClick>
              </a:rPr>
              <a:t>Aide à la rédaction d’une politique de prévention et de prise en charge du harcèlement psychologique</a:t>
            </a:r>
            <a:endParaRPr lang="fr-CA" sz="2000" dirty="0">
              <a:solidFill>
                <a:srgbClr val="0070C0"/>
              </a:solidFill>
              <a:latin typeface="Arial" panose="020B0604020202020204" pitchFamily="34" charset="0"/>
              <a:ea typeface="Roboto" panose="02000000000000000000" pitchFamily="2" charset="0"/>
              <a:cs typeface="Arial" panose="020B0604020202020204" pitchFamily="34" charset="0"/>
            </a:endParaRPr>
          </a:p>
          <a:p>
            <a:pPr marL="2681893" lvl="2" indent="-380985" defTabSz="443725">
              <a:buClr>
                <a:srgbClr val="008A00"/>
              </a:buClr>
              <a:buFont typeface="Wingdings" panose="05000000000000000000" pitchFamily="2" charset="2"/>
              <a:buChar char="ü"/>
              <a:defRPr/>
            </a:pPr>
            <a:endParaRPr lang="fr-CA" sz="2000" dirty="0">
              <a:solidFill>
                <a:srgbClr val="0070C0"/>
              </a:solidFill>
              <a:latin typeface="Arial" panose="020B0604020202020204" pitchFamily="34" charset="0"/>
              <a:ea typeface="Roboto" panose="02000000000000000000" pitchFamily="2" charset="0"/>
              <a:cs typeface="Arial" panose="020B0604020202020204" pitchFamily="34" charset="0"/>
            </a:endParaRPr>
          </a:p>
          <a:p>
            <a:pPr marL="1919923" indent="-380985" defTabSz="443725">
              <a:buFont typeface="Arial" panose="020B0604020202020204" pitchFamily="34" charset="0"/>
              <a:buChar char="•"/>
              <a:defRPr/>
            </a:pPr>
            <a:endParaRPr lang="fr-CA" sz="2400" b="1" dirty="0">
              <a:solidFill>
                <a:srgbClr val="0070C0"/>
              </a:solidFill>
              <a:latin typeface="Arial" panose="020B0604020202020204" pitchFamily="34" charset="0"/>
              <a:ea typeface="Roboto" panose="02000000000000000000" pitchFamily="2" charset="0"/>
              <a:cs typeface="Arial" panose="020B0604020202020204" pitchFamily="34" charset="0"/>
            </a:endParaRPr>
          </a:p>
          <a:p>
            <a:pPr marL="2300908" lvl="1" indent="-380985" defTabSz="443725">
              <a:buFont typeface="Wingdings" panose="05000000000000000000" pitchFamily="2" charset="2"/>
              <a:buChar char="ü"/>
              <a:defRPr/>
            </a:pPr>
            <a:endParaRPr lang="fr-CA" sz="2400" dirty="0">
              <a:solidFill>
                <a:srgbClr val="0070C0"/>
              </a:solidFill>
              <a:latin typeface="Calibri" panose="020F0502020204030204"/>
            </a:endParaRPr>
          </a:p>
        </p:txBody>
      </p:sp>
    </p:spTree>
    <p:extLst>
      <p:ext uri="{BB962C8B-B14F-4D97-AF65-F5344CB8AC3E}">
        <p14:creationId xmlns:p14="http://schemas.microsoft.com/office/powerpoint/2010/main" val="71004773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688CCE6-0D1D-1EB1-AA9E-F35C166EBE43}"/>
              </a:ext>
            </a:extLst>
          </p:cNvPr>
          <p:cNvSpPr>
            <a:spLocks noGrp="1"/>
          </p:cNvSpPr>
          <p:nvPr>
            <p:ph type="title"/>
            <p:custDataLst>
              <p:tags r:id="rId1"/>
            </p:custDataLst>
          </p:nvPr>
        </p:nvSpPr>
        <p:spPr>
          <a:xfrm>
            <a:off x="437569" y="552206"/>
            <a:ext cx="11090647" cy="658092"/>
          </a:xfrm>
        </p:spPr>
        <p:txBody>
          <a:bodyPr/>
          <a:lstStyle/>
          <a:p>
            <a:r>
              <a:rPr lang="fr-CA" sz="3330" dirty="0"/>
              <a:t>NOUVELLES DISPOSITIONS LÉGISLATIVES EN MATIÈRE DE HARCÈLEMENT AU TRAVAIL</a:t>
            </a:r>
          </a:p>
        </p:txBody>
      </p:sp>
      <p:sp>
        <p:nvSpPr>
          <p:cNvPr id="5" name="Espace réservé du contenu 4">
            <a:extLst>
              <a:ext uri="{FF2B5EF4-FFF2-40B4-BE49-F238E27FC236}">
                <a16:creationId xmlns:a16="http://schemas.microsoft.com/office/drawing/2014/main" id="{B1CBCF3C-2C67-B36E-F3B0-75F1ED662003}"/>
              </a:ext>
            </a:extLst>
          </p:cNvPr>
          <p:cNvSpPr>
            <a:spLocks noGrp="1"/>
          </p:cNvSpPr>
          <p:nvPr>
            <p:ph sz="quarter" idx="10"/>
            <p:custDataLst>
              <p:tags r:id="rId2"/>
            </p:custDataLst>
          </p:nvPr>
        </p:nvSpPr>
        <p:spPr>
          <a:xfrm>
            <a:off x="437569" y="1572164"/>
            <a:ext cx="11083398" cy="3627288"/>
          </a:xfrm>
        </p:spPr>
        <p:txBody>
          <a:bodyPr/>
          <a:lstStyle/>
          <a:p>
            <a:r>
              <a:rPr lang="fr-CA" sz="2133" b="0" dirty="0">
                <a:solidFill>
                  <a:srgbClr val="414141"/>
                </a:solidFill>
                <a:latin typeface="Arial" panose="020B0604020202020204" pitchFamily="34" charset="0"/>
                <a:cs typeface="Arial" panose="020B0604020202020204" pitchFamily="34" charset="0"/>
              </a:rPr>
              <a:t>Loi visant à prévenir et à combattre le harcèlement psychologique et la violence à caractère sexuel en milieu de travail:</a:t>
            </a:r>
          </a:p>
          <a:p>
            <a:pPr marL="457182" indent="-457182">
              <a:buFont typeface="Arial" panose="020B0604020202020204" pitchFamily="34" charset="0"/>
              <a:buChar char="•"/>
            </a:pPr>
            <a:r>
              <a:rPr lang="fr-CA" sz="2133" b="0" dirty="0">
                <a:solidFill>
                  <a:srgbClr val="414141"/>
                </a:solidFill>
                <a:latin typeface="Arial" panose="020B0604020202020204" pitchFamily="34" charset="0"/>
                <a:cs typeface="Arial" panose="020B0604020202020204" pitchFamily="34" charset="0"/>
              </a:rPr>
              <a:t>Une </a:t>
            </a:r>
            <a:r>
              <a:rPr lang="fr-CA" sz="2133" dirty="0">
                <a:solidFill>
                  <a:srgbClr val="414141"/>
                </a:solidFill>
                <a:latin typeface="Arial" panose="020B0604020202020204" pitchFamily="34" charset="0"/>
                <a:cs typeface="Arial" panose="020B0604020202020204" pitchFamily="34" charset="0"/>
              </a:rPr>
              <a:t>protection contre les représailles </a:t>
            </a:r>
            <a:r>
              <a:rPr lang="fr-CA" sz="2133" b="0" dirty="0">
                <a:solidFill>
                  <a:srgbClr val="414141"/>
                </a:solidFill>
                <a:latin typeface="Arial" panose="020B0604020202020204" pitchFamily="34" charset="0"/>
                <a:cs typeface="Arial" panose="020B0604020202020204" pitchFamily="34" charset="0"/>
              </a:rPr>
              <a:t>pour les personnes qui dénoncent une situation de harcèlement dont elles ont été témoins (plainte pour pratique interdite);</a:t>
            </a:r>
          </a:p>
          <a:p>
            <a:pPr marL="457182" indent="-457182">
              <a:buFont typeface="Arial" panose="020B0604020202020204" pitchFamily="34" charset="0"/>
              <a:buChar char="•"/>
            </a:pPr>
            <a:r>
              <a:rPr lang="fr-CA" sz="2133" dirty="0">
                <a:solidFill>
                  <a:srgbClr val="414141"/>
                </a:solidFill>
                <a:latin typeface="Arial" panose="020B0604020202020204" pitchFamily="34" charset="0"/>
                <a:cs typeface="Arial" panose="020B0604020202020204" pitchFamily="34" charset="0"/>
              </a:rPr>
              <a:t>Obligations accrues </a:t>
            </a:r>
            <a:r>
              <a:rPr lang="fr-CA" sz="2133" b="0" dirty="0">
                <a:solidFill>
                  <a:srgbClr val="414141"/>
                </a:solidFill>
                <a:latin typeface="Arial" panose="020B0604020202020204" pitchFamily="34" charset="0"/>
                <a:cs typeface="Arial" panose="020B0604020202020204" pitchFamily="34" charset="0"/>
              </a:rPr>
              <a:t>en matière de </a:t>
            </a:r>
            <a:r>
              <a:rPr lang="fr-CA" sz="2133" dirty="0">
                <a:solidFill>
                  <a:srgbClr val="414141"/>
                </a:solidFill>
                <a:latin typeface="Arial" panose="020B0604020202020204" pitchFamily="34" charset="0"/>
                <a:cs typeface="Arial" panose="020B0604020202020204" pitchFamily="34" charset="0"/>
              </a:rPr>
              <a:t>prévention </a:t>
            </a:r>
            <a:r>
              <a:rPr lang="fr-CA" sz="2133" b="0" dirty="0">
                <a:solidFill>
                  <a:srgbClr val="414141"/>
                </a:solidFill>
                <a:latin typeface="Arial" panose="020B0604020202020204" pitchFamily="34" charset="0"/>
                <a:cs typeface="Arial" panose="020B0604020202020204" pitchFamily="34" charset="0"/>
              </a:rPr>
              <a:t>et de </a:t>
            </a:r>
            <a:r>
              <a:rPr lang="fr-CA" sz="2133" dirty="0">
                <a:solidFill>
                  <a:srgbClr val="414141"/>
                </a:solidFill>
                <a:latin typeface="Arial" panose="020B0604020202020204" pitchFamily="34" charset="0"/>
                <a:cs typeface="Arial" panose="020B0604020202020204" pitchFamily="34" charset="0"/>
              </a:rPr>
              <a:t>gestion </a:t>
            </a:r>
            <a:r>
              <a:rPr lang="fr-CA" sz="2133" b="0" dirty="0">
                <a:solidFill>
                  <a:srgbClr val="414141"/>
                </a:solidFill>
                <a:latin typeface="Arial" panose="020B0604020202020204" pitchFamily="34" charset="0"/>
                <a:cs typeface="Arial" panose="020B0604020202020204" pitchFamily="34" charset="0"/>
              </a:rPr>
              <a:t>du harcèlement psychologique;</a:t>
            </a:r>
          </a:p>
          <a:p>
            <a:pPr marL="457182" indent="-457182">
              <a:buFont typeface="Arial" panose="020B0604020202020204" pitchFamily="34" charset="0"/>
              <a:buChar char="•"/>
            </a:pPr>
            <a:r>
              <a:rPr lang="fr-CA" sz="2133" dirty="0">
                <a:solidFill>
                  <a:srgbClr val="414141"/>
                </a:solidFill>
                <a:latin typeface="Arial" panose="020B0604020202020204" pitchFamily="34" charset="0"/>
                <a:cs typeface="Arial" panose="020B0604020202020204" pitchFamily="34" charset="0"/>
              </a:rPr>
              <a:t>Exigences accrues </a:t>
            </a:r>
            <a:r>
              <a:rPr lang="fr-CA" sz="2133" b="0" dirty="0">
                <a:solidFill>
                  <a:srgbClr val="414141"/>
                </a:solidFill>
                <a:latin typeface="Arial" panose="020B0604020202020204" pitchFamily="34" charset="0"/>
                <a:cs typeface="Arial" panose="020B0604020202020204" pitchFamily="34" charset="0"/>
              </a:rPr>
              <a:t>quant au contenu d’une </a:t>
            </a:r>
            <a:r>
              <a:rPr lang="fr-CA" sz="2133" dirty="0">
                <a:solidFill>
                  <a:srgbClr val="414141"/>
                </a:solidFill>
                <a:latin typeface="Arial" panose="020B0604020202020204" pitchFamily="34" charset="0"/>
                <a:cs typeface="Arial" panose="020B0604020202020204" pitchFamily="34" charset="0"/>
              </a:rPr>
              <a:t>politique </a:t>
            </a:r>
            <a:r>
              <a:rPr lang="fr-CA" sz="2133" b="0" dirty="0">
                <a:solidFill>
                  <a:srgbClr val="414141"/>
                </a:solidFill>
                <a:latin typeface="Arial" panose="020B0604020202020204" pitchFamily="34" charset="0"/>
                <a:cs typeface="Arial" panose="020B0604020202020204" pitchFamily="34" charset="0"/>
              </a:rPr>
              <a:t>de prévention et de prise en charge des situations de harcèlement psychologique.</a:t>
            </a:r>
          </a:p>
        </p:txBody>
      </p:sp>
      <p:sp>
        <p:nvSpPr>
          <p:cNvPr id="3" name="Rectangle 2">
            <a:extLst>
              <a:ext uri="{FF2B5EF4-FFF2-40B4-BE49-F238E27FC236}">
                <a16:creationId xmlns:a16="http://schemas.microsoft.com/office/drawing/2014/main" id="{2A08B443-6C7E-7DF3-A4AD-D837396230F7}"/>
              </a:ext>
            </a:extLst>
          </p:cNvPr>
          <p:cNvSpPr/>
          <p:nvPr>
            <p:custDataLst>
              <p:tags r:id="rId3"/>
            </p:custDataLst>
          </p:nvPr>
        </p:nvSpPr>
        <p:spPr>
          <a:xfrm>
            <a:off x="0" y="5130802"/>
            <a:ext cx="12192000" cy="811427"/>
          </a:xfrm>
          <a:prstGeom prst="rect">
            <a:avLst/>
          </a:prstGeom>
          <a:solidFill>
            <a:srgbClr val="AFE8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959962" defTabSz="380985"/>
            <a:r>
              <a:rPr lang="fr-CA" sz="2133" dirty="0">
                <a:solidFill>
                  <a:srgbClr val="414141"/>
                </a:solidFill>
                <a:latin typeface="Arial" panose="020B0604020202020204" pitchFamily="34" charset="0"/>
                <a:cs typeface="Arial" panose="020B0604020202020204" pitchFamily="34" charset="0"/>
              </a:rPr>
              <a:t>Pour en savoir plus sur cette Loi et connaître les dates d’entrée en vigueur des différentes dispositions, consultez notre </a:t>
            </a:r>
            <a:r>
              <a:rPr lang="fr-CA" sz="2133" b="1" dirty="0">
                <a:solidFill>
                  <a:srgbClr val="0070C0"/>
                </a:solidFill>
                <a:latin typeface="Arial" panose="020B0604020202020204" pitchFamily="34" charset="0"/>
                <a:cs typeface="Arial" panose="020B0604020202020204" pitchFamily="34" charset="0"/>
                <a:hlinkClick r:id="rId7">
                  <a:extLst>
                    <a:ext uri="{A12FA001-AC4F-418D-AE19-62706E023703}">
                      <ahyp:hlinkClr xmlns:ahyp="http://schemas.microsoft.com/office/drawing/2018/hyperlinkcolor" val="tx"/>
                    </a:ext>
                  </a:extLst>
                </a:hlinkClick>
              </a:rPr>
              <a:t>site Web</a:t>
            </a:r>
            <a:r>
              <a:rPr lang="fr-CA" sz="2133" dirty="0">
                <a:solidFill>
                  <a:srgbClr val="414141"/>
                </a:solidFill>
                <a:latin typeface="Arial" panose="020B0604020202020204" pitchFamily="34" charset="0"/>
                <a:cs typeface="Arial" panose="020B0604020202020204" pitchFamily="34" charset="0"/>
              </a:rPr>
              <a:t>! </a:t>
            </a:r>
          </a:p>
        </p:txBody>
      </p:sp>
      <p:pic>
        <p:nvPicPr>
          <p:cNvPr id="6" name="Image 5">
            <a:extLst>
              <a:ext uri="{FF2B5EF4-FFF2-40B4-BE49-F238E27FC236}">
                <a16:creationId xmlns:a16="http://schemas.microsoft.com/office/drawing/2014/main" id="{F71AE89E-AEE0-AC35-883C-F1846D0C29EF}"/>
              </a:ext>
            </a:extLst>
          </p:cNvPr>
          <p:cNvPicPr>
            <a:picLocks noChangeAspect="1"/>
          </p:cNvPicPr>
          <p:nvPr>
            <p:custDataLst>
              <p:tags r:id="rId4"/>
            </p:custDataLst>
          </p:nvPr>
        </p:nvPicPr>
        <p:blipFill>
          <a:blip r:embed="rId8"/>
          <a:stretch>
            <a:fillRect/>
          </a:stretch>
        </p:blipFill>
        <p:spPr>
          <a:xfrm>
            <a:off x="186474" y="5165439"/>
            <a:ext cx="724925" cy="724925"/>
          </a:xfrm>
          <a:prstGeom prst="rect">
            <a:avLst/>
          </a:prstGeom>
        </p:spPr>
      </p:pic>
    </p:spTree>
    <p:extLst>
      <p:ext uri="{BB962C8B-B14F-4D97-AF65-F5344CB8AC3E}">
        <p14:creationId xmlns:p14="http://schemas.microsoft.com/office/powerpoint/2010/main" val="216474511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688CCE6-0D1D-1EB1-AA9E-F35C166EBE43}"/>
              </a:ext>
            </a:extLst>
          </p:cNvPr>
          <p:cNvSpPr>
            <a:spLocks noGrp="1"/>
          </p:cNvSpPr>
          <p:nvPr>
            <p:ph type="title"/>
            <p:custDataLst>
              <p:tags r:id="rId1"/>
            </p:custDataLst>
          </p:nvPr>
        </p:nvSpPr>
        <p:spPr>
          <a:xfrm>
            <a:off x="430320" y="534570"/>
            <a:ext cx="11090647" cy="658092"/>
          </a:xfrm>
        </p:spPr>
        <p:txBody>
          <a:bodyPr/>
          <a:lstStyle/>
          <a:p>
            <a:r>
              <a:rPr lang="fr-CA" sz="3330" dirty="0"/>
              <a:t>NOUVELLES DISPOSITIONS LÉGISLATIVES EN MATIÈRE DE HARCÈLEMENT AU TRAVAIL</a:t>
            </a:r>
          </a:p>
        </p:txBody>
      </p:sp>
      <p:sp>
        <p:nvSpPr>
          <p:cNvPr id="5" name="Espace réservé du contenu 4">
            <a:extLst>
              <a:ext uri="{FF2B5EF4-FFF2-40B4-BE49-F238E27FC236}">
                <a16:creationId xmlns:a16="http://schemas.microsoft.com/office/drawing/2014/main" id="{B1CBCF3C-2C67-B36E-F3B0-75F1ED662003}"/>
              </a:ext>
            </a:extLst>
          </p:cNvPr>
          <p:cNvSpPr>
            <a:spLocks noGrp="1"/>
          </p:cNvSpPr>
          <p:nvPr>
            <p:ph sz="quarter" idx="10"/>
            <p:custDataLst>
              <p:tags r:id="rId2"/>
            </p:custDataLst>
          </p:nvPr>
        </p:nvSpPr>
        <p:spPr>
          <a:xfrm>
            <a:off x="437569" y="1572164"/>
            <a:ext cx="11083398" cy="3627288"/>
          </a:xfrm>
        </p:spPr>
        <p:txBody>
          <a:bodyPr/>
          <a:lstStyle/>
          <a:p>
            <a:pPr marL="0" marR="0" lvl="0" indent="0" algn="l" defTabSz="299988" rtl="0" eaLnBrk="1" fontAlgn="auto" latinLnBrk="0" hangingPunct="1">
              <a:lnSpc>
                <a:spcPct val="90000"/>
              </a:lnSpc>
              <a:spcBef>
                <a:spcPts val="1167"/>
              </a:spcBef>
              <a:spcAft>
                <a:spcPts val="833"/>
              </a:spcAft>
              <a:buClr>
                <a:srgbClr val="50A129"/>
              </a:buClr>
              <a:buSzTx/>
              <a:buFontTx/>
              <a:buNone/>
              <a:tabLst/>
              <a:defRPr/>
            </a:pPr>
            <a:r>
              <a:rPr kumimoji="0" lang="fr-CA" sz="2500" b="1" i="0" u="none" strike="noStrike" kern="1200" cap="none" spc="0" normalizeH="0" baseline="0" noProof="0" dirty="0">
                <a:ln>
                  <a:noFill/>
                </a:ln>
                <a:solidFill>
                  <a:srgbClr val="008A00"/>
                </a:solidFill>
                <a:effectLst/>
                <a:uLnTx/>
                <a:uFillTx/>
                <a:latin typeface="Arial" panose="020B0604020202020204" pitchFamily="34" charset="0"/>
                <a:ea typeface="+mn-ea"/>
                <a:cs typeface="Arial" panose="020B0604020202020204" pitchFamily="34" charset="0"/>
              </a:rPr>
              <a:t>En vigueur depuis le 27 mars 2024 </a:t>
            </a:r>
          </a:p>
          <a:p>
            <a:pPr marL="380985" marR="0" lvl="0" indent="-380985" algn="l" defTabSz="299988" rtl="0" eaLnBrk="1" fontAlgn="auto" latinLnBrk="0" hangingPunct="1">
              <a:lnSpc>
                <a:spcPct val="90000"/>
              </a:lnSpc>
              <a:spcBef>
                <a:spcPts val="1167"/>
              </a:spcBef>
              <a:spcAft>
                <a:spcPts val="833"/>
              </a:spcAft>
              <a:buClr>
                <a:srgbClr val="50A129"/>
              </a:buClr>
              <a:buSzTx/>
              <a:buFont typeface="Arial" panose="020B0604020202020204" pitchFamily="34" charset="0"/>
              <a:buChar char="•"/>
              <a:tabLst/>
              <a:defRPr/>
            </a:pPr>
            <a:r>
              <a:rPr kumimoji="0" lang="fr-CA" sz="2333" b="0" i="0" u="none" strike="noStrike" kern="1200" cap="none" spc="0" normalizeH="0" baseline="0" noProof="0" dirty="0">
                <a:ln>
                  <a:noFill/>
                </a:ln>
                <a:solidFill>
                  <a:srgbClr val="414141"/>
                </a:solidFill>
                <a:effectLst/>
                <a:uLnTx/>
                <a:uFillTx/>
                <a:latin typeface="Arial"/>
                <a:ea typeface="+mn-ea"/>
                <a:cs typeface="Arial"/>
              </a:rPr>
              <a:t>Une </a:t>
            </a:r>
            <a:r>
              <a:rPr kumimoji="0" lang="fr-CA" sz="2333" b="1" i="0" u="none" strike="noStrike" kern="1200" cap="none" spc="0" normalizeH="0" baseline="0" noProof="0" dirty="0">
                <a:ln>
                  <a:noFill/>
                </a:ln>
                <a:solidFill>
                  <a:srgbClr val="414141"/>
                </a:solidFill>
                <a:effectLst/>
                <a:uLnTx/>
                <a:uFillTx/>
                <a:latin typeface="Arial"/>
                <a:ea typeface="+mn-ea"/>
                <a:cs typeface="Arial"/>
              </a:rPr>
              <a:t>protection contre les représailles </a:t>
            </a:r>
            <a:r>
              <a:rPr kumimoji="0" lang="fr-CA" sz="2333" b="0" i="0" u="none" strike="noStrike" kern="1200" cap="none" spc="0" normalizeH="0" baseline="0" noProof="0" dirty="0">
                <a:ln>
                  <a:noFill/>
                </a:ln>
                <a:solidFill>
                  <a:srgbClr val="414141"/>
                </a:solidFill>
                <a:effectLst/>
                <a:uLnTx/>
                <a:uFillTx/>
                <a:latin typeface="Arial"/>
                <a:ea typeface="+mn-ea"/>
                <a:cs typeface="Arial"/>
              </a:rPr>
              <a:t>pour les personnes qui dénoncent une situation de harcèlement dont elles ont été témoins </a:t>
            </a:r>
            <a:r>
              <a:rPr kumimoji="0" lang="fr-CA" sz="2000" b="0" i="0" u="none" strike="noStrike" kern="1200" cap="none" spc="0" normalizeH="0" baseline="0" noProof="0" dirty="0">
                <a:ln>
                  <a:noFill/>
                </a:ln>
                <a:solidFill>
                  <a:srgbClr val="414141"/>
                </a:solidFill>
                <a:effectLst/>
                <a:uLnTx/>
                <a:uFillTx/>
                <a:latin typeface="Arial"/>
                <a:ea typeface="+mn-ea"/>
                <a:cs typeface="Arial"/>
              </a:rPr>
              <a:t>(</a:t>
            </a:r>
            <a:r>
              <a:rPr kumimoji="0" lang="fr-CA" sz="2000" b="0" i="0" u="none" strike="noStrike" kern="1200" cap="none" spc="0" normalizeH="0" baseline="0" noProof="0" dirty="0">
                <a:ln>
                  <a:noFill/>
                </a:ln>
                <a:solidFill>
                  <a:srgbClr val="414141"/>
                </a:solidFill>
                <a:effectLst/>
                <a:uLnTx/>
                <a:uFillTx/>
                <a:latin typeface="Arial"/>
                <a:ea typeface="+mn-ea"/>
                <a:cs typeface="Arial"/>
                <a:hlinkClick r:id="rId5"/>
              </a:rPr>
              <a:t>pratiques interdites</a:t>
            </a:r>
            <a:r>
              <a:rPr kumimoji="0" lang="fr-CA" sz="2000" b="0" i="0" u="none" strike="noStrike" kern="1200" cap="none" spc="0" normalizeH="0" baseline="0" noProof="0" dirty="0">
                <a:ln>
                  <a:noFill/>
                </a:ln>
                <a:solidFill>
                  <a:srgbClr val="414141"/>
                </a:solidFill>
                <a:effectLst/>
                <a:uLnTx/>
                <a:uFillTx/>
                <a:latin typeface="Arial"/>
                <a:ea typeface="+mn-ea"/>
                <a:cs typeface="Arial"/>
              </a:rPr>
              <a:t>). </a:t>
            </a:r>
            <a:endParaRPr kumimoji="0" lang="fr-CA" sz="2333" b="0" i="0" u="none" strike="noStrike" kern="1200" cap="none" spc="0" normalizeH="0" baseline="0" noProof="0" dirty="0">
              <a:ln>
                <a:noFill/>
              </a:ln>
              <a:solidFill>
                <a:srgbClr val="414141"/>
              </a:solidFill>
              <a:effectLst/>
              <a:uLnTx/>
              <a:uFillTx/>
              <a:latin typeface="Arial" panose="020B0604020202020204" pitchFamily="34" charset="0"/>
              <a:ea typeface="+mn-ea"/>
              <a:cs typeface="Arial" panose="020B0604020202020204" pitchFamily="34" charset="0"/>
            </a:endParaRPr>
          </a:p>
          <a:p>
            <a:pPr marL="0" marR="0" lvl="0" indent="0" algn="l" defTabSz="299988" rtl="0" eaLnBrk="1" fontAlgn="auto" latinLnBrk="0" hangingPunct="1">
              <a:lnSpc>
                <a:spcPct val="90000"/>
              </a:lnSpc>
              <a:spcBef>
                <a:spcPts val="1167"/>
              </a:spcBef>
              <a:spcAft>
                <a:spcPts val="833"/>
              </a:spcAft>
              <a:buClr>
                <a:srgbClr val="50A129"/>
              </a:buClr>
              <a:buSzTx/>
              <a:buFontTx/>
              <a:buNone/>
              <a:tabLst/>
              <a:defRPr/>
            </a:pPr>
            <a:r>
              <a:rPr kumimoji="0" lang="fr-CA" sz="2500" b="1" i="0" u="none" strike="noStrike" kern="1200" cap="none" spc="0" normalizeH="0" baseline="0" noProof="0">
                <a:ln>
                  <a:noFill/>
                </a:ln>
                <a:solidFill>
                  <a:srgbClr val="008A00"/>
                </a:solidFill>
                <a:effectLst/>
                <a:uLnTx/>
                <a:uFillTx/>
                <a:latin typeface="Arial" panose="020B0604020202020204" pitchFamily="34" charset="0"/>
                <a:ea typeface="+mn-ea"/>
                <a:cs typeface="Arial" panose="020B0604020202020204" pitchFamily="34" charset="0"/>
              </a:rPr>
              <a:t>En vigueur depuis le 27 </a:t>
            </a:r>
            <a:r>
              <a:rPr kumimoji="0" lang="fr-CA" sz="2500" b="1" i="0" u="none" strike="noStrike" kern="1200" cap="none" spc="0" normalizeH="0" baseline="0" noProof="0" dirty="0">
                <a:ln>
                  <a:noFill/>
                </a:ln>
                <a:solidFill>
                  <a:srgbClr val="008A00"/>
                </a:solidFill>
                <a:effectLst/>
                <a:uLnTx/>
                <a:uFillTx/>
                <a:latin typeface="Arial" panose="020B0604020202020204" pitchFamily="34" charset="0"/>
                <a:ea typeface="+mn-ea"/>
                <a:cs typeface="Arial" panose="020B0604020202020204" pitchFamily="34" charset="0"/>
              </a:rPr>
              <a:t>septembre 2024 </a:t>
            </a:r>
          </a:p>
          <a:p>
            <a:pPr marL="285739" marR="0" lvl="0" indent="-285739" algn="l" defTabSz="299988" rtl="0" eaLnBrk="1" fontAlgn="auto" latinLnBrk="0" hangingPunct="1">
              <a:lnSpc>
                <a:spcPct val="90000"/>
              </a:lnSpc>
              <a:spcBef>
                <a:spcPts val="1167"/>
              </a:spcBef>
              <a:spcAft>
                <a:spcPts val="833"/>
              </a:spcAft>
              <a:buClr>
                <a:srgbClr val="50A129"/>
              </a:buClr>
              <a:buSzTx/>
              <a:buFont typeface="Arial" panose="020B0604020202020204" pitchFamily="34" charset="0"/>
              <a:buChar char="•"/>
              <a:tabLst/>
              <a:defRPr/>
            </a:pPr>
            <a:r>
              <a:rPr kumimoji="0" lang="fr-CA" sz="2333" b="0" i="0" u="none" strike="noStrike" kern="1200" cap="none" spc="0" normalizeH="0" baseline="0" noProof="0" dirty="0">
                <a:ln>
                  <a:noFill/>
                </a:ln>
                <a:solidFill>
                  <a:srgbClr val="414141"/>
                </a:solidFill>
                <a:effectLst/>
                <a:uLnTx/>
                <a:uFillTx/>
                <a:latin typeface="Arial"/>
                <a:ea typeface="+mn-ea"/>
                <a:cs typeface="Arial"/>
              </a:rPr>
              <a:t>La </a:t>
            </a:r>
            <a:r>
              <a:rPr kumimoji="0" lang="fr-CA" sz="2333" b="1" i="0" u="none" strike="noStrike" kern="1200" cap="none" spc="0" normalizeH="0" baseline="0" noProof="0" dirty="0">
                <a:ln>
                  <a:noFill/>
                </a:ln>
                <a:solidFill>
                  <a:srgbClr val="414141"/>
                </a:solidFill>
                <a:effectLst/>
                <a:uLnTx/>
                <a:uFillTx/>
                <a:latin typeface="Arial"/>
                <a:ea typeface="+mn-ea"/>
                <a:cs typeface="Arial"/>
              </a:rPr>
              <a:t>politique</a:t>
            </a:r>
            <a:r>
              <a:rPr kumimoji="0" lang="fr-CA" sz="2333" b="0" i="0" u="none" strike="noStrike" kern="1200" cap="none" spc="0" normalizeH="0" baseline="0" noProof="0" dirty="0">
                <a:ln>
                  <a:noFill/>
                </a:ln>
                <a:solidFill>
                  <a:srgbClr val="414141"/>
                </a:solidFill>
                <a:effectLst/>
                <a:uLnTx/>
                <a:uFillTx/>
                <a:latin typeface="Arial"/>
                <a:ea typeface="+mn-ea"/>
                <a:cs typeface="Arial"/>
              </a:rPr>
              <a:t> devra contenir certaines </a:t>
            </a:r>
            <a:r>
              <a:rPr kumimoji="0" lang="fr-CA" sz="2333" b="1" i="0" u="none" strike="noStrike" kern="1200" cap="none" spc="0" normalizeH="0" baseline="0" noProof="0" dirty="0">
                <a:ln>
                  <a:noFill/>
                </a:ln>
                <a:solidFill>
                  <a:srgbClr val="414141"/>
                </a:solidFill>
                <a:effectLst/>
                <a:uLnTx/>
                <a:uFillTx/>
                <a:latin typeface="Arial"/>
                <a:ea typeface="+mn-ea"/>
                <a:cs typeface="Arial"/>
              </a:rPr>
              <a:t>mesures obligatoires </a:t>
            </a:r>
            <a:r>
              <a:rPr kumimoji="0" lang="fr-CA" sz="2333" b="0" i="0" u="none" strike="noStrike" kern="1200" cap="none" spc="0" normalizeH="0" baseline="0" noProof="0" dirty="0">
                <a:ln>
                  <a:noFill/>
                </a:ln>
                <a:solidFill>
                  <a:srgbClr val="414141"/>
                </a:solidFill>
                <a:effectLst/>
                <a:uLnTx/>
                <a:uFillTx/>
                <a:latin typeface="Arial"/>
                <a:ea typeface="+mn-ea"/>
                <a:cs typeface="Arial"/>
              </a:rPr>
              <a:t>comme :</a:t>
            </a:r>
          </a:p>
          <a:p>
            <a:pPr marL="899547" marR="0" lvl="0" indent="-285739" algn="l" defTabSz="299988" rtl="0" eaLnBrk="1" fontAlgn="auto" latinLnBrk="0" hangingPunct="1">
              <a:lnSpc>
                <a:spcPct val="100000"/>
              </a:lnSpc>
              <a:spcBef>
                <a:spcPts val="0"/>
              </a:spcBef>
              <a:spcAft>
                <a:spcPts val="0"/>
              </a:spcAft>
              <a:buClr>
                <a:srgbClr val="50A129"/>
              </a:buClr>
              <a:buSzTx/>
              <a:buFont typeface="Wingdings" panose="05000000000000000000" pitchFamily="2" charset="2"/>
              <a:buChar char="ü"/>
              <a:tabLst/>
              <a:defRPr/>
            </a:pPr>
            <a:r>
              <a:rPr kumimoji="0" lang="fr-CA" sz="2000" b="0" i="0" u="none" strike="noStrike" kern="1200" cap="none" spc="0" normalizeH="0" baseline="0" noProof="0" dirty="0">
                <a:ln>
                  <a:noFill/>
                </a:ln>
                <a:solidFill>
                  <a:srgbClr val="414141"/>
                </a:solidFill>
                <a:effectLst/>
                <a:uLnTx/>
                <a:uFillTx/>
                <a:latin typeface="Arial" panose="020B0604020202020204" pitchFamily="34" charset="0"/>
                <a:ea typeface="+mn-ea"/>
                <a:cs typeface="Arial" panose="020B0604020202020204" pitchFamily="34" charset="0"/>
              </a:rPr>
              <a:t>Les méthodes et les techniques utilisées pour identifier, contrôler et éliminer les risques de harcèlement psychologique;</a:t>
            </a:r>
          </a:p>
          <a:p>
            <a:pPr marL="899547" marR="0" lvl="0" indent="-285739" algn="l" defTabSz="299988" rtl="0" eaLnBrk="1" fontAlgn="auto" latinLnBrk="0" hangingPunct="1">
              <a:lnSpc>
                <a:spcPct val="100000"/>
              </a:lnSpc>
              <a:spcBef>
                <a:spcPts val="0"/>
              </a:spcBef>
              <a:spcAft>
                <a:spcPts val="0"/>
              </a:spcAft>
              <a:buClr>
                <a:srgbClr val="50A129"/>
              </a:buClr>
              <a:buSzTx/>
              <a:buFont typeface="Wingdings" panose="05000000000000000000" pitchFamily="2" charset="2"/>
              <a:buChar char="ü"/>
              <a:tabLst/>
              <a:defRPr/>
            </a:pPr>
            <a:r>
              <a:rPr kumimoji="0" lang="fr-CA" sz="2000" b="0" i="0" u="none" strike="noStrike" kern="1200" cap="none" spc="0" normalizeH="0" baseline="0" noProof="0" dirty="0">
                <a:ln>
                  <a:noFill/>
                </a:ln>
                <a:solidFill>
                  <a:srgbClr val="414141"/>
                </a:solidFill>
                <a:effectLst/>
                <a:uLnTx/>
                <a:uFillTx/>
                <a:latin typeface="Arial" panose="020B0604020202020204" pitchFamily="34" charset="0"/>
                <a:ea typeface="+mn-ea"/>
                <a:cs typeface="Arial" panose="020B0604020202020204" pitchFamily="34" charset="0"/>
              </a:rPr>
              <a:t>les programmes d’information et de formation spécifiques qui sont offerts au personnel;</a:t>
            </a:r>
          </a:p>
          <a:p>
            <a:pPr marL="899547" marR="0" lvl="0" indent="-285739" algn="l" defTabSz="299988" rtl="0" eaLnBrk="1" fontAlgn="auto" latinLnBrk="0" hangingPunct="1">
              <a:lnSpc>
                <a:spcPct val="100000"/>
              </a:lnSpc>
              <a:spcBef>
                <a:spcPts val="0"/>
              </a:spcBef>
              <a:spcAft>
                <a:spcPts val="0"/>
              </a:spcAft>
              <a:buClr>
                <a:srgbClr val="50A129"/>
              </a:buClr>
              <a:buSzTx/>
              <a:buFont typeface="Wingdings" panose="05000000000000000000" pitchFamily="2" charset="2"/>
              <a:buChar char="ü"/>
              <a:tabLst/>
              <a:defRPr/>
            </a:pPr>
            <a:r>
              <a:rPr kumimoji="0" lang="fr-CA" sz="2000" b="0" i="0" u="none" strike="noStrike" kern="1200" cap="none" spc="0" normalizeH="0" baseline="0" noProof="0" dirty="0">
                <a:ln>
                  <a:noFill/>
                </a:ln>
                <a:solidFill>
                  <a:srgbClr val="414141"/>
                </a:solidFill>
                <a:effectLst/>
                <a:uLnTx/>
                <a:uFillTx/>
                <a:latin typeface="Arial" panose="020B0604020202020204" pitchFamily="34" charset="0"/>
                <a:ea typeface="+mn-ea"/>
                <a:cs typeface="Arial" panose="020B0604020202020204" pitchFamily="34" charset="0"/>
              </a:rPr>
              <a:t>les modalités applicables pour faire une plainte ou un signalement;</a:t>
            </a:r>
          </a:p>
          <a:p>
            <a:pPr marL="899547" marR="0" lvl="0" indent="-285739" algn="l" defTabSz="299988" rtl="0" eaLnBrk="1" fontAlgn="auto" latinLnBrk="0" hangingPunct="1">
              <a:lnSpc>
                <a:spcPct val="100000"/>
              </a:lnSpc>
              <a:spcBef>
                <a:spcPts val="0"/>
              </a:spcBef>
              <a:spcAft>
                <a:spcPts val="0"/>
              </a:spcAft>
              <a:buClr>
                <a:srgbClr val="50A129"/>
              </a:buClr>
              <a:buSzTx/>
              <a:buFont typeface="Wingdings" panose="05000000000000000000" pitchFamily="2" charset="2"/>
              <a:buChar char="ü"/>
              <a:tabLst/>
              <a:defRPr/>
            </a:pPr>
            <a:r>
              <a:rPr kumimoji="0" lang="fr-CA" sz="2000" b="0" i="0" u="none" strike="noStrike" kern="1200" cap="none" spc="0" normalizeH="0" baseline="0" noProof="0" dirty="0">
                <a:ln>
                  <a:noFill/>
                </a:ln>
                <a:solidFill>
                  <a:srgbClr val="414141"/>
                </a:solidFill>
                <a:effectLst/>
                <a:uLnTx/>
                <a:uFillTx/>
                <a:latin typeface="Arial" panose="020B0604020202020204" pitchFamily="34" charset="0"/>
                <a:ea typeface="+mn-ea"/>
                <a:cs typeface="Arial" panose="020B0604020202020204" pitchFamily="34" charset="0"/>
              </a:rPr>
              <a:t>le processus de prise en charge, incluant le processus d’enquête; </a:t>
            </a:r>
          </a:p>
          <a:p>
            <a:pPr marL="899547" marR="0" lvl="0" indent="-285739" algn="l" defTabSz="299988" rtl="0" eaLnBrk="1" fontAlgn="auto" latinLnBrk="0" hangingPunct="1">
              <a:lnSpc>
                <a:spcPct val="100000"/>
              </a:lnSpc>
              <a:spcBef>
                <a:spcPts val="0"/>
              </a:spcBef>
              <a:spcAft>
                <a:spcPts val="0"/>
              </a:spcAft>
              <a:buClr>
                <a:srgbClr val="50A129"/>
              </a:buClr>
              <a:buSzTx/>
              <a:buFont typeface="Wingdings" panose="05000000000000000000" pitchFamily="2" charset="2"/>
              <a:buChar char="ü"/>
              <a:tabLst/>
              <a:defRPr/>
            </a:pPr>
            <a:r>
              <a:rPr kumimoji="0" lang="fr-CA" sz="2000" b="0" i="0" u="none" strike="noStrike" kern="1200" cap="none" spc="0" normalizeH="0" baseline="0" noProof="0" dirty="0">
                <a:ln>
                  <a:noFill/>
                </a:ln>
                <a:solidFill>
                  <a:srgbClr val="414141"/>
                </a:solidFill>
                <a:effectLst/>
                <a:uLnTx/>
                <a:uFillTx/>
                <a:latin typeface="Arial" panose="020B0604020202020204" pitchFamily="34" charset="0"/>
                <a:ea typeface="+mn-ea"/>
                <a:cs typeface="Arial" panose="020B0604020202020204" pitchFamily="34" charset="0"/>
              </a:rPr>
              <a:t>les mesures visant à assurer la confidentialité</a:t>
            </a:r>
            <a:r>
              <a:rPr kumimoji="0" lang="fr-CA" sz="2333" b="0" i="0" u="none" strike="noStrike" kern="1200" cap="none" spc="0" normalizeH="0" baseline="0" noProof="0" dirty="0">
                <a:ln>
                  <a:noFill/>
                </a:ln>
                <a:solidFill>
                  <a:srgbClr val="414141"/>
                </a:solidFill>
                <a:effectLst/>
                <a:uLnTx/>
                <a:uFillTx/>
                <a:latin typeface="Arial" panose="020B0604020202020204" pitchFamily="34" charset="0"/>
                <a:ea typeface="+mn-ea"/>
                <a:cs typeface="Arial" panose="020B0604020202020204" pitchFamily="34" charset="0"/>
              </a:rPr>
              <a:t>.</a:t>
            </a:r>
            <a:endParaRPr kumimoji="0" lang="fr-FR" sz="2333" b="0" i="0" u="none" strike="noStrike" kern="1200" cap="none" spc="0" normalizeH="0" baseline="0" noProof="0" dirty="0">
              <a:ln>
                <a:noFill/>
              </a:ln>
              <a:solidFill>
                <a:srgbClr val="414141"/>
              </a:solidFill>
              <a:effectLst/>
              <a:uLnTx/>
              <a:uFillTx/>
              <a:latin typeface="Arial" panose="020B0604020202020204" pitchFamily="34" charset="0"/>
              <a:ea typeface="+mn-ea"/>
              <a:cs typeface="Arial" panose="020B0604020202020204" pitchFamily="34" charset="0"/>
            </a:endParaRPr>
          </a:p>
          <a:p>
            <a:endParaRPr lang="fr-CA" sz="2133" b="0" dirty="0">
              <a:solidFill>
                <a:srgbClr val="41414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78654620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30472C8-1A4E-49F9-9196-DFD50C60069E}"/>
              </a:ext>
            </a:extLst>
          </p:cNvPr>
          <p:cNvSpPr>
            <a:spLocks noGrp="1"/>
          </p:cNvSpPr>
          <p:nvPr>
            <p:ph type="ctrTitle"/>
            <p:custDataLst>
              <p:tags r:id="rId1"/>
            </p:custDataLst>
          </p:nvPr>
        </p:nvSpPr>
        <p:spPr>
          <a:xfrm>
            <a:off x="2230113" y="2172254"/>
            <a:ext cx="7731774" cy="1256746"/>
          </a:xfrm>
        </p:spPr>
        <p:txBody>
          <a:bodyPr>
            <a:noAutofit/>
          </a:bodyPr>
          <a:lstStyle/>
          <a:p>
            <a:pPr algn="ctr"/>
            <a:r>
              <a:rPr lang="fr-CA" sz="3333" dirty="0">
                <a:latin typeface="Roboto" panose="02000000000000000000" pitchFamily="2" charset="0"/>
                <a:ea typeface="Roboto" panose="02000000000000000000" pitchFamily="2" charset="0"/>
              </a:rPr>
              <a:t>RESSOURCES, FORMATIONS ET OUTILS</a:t>
            </a:r>
          </a:p>
        </p:txBody>
      </p:sp>
    </p:spTree>
    <p:extLst>
      <p:ext uri="{BB962C8B-B14F-4D97-AF65-F5344CB8AC3E}">
        <p14:creationId xmlns:p14="http://schemas.microsoft.com/office/powerpoint/2010/main" val="269340958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D76BCC09-20E0-B64F-B50B-08174F958852}"/>
              </a:ext>
            </a:extLst>
          </p:cNvPr>
          <p:cNvSpPr>
            <a:spLocks noGrp="1"/>
          </p:cNvSpPr>
          <p:nvPr>
            <p:ph type="title"/>
            <p:custDataLst>
              <p:tags r:id="rId1"/>
            </p:custDataLst>
          </p:nvPr>
        </p:nvSpPr>
        <p:spPr>
          <a:xfrm>
            <a:off x="469633" y="554597"/>
            <a:ext cx="11083398" cy="658092"/>
          </a:xfrm>
        </p:spPr>
        <p:txBody>
          <a:bodyPr/>
          <a:lstStyle/>
          <a:p>
            <a:r>
              <a:rPr lang="fr-FR" sz="3330" dirty="0">
                <a:ea typeface="Roboto" panose="02000000000000000000" pitchFamily="2" charset="0"/>
              </a:rPr>
              <a:t>LES FORMATIONS À DISTANCE EN MATIÈRE DE</a:t>
            </a:r>
            <a:br>
              <a:rPr lang="fr-FR" sz="3330" dirty="0">
                <a:ea typeface="Roboto" panose="02000000000000000000" pitchFamily="2" charset="0"/>
              </a:rPr>
            </a:br>
            <a:r>
              <a:rPr lang="fr-FR" sz="3330" dirty="0">
                <a:ea typeface="Roboto" panose="02000000000000000000" pitchFamily="2" charset="0"/>
              </a:rPr>
              <a:t>NORMES DU TRAVAIL</a:t>
            </a:r>
          </a:p>
        </p:txBody>
      </p:sp>
      <p:sp>
        <p:nvSpPr>
          <p:cNvPr id="3" name="Espace réservé du contenu 2">
            <a:extLst>
              <a:ext uri="{FF2B5EF4-FFF2-40B4-BE49-F238E27FC236}">
                <a16:creationId xmlns:a16="http://schemas.microsoft.com/office/drawing/2014/main" id="{7BD6479D-F36C-BF49-A9AA-5A7F7B8B86A9}"/>
              </a:ext>
            </a:extLst>
          </p:cNvPr>
          <p:cNvSpPr>
            <a:spLocks noGrp="1"/>
          </p:cNvSpPr>
          <p:nvPr>
            <p:ph sz="quarter" idx="10"/>
            <p:custDataLst>
              <p:tags r:id="rId2"/>
            </p:custDataLst>
          </p:nvPr>
        </p:nvSpPr>
        <p:spPr>
          <a:xfrm>
            <a:off x="554300" y="1383509"/>
            <a:ext cx="11083398" cy="4940868"/>
          </a:xfrm>
        </p:spPr>
        <p:txBody>
          <a:bodyPr/>
          <a:lstStyle/>
          <a:p>
            <a:pPr marL="238115" indent="-238115">
              <a:lnSpc>
                <a:spcPct val="150000"/>
              </a:lnSpc>
              <a:buClr>
                <a:srgbClr val="008A00"/>
              </a:buClr>
              <a:buFont typeface="Arial" panose="020B0604020202020204" pitchFamily="34" charset="0"/>
              <a:buChar char="•"/>
            </a:pPr>
            <a:r>
              <a:rPr lang="fr-CA" sz="1867">
                <a:solidFill>
                  <a:srgbClr val="414141"/>
                </a:solidFill>
                <a:latin typeface="Arial" panose="020B0604020202020204" pitchFamily="34" charset="0"/>
                <a:ea typeface="Roboto" panose="02000000000000000000" pitchFamily="2" charset="0"/>
                <a:cs typeface="Arial" panose="020B0604020202020204" pitchFamily="34" charset="0"/>
              </a:rPr>
              <a:t>Formation en ligne</a:t>
            </a:r>
            <a:r>
              <a:rPr lang="fr-CA" sz="1867">
                <a:solidFill>
                  <a:srgbClr val="0070C0"/>
                </a:solidFill>
                <a:latin typeface="Arial" panose="020B0604020202020204" pitchFamily="34" charset="0"/>
                <a:ea typeface="Roboto" panose="02000000000000000000" pitchFamily="2" charset="0"/>
                <a:cs typeface="Arial" panose="020B0604020202020204" pitchFamily="34" charset="0"/>
              </a:rPr>
              <a:t>: </a:t>
            </a:r>
            <a:r>
              <a:rPr lang="fr-CA" sz="1867">
                <a:solidFill>
                  <a:srgbClr val="0070C0"/>
                </a:solidFill>
                <a:latin typeface="Arial" panose="020B0604020202020204" pitchFamily="34" charset="0"/>
                <a:ea typeface="Roboto" panose="02000000000000000000" pitchFamily="2" charset="0"/>
                <a:cs typeface="Arial" panose="020B0604020202020204" pitchFamily="34" charset="0"/>
                <a:hlinkClick r:id="rId5">
                  <a:extLst>
                    <a:ext uri="{A12FA001-AC4F-418D-AE19-62706E023703}">
                      <ahyp:hlinkClr xmlns:ahyp="http://schemas.microsoft.com/office/drawing/2018/hyperlinkcolor" val="tx"/>
                    </a:ext>
                  </a:extLst>
                </a:hlinkClick>
              </a:rPr>
              <a:t>Les normes du travail à votre portée</a:t>
            </a:r>
            <a:r>
              <a:rPr lang="fr-CA" sz="1867">
                <a:solidFill>
                  <a:srgbClr val="0070C0"/>
                </a:solidFill>
                <a:latin typeface="Arial" panose="020B0604020202020204" pitchFamily="34" charset="0"/>
                <a:ea typeface="Roboto" panose="02000000000000000000" pitchFamily="2" charset="0"/>
                <a:cs typeface="Arial" panose="020B0604020202020204" pitchFamily="34" charset="0"/>
              </a:rPr>
              <a:t> </a:t>
            </a:r>
          </a:p>
          <a:p>
            <a:pPr marL="1047709" lvl="2" indent="-285739">
              <a:lnSpc>
                <a:spcPct val="100000"/>
              </a:lnSpc>
              <a:spcBef>
                <a:spcPts val="500"/>
              </a:spcBef>
              <a:buFont typeface="Wingdings" panose="05000000000000000000" pitchFamily="2" charset="2"/>
              <a:buChar char="ü"/>
            </a:pPr>
            <a:r>
              <a:rPr lang="fr-CA" sz="1867">
                <a:latin typeface="Arial" panose="020B0604020202020204" pitchFamily="34" charset="0"/>
                <a:ea typeface="Roboto" panose="02000000000000000000" pitchFamily="2" charset="0"/>
                <a:cs typeface="Arial" panose="020B0604020202020204" pitchFamily="34" charset="0"/>
              </a:rPr>
              <a:t>Sans frais</a:t>
            </a:r>
          </a:p>
          <a:p>
            <a:pPr marL="1047709" lvl="2" indent="-285739">
              <a:lnSpc>
                <a:spcPct val="100000"/>
              </a:lnSpc>
              <a:spcBef>
                <a:spcPts val="500"/>
              </a:spcBef>
              <a:buFont typeface="Wingdings" panose="05000000000000000000" pitchFamily="2" charset="2"/>
              <a:buChar char="ü"/>
            </a:pPr>
            <a:r>
              <a:rPr lang="fr-CA" sz="1867">
                <a:latin typeface="Arial" panose="020B0604020202020204" pitchFamily="34" charset="0"/>
                <a:ea typeface="Roboto" panose="02000000000000000000" pitchFamily="2" charset="0"/>
                <a:cs typeface="Arial" panose="020B0604020202020204" pitchFamily="34" charset="0"/>
              </a:rPr>
              <a:t>Sans horaire</a:t>
            </a:r>
          </a:p>
          <a:p>
            <a:pPr marL="1047709" lvl="2" indent="-285739">
              <a:lnSpc>
                <a:spcPct val="100000"/>
              </a:lnSpc>
              <a:spcBef>
                <a:spcPts val="500"/>
              </a:spcBef>
              <a:buFont typeface="Wingdings" panose="05000000000000000000" pitchFamily="2" charset="2"/>
              <a:buChar char="ü"/>
            </a:pPr>
            <a:r>
              <a:rPr lang="fr-CA" sz="1867">
                <a:latin typeface="Arial" panose="020B0604020202020204" pitchFamily="34" charset="0"/>
                <a:ea typeface="Roboto" panose="02000000000000000000" pitchFamily="2" charset="0"/>
                <a:cs typeface="Arial" panose="020B0604020202020204" pitchFamily="34" charset="0"/>
              </a:rPr>
              <a:t>Questionnaires, capsules, exemples concrets </a:t>
            </a:r>
          </a:p>
          <a:p>
            <a:pPr marL="1047709" lvl="2" indent="-285739">
              <a:lnSpc>
                <a:spcPct val="100000"/>
              </a:lnSpc>
              <a:spcBef>
                <a:spcPts val="500"/>
              </a:spcBef>
              <a:buFont typeface="Wingdings" panose="05000000000000000000" pitchFamily="2" charset="2"/>
              <a:buChar char="ü"/>
            </a:pPr>
            <a:r>
              <a:rPr lang="fr-CA" sz="1867">
                <a:latin typeface="Arial" panose="020B0604020202020204" pitchFamily="34" charset="0"/>
                <a:ea typeface="Roboto" panose="02000000000000000000" pitchFamily="2" charset="0"/>
                <a:cs typeface="Arial" panose="020B0604020202020204" pitchFamily="34" charset="0"/>
              </a:rPr>
              <a:t>Vue d’ensemble de la LNT</a:t>
            </a:r>
          </a:p>
          <a:p>
            <a:pPr marL="1047709" lvl="2" indent="-285739">
              <a:lnSpc>
                <a:spcPct val="100000"/>
              </a:lnSpc>
              <a:spcBef>
                <a:spcPts val="500"/>
              </a:spcBef>
              <a:buFont typeface="Wingdings" panose="05000000000000000000" pitchFamily="2" charset="2"/>
              <a:buChar char="ü"/>
            </a:pPr>
            <a:r>
              <a:rPr lang="fr-CA" sz="1867">
                <a:latin typeface="Arial" panose="020B0604020202020204" pitchFamily="34" charset="0"/>
                <a:ea typeface="Roboto" panose="02000000000000000000" pitchFamily="2" charset="0"/>
                <a:cs typeface="Arial" panose="020B0604020202020204" pitchFamily="34" charset="0"/>
              </a:rPr>
              <a:t>Durée 9 heures</a:t>
            </a:r>
          </a:p>
          <a:p>
            <a:pPr marL="238115" indent="-238115">
              <a:lnSpc>
                <a:spcPct val="150000"/>
              </a:lnSpc>
              <a:buClr>
                <a:srgbClr val="008A00"/>
              </a:buClr>
              <a:buFont typeface="Arial" panose="020B0604020202020204" pitchFamily="34" charset="0"/>
              <a:buChar char="•"/>
            </a:pPr>
            <a:r>
              <a:rPr lang="fr-CA" sz="1867">
                <a:solidFill>
                  <a:srgbClr val="414141"/>
                </a:solidFill>
                <a:latin typeface="Arial" panose="020B0604020202020204" pitchFamily="34" charset="0"/>
                <a:ea typeface="Roboto" panose="02000000000000000000" pitchFamily="2" charset="0"/>
                <a:cs typeface="Arial" panose="020B0604020202020204" pitchFamily="34" charset="0"/>
              </a:rPr>
              <a:t>Les webinaires de la CNESST: </a:t>
            </a:r>
            <a:r>
              <a:rPr lang="fr-CA" sz="1867">
                <a:solidFill>
                  <a:srgbClr val="0070C0"/>
                </a:solidFill>
                <a:latin typeface="Arial" panose="020B0604020202020204" pitchFamily="34" charset="0"/>
                <a:ea typeface="Roboto" panose="02000000000000000000" pitchFamily="2" charset="0"/>
                <a:cs typeface="Arial" panose="020B0604020202020204" pitchFamily="34" charset="0"/>
                <a:hlinkClick r:id="rId6">
                  <a:extLst>
                    <a:ext uri="{A12FA001-AC4F-418D-AE19-62706E023703}">
                      <ahyp:hlinkClr xmlns:ahyp="http://schemas.microsoft.com/office/drawing/2018/hyperlinkcolor" val="tx"/>
                    </a:ext>
                  </a:extLst>
                </a:hlinkClick>
              </a:rPr>
              <a:t>normes du travail </a:t>
            </a:r>
            <a:endParaRPr lang="fr-CA" sz="1867">
              <a:solidFill>
                <a:srgbClr val="0070C0"/>
              </a:solidFill>
              <a:latin typeface="Arial" panose="020B0604020202020204" pitchFamily="34" charset="0"/>
              <a:ea typeface="Roboto" panose="02000000000000000000" pitchFamily="2" charset="0"/>
              <a:cs typeface="Arial" panose="020B0604020202020204" pitchFamily="34" charset="0"/>
            </a:endParaRPr>
          </a:p>
          <a:p>
            <a:pPr marL="1000085" lvl="2" indent="-238115">
              <a:lnSpc>
                <a:spcPct val="100000"/>
              </a:lnSpc>
              <a:spcBef>
                <a:spcPts val="500"/>
              </a:spcBef>
              <a:buFont typeface="Wingdings" panose="05000000000000000000" pitchFamily="2" charset="2"/>
              <a:buChar char="ü"/>
            </a:pPr>
            <a:r>
              <a:rPr lang="fr-CA" sz="1867">
                <a:latin typeface="Arial" panose="020B0604020202020204" pitchFamily="34" charset="0"/>
                <a:ea typeface="Roboto" panose="02000000000000000000" pitchFamily="2" charset="0"/>
                <a:cs typeface="Arial" panose="020B0604020202020204" pitchFamily="34" charset="0"/>
              </a:rPr>
              <a:t>Sans frais</a:t>
            </a:r>
          </a:p>
          <a:p>
            <a:pPr marL="1000085" lvl="2" indent="-238115">
              <a:lnSpc>
                <a:spcPct val="100000"/>
              </a:lnSpc>
              <a:spcBef>
                <a:spcPts val="500"/>
              </a:spcBef>
              <a:buFont typeface="Wingdings" panose="05000000000000000000" pitchFamily="2" charset="2"/>
              <a:buChar char="ü"/>
            </a:pPr>
            <a:r>
              <a:rPr lang="fr-CA" sz="1867">
                <a:latin typeface="Arial" panose="020B0604020202020204" pitchFamily="34" charset="0"/>
                <a:ea typeface="Roboto" panose="02000000000000000000" pitchFamily="2" charset="0"/>
                <a:cs typeface="Arial" panose="020B0604020202020204" pitchFamily="34" charset="0"/>
              </a:rPr>
              <a:t>En direct et en différé </a:t>
            </a:r>
          </a:p>
          <a:p>
            <a:pPr marL="1000085" lvl="2" indent="-238115">
              <a:lnSpc>
                <a:spcPct val="100000"/>
              </a:lnSpc>
              <a:spcBef>
                <a:spcPts val="500"/>
              </a:spcBef>
              <a:buFont typeface="Wingdings" panose="05000000000000000000" pitchFamily="2" charset="2"/>
              <a:buChar char="ü"/>
            </a:pPr>
            <a:r>
              <a:rPr lang="fr-CA" sz="1867">
                <a:latin typeface="Arial" panose="020B0604020202020204" pitchFamily="34" charset="0"/>
                <a:ea typeface="Roboto" panose="02000000000000000000" pitchFamily="2" charset="0"/>
                <a:cs typeface="Arial" panose="020B0604020202020204" pitchFamily="34" charset="0"/>
              </a:rPr>
              <a:t>Période de questions</a:t>
            </a:r>
          </a:p>
          <a:p>
            <a:pPr marL="1000085" lvl="2" indent="-238115">
              <a:lnSpc>
                <a:spcPct val="100000"/>
              </a:lnSpc>
              <a:spcBef>
                <a:spcPts val="500"/>
              </a:spcBef>
              <a:buFont typeface="Wingdings" panose="05000000000000000000" pitchFamily="2" charset="2"/>
              <a:buChar char="ü"/>
            </a:pPr>
            <a:r>
              <a:rPr lang="fr-CA" sz="1867">
                <a:latin typeface="Arial" panose="020B0604020202020204" pitchFamily="34" charset="0"/>
                <a:ea typeface="Roboto" panose="02000000000000000000" pitchFamily="2" charset="0"/>
                <a:cs typeface="Arial" panose="020B0604020202020204" pitchFamily="34" charset="0"/>
              </a:rPr>
              <a:t>Thèmes spécifiques </a:t>
            </a:r>
          </a:p>
          <a:p>
            <a:pPr marL="1000085" lvl="2" indent="-238115">
              <a:lnSpc>
                <a:spcPct val="100000"/>
              </a:lnSpc>
              <a:spcBef>
                <a:spcPts val="500"/>
              </a:spcBef>
              <a:buFont typeface="Wingdings" panose="05000000000000000000" pitchFamily="2" charset="2"/>
              <a:buChar char="ü"/>
            </a:pPr>
            <a:r>
              <a:rPr lang="fr-CA" sz="1867">
                <a:latin typeface="Arial" panose="020B0604020202020204" pitchFamily="34" charset="0"/>
                <a:ea typeface="Roboto" panose="02000000000000000000" pitchFamily="2" charset="0"/>
                <a:cs typeface="Arial" panose="020B0604020202020204" pitchFamily="34" charset="0"/>
              </a:rPr>
              <a:t>Durée 1 h 30 </a:t>
            </a:r>
          </a:p>
        </p:txBody>
      </p:sp>
      <p:pic>
        <p:nvPicPr>
          <p:cNvPr id="5" name="Image 4">
            <a:extLst>
              <a:ext uri="{FF2B5EF4-FFF2-40B4-BE49-F238E27FC236}">
                <a16:creationId xmlns:a16="http://schemas.microsoft.com/office/drawing/2014/main" id="{0A6E0F96-C3EE-4924-BF16-C34D95955A7D}"/>
              </a:ext>
            </a:extLst>
          </p:cNvPr>
          <p:cNvPicPr>
            <a:picLocks noChangeAspect="1"/>
          </p:cNvPicPr>
          <p:nvPr>
            <p:custDataLst>
              <p:tags r:id="rId3"/>
            </p:custDataLst>
          </p:nvPr>
        </p:nvPicPr>
        <p:blipFill>
          <a:blip r:embed="rId7"/>
          <a:stretch>
            <a:fillRect/>
          </a:stretch>
        </p:blipFill>
        <p:spPr>
          <a:xfrm>
            <a:off x="10687655" y="262646"/>
            <a:ext cx="950043" cy="950043"/>
          </a:xfrm>
          <a:prstGeom prst="rect">
            <a:avLst/>
          </a:prstGeom>
        </p:spPr>
      </p:pic>
    </p:spTree>
    <p:extLst>
      <p:ext uri="{BB962C8B-B14F-4D97-AF65-F5344CB8AC3E}">
        <p14:creationId xmlns:p14="http://schemas.microsoft.com/office/powerpoint/2010/main" val="170989828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D76BCC09-20E0-B64F-B50B-08174F958852}"/>
              </a:ext>
            </a:extLst>
          </p:cNvPr>
          <p:cNvSpPr>
            <a:spLocks noGrp="1"/>
          </p:cNvSpPr>
          <p:nvPr>
            <p:ph type="title"/>
            <p:custDataLst>
              <p:tags r:id="rId1"/>
            </p:custDataLst>
          </p:nvPr>
        </p:nvSpPr>
        <p:spPr>
          <a:xfrm>
            <a:off x="554302" y="275025"/>
            <a:ext cx="11083398" cy="658092"/>
          </a:xfrm>
        </p:spPr>
        <p:txBody>
          <a:bodyPr/>
          <a:lstStyle/>
          <a:p>
            <a:r>
              <a:rPr lang="fr-FR" sz="2667">
                <a:ea typeface="Roboto" panose="02000000000000000000" pitchFamily="2" charset="0"/>
              </a:rPr>
              <a:t>D’AUTRES OUTILS POUR VOUS AIDER</a:t>
            </a:r>
          </a:p>
        </p:txBody>
      </p:sp>
      <p:sp>
        <p:nvSpPr>
          <p:cNvPr id="3" name="Espace réservé du contenu 2">
            <a:extLst>
              <a:ext uri="{FF2B5EF4-FFF2-40B4-BE49-F238E27FC236}">
                <a16:creationId xmlns:a16="http://schemas.microsoft.com/office/drawing/2014/main" id="{7BD6479D-F36C-BF49-A9AA-5A7F7B8B86A9}"/>
              </a:ext>
            </a:extLst>
          </p:cNvPr>
          <p:cNvSpPr>
            <a:spLocks noGrp="1"/>
          </p:cNvSpPr>
          <p:nvPr>
            <p:ph sz="quarter" idx="10"/>
            <p:custDataLst>
              <p:tags r:id="rId2"/>
            </p:custDataLst>
          </p:nvPr>
        </p:nvSpPr>
        <p:spPr>
          <a:xfrm>
            <a:off x="554303" y="1615356"/>
            <a:ext cx="11083398" cy="3627288"/>
          </a:xfrm>
        </p:spPr>
        <p:txBody>
          <a:bodyPr/>
          <a:lstStyle/>
          <a:p>
            <a:pPr marL="285739" indent="-285739" defTabSz="761970">
              <a:lnSpc>
                <a:spcPct val="100000"/>
              </a:lnSpc>
              <a:spcBef>
                <a:spcPts val="0"/>
              </a:spcBef>
              <a:spcAft>
                <a:spcPts val="0"/>
              </a:spcAft>
              <a:buClr>
                <a:srgbClr val="008A00"/>
              </a:buClr>
              <a:buFont typeface="Arial" panose="020B0604020202020204" pitchFamily="34" charset="0"/>
              <a:buChar char="•"/>
              <a:defRPr/>
            </a:pPr>
            <a:r>
              <a:rPr lang="fr-CA" sz="2000" dirty="0">
                <a:solidFill>
                  <a:srgbClr val="0070C0"/>
                </a:solidFill>
                <a:latin typeface="Arial" panose="020B0604020202020204" pitchFamily="34" charset="0"/>
                <a:ea typeface="Roboto" panose="02000000000000000000" pitchFamily="2" charset="0"/>
                <a:cs typeface="Arial" panose="020B0604020202020204" pitchFamily="34" charset="0"/>
                <a:hlinkClick r:id="rId6">
                  <a:extLst>
                    <a:ext uri="{A12FA001-AC4F-418D-AE19-62706E023703}">
                      <ahyp:hlinkClr xmlns:ahyp="http://schemas.microsoft.com/office/drawing/2018/hyperlinkcolor" val="tx"/>
                    </a:ext>
                  </a:extLst>
                </a:hlinkClick>
              </a:rPr>
              <a:t>Site internet de la CNESST, conditions de travail </a:t>
            </a:r>
            <a:endParaRPr lang="fr-CA" sz="2000" dirty="0">
              <a:solidFill>
                <a:srgbClr val="0070C0"/>
              </a:solidFill>
              <a:latin typeface="Arial" panose="020B0604020202020204" pitchFamily="34" charset="0"/>
              <a:ea typeface="Roboto" panose="02000000000000000000" pitchFamily="2" charset="0"/>
              <a:cs typeface="Arial" panose="020B0604020202020204" pitchFamily="34" charset="0"/>
            </a:endParaRPr>
          </a:p>
          <a:p>
            <a:pPr defTabSz="761970">
              <a:lnSpc>
                <a:spcPct val="100000"/>
              </a:lnSpc>
              <a:spcBef>
                <a:spcPts val="0"/>
              </a:spcBef>
              <a:spcAft>
                <a:spcPts val="0"/>
              </a:spcAft>
              <a:buClr>
                <a:srgbClr val="008A00"/>
              </a:buClr>
              <a:defRPr/>
            </a:pPr>
            <a:endParaRPr lang="fr-CA" sz="2000" dirty="0">
              <a:solidFill>
                <a:srgbClr val="0070C0"/>
              </a:solidFill>
              <a:latin typeface="Arial" panose="020B0604020202020204" pitchFamily="34" charset="0"/>
              <a:ea typeface="Roboto" panose="02000000000000000000" pitchFamily="2" charset="0"/>
              <a:cs typeface="Arial" panose="020B0604020202020204" pitchFamily="34" charset="0"/>
            </a:endParaRPr>
          </a:p>
          <a:p>
            <a:pPr marL="285739" indent="-285739" defTabSz="761970">
              <a:lnSpc>
                <a:spcPct val="100000"/>
              </a:lnSpc>
              <a:spcBef>
                <a:spcPts val="0"/>
              </a:spcBef>
              <a:spcAft>
                <a:spcPts val="0"/>
              </a:spcAft>
              <a:buClr>
                <a:srgbClr val="008A00"/>
              </a:buClr>
              <a:buFont typeface="Arial" panose="020B0604020202020204" pitchFamily="34" charset="0"/>
              <a:buChar char="•"/>
              <a:defRPr/>
            </a:pPr>
            <a:r>
              <a:rPr lang="fr-CA" sz="2000" dirty="0">
                <a:solidFill>
                  <a:srgbClr val="0070C0"/>
                </a:solidFill>
                <a:latin typeface="Arial" panose="020B0604020202020204" pitchFamily="34" charset="0"/>
                <a:ea typeface="Roboto" panose="02000000000000000000" pitchFamily="2" charset="0"/>
                <a:cs typeface="Arial" panose="020B0604020202020204" pitchFamily="34" charset="0"/>
                <a:hlinkClick r:id="rId7">
                  <a:extLst>
                    <a:ext uri="{A12FA001-AC4F-418D-AE19-62706E023703}">
                      <ahyp:hlinkClr xmlns:ahyp="http://schemas.microsoft.com/office/drawing/2018/hyperlinkcolor" val="tx"/>
                    </a:ext>
                  </a:extLst>
                </a:hlinkClick>
              </a:rPr>
              <a:t>Événements de vie</a:t>
            </a:r>
            <a:endParaRPr lang="fr-CA" sz="2000" dirty="0">
              <a:solidFill>
                <a:srgbClr val="0070C0"/>
              </a:solidFill>
              <a:latin typeface="Arial" panose="020B0604020202020204" pitchFamily="34" charset="0"/>
              <a:ea typeface="Roboto" panose="02000000000000000000" pitchFamily="2" charset="0"/>
              <a:cs typeface="Arial" panose="020B0604020202020204" pitchFamily="34" charset="0"/>
            </a:endParaRPr>
          </a:p>
          <a:p>
            <a:pPr marL="285739" indent="-285739" defTabSz="761970">
              <a:lnSpc>
                <a:spcPct val="100000"/>
              </a:lnSpc>
              <a:spcBef>
                <a:spcPts val="0"/>
              </a:spcBef>
              <a:spcAft>
                <a:spcPts val="0"/>
              </a:spcAft>
              <a:buClr>
                <a:srgbClr val="008A00"/>
              </a:buClr>
              <a:buFont typeface="Arial" panose="020B0604020202020204" pitchFamily="34" charset="0"/>
              <a:buChar char="•"/>
              <a:defRPr/>
            </a:pPr>
            <a:endParaRPr lang="fr-CA" sz="2000" dirty="0">
              <a:solidFill>
                <a:srgbClr val="0070C0"/>
              </a:solidFill>
              <a:latin typeface="Arial" panose="020B0604020202020204" pitchFamily="34" charset="0"/>
              <a:ea typeface="Roboto" panose="02000000000000000000" pitchFamily="2" charset="0"/>
              <a:cs typeface="Arial" panose="020B0604020202020204" pitchFamily="34" charset="0"/>
            </a:endParaRPr>
          </a:p>
          <a:p>
            <a:pPr marL="285739" indent="-285739" defTabSz="761970">
              <a:lnSpc>
                <a:spcPct val="100000"/>
              </a:lnSpc>
              <a:spcBef>
                <a:spcPts val="0"/>
              </a:spcBef>
              <a:spcAft>
                <a:spcPts val="0"/>
              </a:spcAft>
              <a:buClr>
                <a:srgbClr val="008A00"/>
              </a:buClr>
              <a:buFont typeface="Arial" panose="020B0604020202020204" pitchFamily="34" charset="0"/>
              <a:buChar char="•"/>
              <a:defRPr/>
            </a:pPr>
            <a:r>
              <a:rPr lang="fr-CA" sz="2000" dirty="0">
                <a:solidFill>
                  <a:srgbClr val="0070C0"/>
                </a:solidFill>
                <a:latin typeface="Arial" panose="020B0604020202020204" pitchFamily="34" charset="0"/>
                <a:ea typeface="Roboto" panose="02000000000000000000" pitchFamily="2" charset="0"/>
                <a:cs typeface="Arial" panose="020B0604020202020204" pitchFamily="34" charset="0"/>
                <a:hlinkClick r:id="rId8"/>
              </a:rPr>
              <a:t>Droit de gestion</a:t>
            </a:r>
            <a:endParaRPr lang="fr-CA" sz="2000" dirty="0">
              <a:solidFill>
                <a:srgbClr val="0070C0"/>
              </a:solidFill>
              <a:latin typeface="Arial" panose="020B0604020202020204" pitchFamily="34" charset="0"/>
              <a:ea typeface="Roboto" panose="02000000000000000000" pitchFamily="2" charset="0"/>
              <a:cs typeface="Arial" panose="020B0604020202020204" pitchFamily="34" charset="0"/>
            </a:endParaRPr>
          </a:p>
          <a:p>
            <a:pPr defTabSz="761970">
              <a:lnSpc>
                <a:spcPct val="100000"/>
              </a:lnSpc>
              <a:spcBef>
                <a:spcPts val="0"/>
              </a:spcBef>
              <a:spcAft>
                <a:spcPts val="0"/>
              </a:spcAft>
              <a:buClr>
                <a:srgbClr val="008A00"/>
              </a:buClr>
              <a:defRPr/>
            </a:pPr>
            <a:endParaRPr lang="fr-CA" sz="2000" dirty="0">
              <a:solidFill>
                <a:srgbClr val="0070C0"/>
              </a:solidFill>
              <a:latin typeface="Arial" panose="020B0604020202020204" pitchFamily="34" charset="0"/>
              <a:ea typeface="Roboto" panose="02000000000000000000" pitchFamily="2" charset="0"/>
              <a:cs typeface="Arial" panose="020B0604020202020204" pitchFamily="34" charset="0"/>
              <a:hlinkClick r:id="" action="ppaction://noaction">
                <a:extLst>
                  <a:ext uri="{A12FA001-AC4F-418D-AE19-62706E023703}">
                    <ahyp:hlinkClr xmlns:ahyp="http://schemas.microsoft.com/office/drawing/2018/hyperlinkcolor" val="tx"/>
                  </a:ext>
                </a:extLst>
              </a:hlinkClick>
            </a:endParaRPr>
          </a:p>
          <a:p>
            <a:pPr marL="285739" indent="-285739">
              <a:lnSpc>
                <a:spcPct val="100000"/>
              </a:lnSpc>
              <a:spcBef>
                <a:spcPts val="0"/>
              </a:spcBef>
              <a:spcAft>
                <a:spcPts val="0"/>
              </a:spcAft>
              <a:buClr>
                <a:srgbClr val="008A00"/>
              </a:buClr>
              <a:buFont typeface="Arial" panose="020B0604020202020204" pitchFamily="34" charset="0"/>
              <a:buChar char="•"/>
              <a:defRPr/>
            </a:pPr>
            <a:r>
              <a:rPr lang="fr-CA" sz="2000" dirty="0">
                <a:solidFill>
                  <a:srgbClr val="0070C0"/>
                </a:solidFill>
                <a:latin typeface="Arial" panose="020B0604020202020204" pitchFamily="34" charset="0"/>
                <a:ea typeface="Roboto" panose="02000000000000000000" pitchFamily="2" charset="0"/>
                <a:cs typeface="Arial" panose="020B0604020202020204" pitchFamily="34" charset="0"/>
                <a:hlinkClick r:id="" action="ppaction://noaction">
                  <a:extLst>
                    <a:ext uri="{A12FA001-AC4F-418D-AE19-62706E023703}">
                      <ahyp:hlinkClr xmlns:ahyp="http://schemas.microsoft.com/office/drawing/2018/hyperlinkcolor" val="tx"/>
                    </a:ext>
                  </a:extLst>
                </a:hlinkClick>
              </a:rPr>
              <a:t>Guide Interprétation et jurisprudence des normes du travail </a:t>
            </a:r>
            <a:br>
              <a:rPr lang="fr-CA" sz="2000" dirty="0">
                <a:solidFill>
                  <a:srgbClr val="0070C0"/>
                </a:solidFill>
                <a:latin typeface="Arial" panose="020B0604020202020204" pitchFamily="34" charset="0"/>
                <a:ea typeface="Roboto" panose="02000000000000000000" pitchFamily="2" charset="0"/>
                <a:cs typeface="Arial" panose="020B0604020202020204" pitchFamily="34" charset="0"/>
                <a:hlinkClick r:id="" action="ppaction://noaction">
                  <a:extLst>
                    <a:ext uri="{A12FA001-AC4F-418D-AE19-62706E023703}">
                      <ahyp:hlinkClr xmlns:ahyp="http://schemas.microsoft.com/office/drawing/2018/hyperlinkcolor" val="tx"/>
                    </a:ext>
                  </a:extLst>
                </a:hlinkClick>
              </a:rPr>
            </a:br>
            <a:endParaRPr lang="fr-CA" sz="2000" dirty="0">
              <a:solidFill>
                <a:srgbClr val="0070C0"/>
              </a:solidFill>
              <a:latin typeface="Arial" panose="020B0604020202020204" pitchFamily="34" charset="0"/>
              <a:ea typeface="Roboto" panose="02000000000000000000" pitchFamily="2" charset="0"/>
              <a:cs typeface="Arial" panose="020B0604020202020204" pitchFamily="34" charset="0"/>
            </a:endParaRPr>
          </a:p>
          <a:p>
            <a:pPr marL="285739" indent="-285739" defTabSz="761970">
              <a:lnSpc>
                <a:spcPct val="100000"/>
              </a:lnSpc>
              <a:spcBef>
                <a:spcPts val="0"/>
              </a:spcBef>
              <a:spcAft>
                <a:spcPts val="0"/>
              </a:spcAft>
              <a:buClr>
                <a:srgbClr val="008A00"/>
              </a:buClr>
              <a:buFont typeface="Arial" panose="020B0604020202020204" pitchFamily="34" charset="0"/>
              <a:buChar char="•"/>
              <a:defRPr/>
            </a:pPr>
            <a:r>
              <a:rPr lang="fr-CA" sz="2000" dirty="0">
                <a:solidFill>
                  <a:srgbClr val="0070C0"/>
                </a:solidFill>
                <a:latin typeface="Arial" panose="020B0604020202020204" pitchFamily="34" charset="0"/>
                <a:ea typeface="Roboto" panose="02000000000000000000" pitchFamily="2" charset="0"/>
                <a:cs typeface="Arial" panose="020B0604020202020204" pitchFamily="34" charset="0"/>
                <a:hlinkClick r:id="rId9">
                  <a:extLst>
                    <a:ext uri="{A12FA001-AC4F-418D-AE19-62706E023703}">
                      <ahyp:hlinkClr xmlns:ahyp="http://schemas.microsoft.com/office/drawing/2018/hyperlinkcolor" val="tx"/>
                    </a:ext>
                  </a:extLst>
                </a:hlinkClick>
              </a:rPr>
              <a:t>Manuel d’application de la Loi sur les normes du travail</a:t>
            </a:r>
            <a:endParaRPr lang="fr-CA" sz="2000" dirty="0">
              <a:solidFill>
                <a:srgbClr val="0070C0"/>
              </a:solidFill>
              <a:latin typeface="Arial" panose="020B0604020202020204" pitchFamily="34" charset="0"/>
              <a:ea typeface="Roboto" panose="02000000000000000000" pitchFamily="2" charset="0"/>
              <a:cs typeface="Arial" panose="020B0604020202020204" pitchFamily="34" charset="0"/>
            </a:endParaRPr>
          </a:p>
          <a:p>
            <a:pPr marL="285739" indent="-285739" defTabSz="761970">
              <a:lnSpc>
                <a:spcPct val="100000"/>
              </a:lnSpc>
              <a:spcBef>
                <a:spcPts val="0"/>
              </a:spcBef>
              <a:spcAft>
                <a:spcPts val="0"/>
              </a:spcAft>
              <a:buClr>
                <a:srgbClr val="008A00"/>
              </a:buClr>
              <a:buFont typeface="Arial" panose="020B0604020202020204" pitchFamily="34" charset="0"/>
              <a:buChar char="•"/>
              <a:defRPr/>
            </a:pPr>
            <a:endParaRPr lang="fr-CA" sz="2000" dirty="0">
              <a:solidFill>
                <a:srgbClr val="0070C0"/>
              </a:solidFill>
              <a:latin typeface="Arial" panose="020B0604020202020204" pitchFamily="34" charset="0"/>
              <a:ea typeface="Roboto" panose="02000000000000000000" pitchFamily="2" charset="0"/>
              <a:cs typeface="Arial" panose="020B0604020202020204" pitchFamily="34" charset="0"/>
            </a:endParaRPr>
          </a:p>
          <a:p>
            <a:pPr marL="285739" indent="-285739" defTabSz="761970">
              <a:lnSpc>
                <a:spcPct val="100000"/>
              </a:lnSpc>
              <a:spcBef>
                <a:spcPts val="0"/>
              </a:spcBef>
              <a:spcAft>
                <a:spcPts val="0"/>
              </a:spcAft>
              <a:buClr>
                <a:srgbClr val="008A00"/>
              </a:buClr>
              <a:buFont typeface="Arial" panose="020B0604020202020204" pitchFamily="34" charset="0"/>
              <a:buChar char="•"/>
              <a:defRPr/>
            </a:pPr>
            <a:r>
              <a:rPr lang="fr-CA" sz="2000" dirty="0">
                <a:solidFill>
                  <a:srgbClr val="0070C0"/>
                </a:solidFill>
                <a:latin typeface="Arial" panose="020B0604020202020204" pitchFamily="34" charset="0"/>
                <a:ea typeface="Roboto" panose="02000000000000000000" pitchFamily="2" charset="0"/>
                <a:cs typeface="Arial" panose="020B0604020202020204" pitchFamily="34" charset="0"/>
                <a:hlinkClick r:id="rId10">
                  <a:extLst>
                    <a:ext uri="{A12FA001-AC4F-418D-AE19-62706E023703}">
                      <ahyp:hlinkClr xmlns:ahyp="http://schemas.microsoft.com/office/drawing/2018/hyperlinkcolor" val="tx"/>
                    </a:ext>
                  </a:extLst>
                </a:hlinkClick>
              </a:rPr>
              <a:t>Loi visant à prévenir et à combattre le harcèlement psychologique et la violence à caractère sexuel en milieu de travail</a:t>
            </a:r>
            <a:endParaRPr lang="fr-CA" sz="2000" dirty="0">
              <a:solidFill>
                <a:srgbClr val="0070C0"/>
              </a:solidFill>
              <a:latin typeface="Arial" panose="020B0604020202020204" pitchFamily="34" charset="0"/>
              <a:ea typeface="Roboto" panose="02000000000000000000" pitchFamily="2" charset="0"/>
              <a:cs typeface="Arial" panose="020B0604020202020204" pitchFamily="34" charset="0"/>
            </a:endParaRPr>
          </a:p>
          <a:p>
            <a:pPr marL="959961" defTabSz="761970">
              <a:lnSpc>
                <a:spcPct val="100000"/>
              </a:lnSpc>
              <a:spcBef>
                <a:spcPts val="0"/>
              </a:spcBef>
              <a:spcAft>
                <a:spcPts val="0"/>
              </a:spcAft>
              <a:buClr>
                <a:srgbClr val="008A00"/>
              </a:buClr>
              <a:defRPr/>
            </a:pPr>
            <a:endParaRPr lang="fr-CA" sz="2000" dirty="0">
              <a:solidFill>
                <a:srgbClr val="0070C0"/>
              </a:solidFill>
              <a:latin typeface="Arial" panose="020B0604020202020204" pitchFamily="34" charset="0"/>
              <a:ea typeface="Roboto" panose="02000000000000000000" pitchFamily="2" charset="0"/>
              <a:cs typeface="Arial" panose="020B0604020202020204" pitchFamily="34" charset="0"/>
            </a:endParaRPr>
          </a:p>
          <a:p>
            <a:pPr marL="285739" indent="-285739" defTabSz="761970">
              <a:lnSpc>
                <a:spcPct val="100000"/>
              </a:lnSpc>
              <a:spcBef>
                <a:spcPts val="0"/>
              </a:spcBef>
              <a:spcAft>
                <a:spcPts val="0"/>
              </a:spcAft>
              <a:buClr>
                <a:srgbClr val="008A00"/>
              </a:buClr>
              <a:buFont typeface="Arial" panose="020B0604020202020204" pitchFamily="34" charset="0"/>
              <a:buChar char="•"/>
              <a:defRPr/>
            </a:pPr>
            <a:r>
              <a:rPr lang="fr-CA" sz="2000" dirty="0">
                <a:solidFill>
                  <a:srgbClr val="0070C0"/>
                </a:solidFill>
                <a:latin typeface="Arial" panose="020B0604020202020204" pitchFamily="34" charset="0"/>
                <a:ea typeface="Roboto" panose="02000000000000000000" pitchFamily="2" charset="0"/>
                <a:cs typeface="Arial" panose="020B0604020202020204" pitchFamily="34" charset="0"/>
                <a:hlinkClick r:id="rId11">
                  <a:extLst>
                    <a:ext uri="{A12FA001-AC4F-418D-AE19-62706E023703}">
                      <ahyp:hlinkClr xmlns:ahyp="http://schemas.microsoft.com/office/drawing/2018/hyperlinkcolor" val="tx"/>
                    </a:ext>
                  </a:extLst>
                </a:hlinkClick>
              </a:rPr>
              <a:t>Mon Calcul </a:t>
            </a:r>
            <a:endParaRPr lang="fr-CA" sz="2000" dirty="0">
              <a:solidFill>
                <a:srgbClr val="0070C0"/>
              </a:solidFill>
              <a:latin typeface="Arial" panose="020B0604020202020204" pitchFamily="34" charset="0"/>
              <a:ea typeface="Roboto" panose="02000000000000000000" pitchFamily="2" charset="0"/>
              <a:cs typeface="Arial" panose="020B0604020202020204" pitchFamily="34" charset="0"/>
            </a:endParaRPr>
          </a:p>
          <a:p>
            <a:pPr marL="476232" indent="-476232" defTabSz="761970">
              <a:lnSpc>
                <a:spcPct val="100000"/>
              </a:lnSpc>
              <a:spcBef>
                <a:spcPts val="0"/>
              </a:spcBef>
              <a:spcAft>
                <a:spcPts val="0"/>
              </a:spcAft>
              <a:buClr>
                <a:srgbClr val="008A00"/>
              </a:buClr>
              <a:buFont typeface="Arial" panose="020B0604020202020204" pitchFamily="34" charset="0"/>
              <a:buChar char="•"/>
              <a:defRPr/>
            </a:pPr>
            <a:endParaRPr lang="fr-CA" sz="2000" dirty="0">
              <a:solidFill>
                <a:srgbClr val="0071AF"/>
              </a:solidFill>
              <a:latin typeface="Roboto" panose="02000000000000000000" pitchFamily="2" charset="0"/>
              <a:ea typeface="Roboto" panose="02000000000000000000" pitchFamily="2" charset="0"/>
              <a:cs typeface="Arial" panose="020B0604020202020204" pitchFamily="34" charset="0"/>
            </a:endParaRPr>
          </a:p>
        </p:txBody>
      </p:sp>
      <p:pic>
        <p:nvPicPr>
          <p:cNvPr id="5" name="Image 4">
            <a:extLst>
              <a:ext uri="{FF2B5EF4-FFF2-40B4-BE49-F238E27FC236}">
                <a16:creationId xmlns:a16="http://schemas.microsoft.com/office/drawing/2014/main" id="{DCCD3349-9E72-4980-B2F2-03CD2D0BD120}"/>
              </a:ext>
            </a:extLst>
          </p:cNvPr>
          <p:cNvPicPr>
            <a:picLocks noChangeAspect="1"/>
          </p:cNvPicPr>
          <p:nvPr>
            <p:custDataLst>
              <p:tags r:id="rId3"/>
            </p:custDataLst>
          </p:nvPr>
        </p:nvPicPr>
        <p:blipFill>
          <a:blip r:embed="rId12"/>
          <a:stretch>
            <a:fillRect/>
          </a:stretch>
        </p:blipFill>
        <p:spPr>
          <a:xfrm>
            <a:off x="10687658" y="269662"/>
            <a:ext cx="950043" cy="950043"/>
          </a:xfrm>
          <a:prstGeom prst="rect">
            <a:avLst/>
          </a:prstGeom>
        </p:spPr>
      </p:pic>
    </p:spTree>
    <p:extLst>
      <p:ext uri="{BB962C8B-B14F-4D97-AF65-F5344CB8AC3E}">
        <p14:creationId xmlns:p14="http://schemas.microsoft.com/office/powerpoint/2010/main" val="397461837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D76BCC09-20E0-B64F-B50B-08174F958852}"/>
              </a:ext>
            </a:extLst>
          </p:cNvPr>
          <p:cNvSpPr>
            <a:spLocks noGrp="1"/>
          </p:cNvSpPr>
          <p:nvPr>
            <p:ph type="title"/>
            <p:custDataLst>
              <p:tags r:id="rId1"/>
            </p:custDataLst>
          </p:nvPr>
        </p:nvSpPr>
        <p:spPr>
          <a:xfrm>
            <a:off x="293083" y="270898"/>
            <a:ext cx="10631910" cy="953469"/>
          </a:xfrm>
        </p:spPr>
        <p:txBody>
          <a:bodyPr/>
          <a:lstStyle/>
          <a:p>
            <a:r>
              <a:rPr lang="fr-FR">
                <a:latin typeface="Arial"/>
                <a:ea typeface="Roboto"/>
                <a:cs typeface="Arial"/>
              </a:rPr>
              <a:t>NOUS JOINDRE</a:t>
            </a:r>
          </a:p>
        </p:txBody>
      </p:sp>
      <p:sp>
        <p:nvSpPr>
          <p:cNvPr id="5" name="Espace réservé du contenu 6">
            <a:extLst>
              <a:ext uri="{FF2B5EF4-FFF2-40B4-BE49-F238E27FC236}">
                <a16:creationId xmlns:a16="http://schemas.microsoft.com/office/drawing/2014/main" id="{AFBFD60F-9C4B-4798-957A-CD70D074A5A9}"/>
              </a:ext>
            </a:extLst>
          </p:cNvPr>
          <p:cNvSpPr>
            <a:spLocks noGrp="1"/>
          </p:cNvSpPr>
          <p:nvPr>
            <p:ph sz="quarter" idx="10"/>
            <p:custDataLst>
              <p:tags r:id="rId2"/>
            </p:custDataLst>
          </p:nvPr>
        </p:nvSpPr>
        <p:spPr>
          <a:xfrm>
            <a:off x="293084" y="1583143"/>
            <a:ext cx="6835304" cy="4126675"/>
          </a:xfrm>
          <a:prstGeom prst="rect">
            <a:avLst/>
          </a:prstGeom>
        </p:spPr>
        <p:txBody>
          <a:bodyPr vert="horz" lIns="0" tIns="0" rIns="0" bIns="0" rtlCol="0" anchor="t">
            <a:normAutofit fontScale="92500" lnSpcReduction="10000"/>
          </a:bodyPr>
          <a:lstStyle>
            <a:lvl1pPr marL="0" indent="0" defTabSz="360000">
              <a:buClr>
                <a:srgbClr val="50A129"/>
              </a:buClr>
              <a:buFontTx/>
              <a:buNone/>
              <a:defRPr sz="2800" b="1" i="0" baseline="0">
                <a:solidFill>
                  <a:srgbClr val="006C08"/>
                </a:solidFill>
                <a:latin typeface="Arial" charset="0"/>
              </a:defRPr>
            </a:lvl1pPr>
            <a:lvl2pPr marL="0" indent="0">
              <a:buFontTx/>
              <a:buNone/>
              <a:defRPr sz="2600" baseline="0">
                <a:solidFill>
                  <a:srgbClr val="414141"/>
                </a:solidFill>
                <a:latin typeface="Arial" charset="0"/>
              </a:defRPr>
            </a:lvl2pPr>
            <a:lvl3pPr marL="0" indent="-180000">
              <a:buClr>
                <a:srgbClr val="006C08"/>
              </a:buClr>
              <a:buSzPct val="85000"/>
              <a:buFont typeface="Arial" charset="0"/>
              <a:buChar char="•"/>
              <a:defRPr sz="2600" baseline="0">
                <a:solidFill>
                  <a:srgbClr val="414141"/>
                </a:solidFill>
                <a:latin typeface="Arial" charset="0"/>
              </a:defRPr>
            </a:lvl3pPr>
            <a:lvl4pPr marL="234000" indent="0">
              <a:buFontTx/>
              <a:buNone/>
              <a:defRPr baseline="0">
                <a:solidFill>
                  <a:srgbClr val="414141"/>
                </a:solidFill>
                <a:latin typeface="Arial" charset="0"/>
              </a:defRPr>
            </a:lvl4pPr>
            <a:lvl5pPr marL="2038350" indent="0">
              <a:buFontTx/>
              <a:buNone/>
              <a:defRPr baseline="0">
                <a:latin typeface="Arial" charset="0"/>
              </a:defRPr>
            </a:lvl5pPr>
          </a:lstStyle>
          <a:p>
            <a:pPr>
              <a:spcBef>
                <a:spcPts val="0"/>
              </a:spcBef>
              <a:spcAft>
                <a:spcPts val="0"/>
              </a:spcAft>
            </a:pPr>
            <a:r>
              <a:rPr lang="fr-CA" sz="2667" dirty="0">
                <a:solidFill>
                  <a:srgbClr val="008A00"/>
                </a:solidFill>
                <a:latin typeface="Arial"/>
                <a:ea typeface="Roboto"/>
                <a:cs typeface="Arial"/>
              </a:rPr>
              <a:t>Site internet </a:t>
            </a:r>
          </a:p>
          <a:p>
            <a:pPr>
              <a:spcBef>
                <a:spcPts val="0"/>
              </a:spcBef>
              <a:spcAft>
                <a:spcPts val="0"/>
              </a:spcAft>
            </a:pPr>
            <a:endParaRPr lang="fr-CA" b="1">
              <a:solidFill>
                <a:srgbClr val="008A00"/>
              </a:solidFill>
              <a:latin typeface="Arial"/>
              <a:ea typeface="Roboto" panose="02000000000000000000" pitchFamily="2" charset="0"/>
              <a:cs typeface="Arial" panose="020B0604020202020204" pitchFamily="34" charset="0"/>
            </a:endParaRPr>
          </a:p>
          <a:p>
            <a:pPr>
              <a:spcBef>
                <a:spcPts val="0"/>
              </a:spcBef>
              <a:spcAft>
                <a:spcPts val="0"/>
              </a:spcAft>
            </a:pPr>
            <a:r>
              <a:rPr lang="fr-CA" b="1" dirty="0">
                <a:solidFill>
                  <a:srgbClr val="414141"/>
                </a:solidFill>
                <a:latin typeface="Arial"/>
                <a:ea typeface="Roboto"/>
                <a:cs typeface="Arial"/>
              </a:rPr>
              <a:t>www.cnesst.gouv.qc.ca</a:t>
            </a:r>
          </a:p>
          <a:p>
            <a:pPr>
              <a:spcBef>
                <a:spcPts val="0"/>
              </a:spcBef>
              <a:spcAft>
                <a:spcPts val="0"/>
              </a:spcAft>
            </a:pPr>
            <a:endParaRPr lang="fr-CA" b="1">
              <a:solidFill>
                <a:srgbClr val="008A00"/>
              </a:solidFill>
              <a:latin typeface="Arial"/>
              <a:ea typeface="Roboto" panose="02000000000000000000" pitchFamily="2" charset="0"/>
              <a:cs typeface="Arial" panose="020B0604020202020204" pitchFamily="34" charset="0"/>
            </a:endParaRPr>
          </a:p>
          <a:p>
            <a:pPr>
              <a:spcBef>
                <a:spcPts val="0"/>
              </a:spcBef>
              <a:spcAft>
                <a:spcPts val="0"/>
              </a:spcAft>
            </a:pPr>
            <a:r>
              <a:rPr lang="fr-CA" sz="2667" dirty="0">
                <a:solidFill>
                  <a:srgbClr val="008A00"/>
                </a:solidFill>
                <a:latin typeface="Arial"/>
                <a:ea typeface="Roboto"/>
                <a:cs typeface="Arial"/>
              </a:rPr>
              <a:t>Demande de renseignements par téléphone </a:t>
            </a:r>
          </a:p>
          <a:p>
            <a:pPr>
              <a:spcBef>
                <a:spcPts val="0"/>
              </a:spcBef>
              <a:spcAft>
                <a:spcPts val="0"/>
              </a:spcAft>
            </a:pPr>
            <a:endParaRPr lang="fr-CA" sz="2667">
              <a:solidFill>
                <a:srgbClr val="008A00"/>
              </a:solidFill>
              <a:latin typeface="Arial"/>
              <a:ea typeface="Roboto" panose="02000000000000000000" pitchFamily="2" charset="0"/>
              <a:cs typeface="Arial" panose="020B0604020202020204" pitchFamily="34" charset="0"/>
            </a:endParaRPr>
          </a:p>
          <a:p>
            <a:pPr lvl="1" defTabSz="838108">
              <a:spcBef>
                <a:spcPts val="0"/>
              </a:spcBef>
              <a:buClr>
                <a:srgbClr val="008A00"/>
              </a:buClr>
              <a:buSzPct val="115000"/>
            </a:pPr>
            <a:r>
              <a:rPr lang="fr-CA" sz="2292" dirty="0">
                <a:latin typeface="Arial"/>
                <a:ea typeface="Roboto"/>
                <a:cs typeface="Arial"/>
              </a:rPr>
              <a:t>Canada et États-Unis</a:t>
            </a:r>
          </a:p>
          <a:p>
            <a:pPr lvl="1" defTabSz="838108">
              <a:spcBef>
                <a:spcPts val="0"/>
              </a:spcBef>
              <a:buClr>
                <a:srgbClr val="008A00"/>
              </a:buClr>
              <a:buSzPct val="115000"/>
            </a:pPr>
            <a:r>
              <a:rPr lang="fr-CA" sz="2292" b="1" dirty="0">
                <a:latin typeface="Arial"/>
                <a:ea typeface="Roboto"/>
                <a:cs typeface="Arial"/>
              </a:rPr>
              <a:t>1 844 838-0808​</a:t>
            </a:r>
          </a:p>
          <a:p>
            <a:pPr>
              <a:spcBef>
                <a:spcPts val="0"/>
              </a:spcBef>
              <a:spcAft>
                <a:spcPts val="0"/>
              </a:spcAft>
            </a:pPr>
            <a:endParaRPr lang="fr-CA" b="1">
              <a:solidFill>
                <a:srgbClr val="008A00"/>
              </a:solidFill>
              <a:latin typeface="Arial"/>
              <a:ea typeface="Roboto" panose="02000000000000000000" pitchFamily="2" charset="0"/>
              <a:cs typeface="Arial" panose="020B0604020202020204" pitchFamily="34" charset="0"/>
            </a:endParaRPr>
          </a:p>
          <a:p>
            <a:pPr>
              <a:spcBef>
                <a:spcPts val="0"/>
              </a:spcBef>
              <a:spcAft>
                <a:spcPts val="0"/>
              </a:spcAft>
            </a:pPr>
            <a:r>
              <a:rPr lang="fr-CA" sz="2667" dirty="0">
                <a:solidFill>
                  <a:srgbClr val="008A00"/>
                </a:solidFill>
                <a:latin typeface="Arial"/>
                <a:ea typeface="Roboto"/>
                <a:cs typeface="Arial"/>
              </a:rPr>
              <a:t>Demande de renseignements en ligne </a:t>
            </a:r>
          </a:p>
          <a:p>
            <a:pPr>
              <a:spcBef>
                <a:spcPts val="0"/>
              </a:spcBef>
              <a:spcAft>
                <a:spcPts val="0"/>
              </a:spcAft>
            </a:pPr>
            <a:endParaRPr lang="fr-CA">
              <a:solidFill>
                <a:srgbClr val="414141"/>
              </a:solidFill>
              <a:latin typeface="Arial"/>
              <a:ea typeface="Roboto" panose="02000000000000000000" pitchFamily="2" charset="0"/>
              <a:cs typeface="Arial" charset="0"/>
            </a:endParaRPr>
          </a:p>
          <a:p>
            <a:pPr>
              <a:spcBef>
                <a:spcPts val="0"/>
              </a:spcBef>
              <a:spcAft>
                <a:spcPts val="0"/>
              </a:spcAft>
            </a:pPr>
            <a:r>
              <a:rPr lang="fr-CA">
                <a:solidFill>
                  <a:srgbClr val="414141"/>
                </a:solidFill>
                <a:latin typeface="Arial"/>
                <a:ea typeface="Roboto"/>
                <a:cs typeface="Arial"/>
                <a:hlinkClick r:id="rId10"/>
              </a:rPr>
              <a:t>https://www.cnesst.gouv.qc.ca/nous-joindre</a:t>
            </a:r>
            <a:r>
              <a:rPr lang="fr-CA">
                <a:solidFill>
                  <a:srgbClr val="414141"/>
                </a:solidFill>
                <a:latin typeface="Arial"/>
                <a:ea typeface="Roboto"/>
                <a:cs typeface="Arial"/>
              </a:rPr>
              <a:t> </a:t>
            </a:r>
          </a:p>
        </p:txBody>
      </p:sp>
      <p:pic>
        <p:nvPicPr>
          <p:cNvPr id="6" name="Image 5">
            <a:extLst>
              <a:ext uri="{FF2B5EF4-FFF2-40B4-BE49-F238E27FC236}">
                <a16:creationId xmlns:a16="http://schemas.microsoft.com/office/drawing/2014/main" id="{3DBE6437-99C6-42E8-83F3-9527FD0A0E4A}"/>
              </a:ext>
            </a:extLst>
          </p:cNvPr>
          <p:cNvPicPr>
            <a:picLocks noChangeAspect="1"/>
          </p:cNvPicPr>
          <p:nvPr>
            <p:custDataLst>
              <p:tags r:id="rId3"/>
            </p:custDataLst>
          </p:nvPr>
        </p:nvPicPr>
        <p:blipFill>
          <a:blip r:embed="rId11"/>
          <a:stretch>
            <a:fillRect/>
          </a:stretch>
        </p:blipFill>
        <p:spPr>
          <a:xfrm>
            <a:off x="10600557" y="28466"/>
            <a:ext cx="1165620" cy="1165620"/>
          </a:xfrm>
          <a:prstGeom prst="rect">
            <a:avLst/>
          </a:prstGeom>
        </p:spPr>
      </p:pic>
      <p:sp>
        <p:nvSpPr>
          <p:cNvPr id="3" name="ZoneTexte 2">
            <a:extLst>
              <a:ext uri="{FF2B5EF4-FFF2-40B4-BE49-F238E27FC236}">
                <a16:creationId xmlns:a16="http://schemas.microsoft.com/office/drawing/2014/main" id="{20D3891E-723F-4B6D-A5CC-3451027077D7}"/>
              </a:ext>
            </a:extLst>
          </p:cNvPr>
          <p:cNvSpPr txBox="1"/>
          <p:nvPr>
            <p:custDataLst>
              <p:tags r:id="rId4"/>
            </p:custDataLst>
          </p:nvPr>
        </p:nvSpPr>
        <p:spPr>
          <a:xfrm>
            <a:off x="7925245" y="2484882"/>
            <a:ext cx="4682613" cy="3058914"/>
          </a:xfrm>
          <a:prstGeom prst="rect">
            <a:avLst/>
          </a:prstGeom>
          <a:noFill/>
        </p:spPr>
        <p:txBody>
          <a:bodyPr wrap="square" lIns="76200" tIns="38100" rIns="76200" bIns="38100" rtlCol="0" anchor="t">
            <a:spAutoFit/>
          </a:bodyPr>
          <a:lstStyle/>
          <a:p>
            <a:r>
              <a:rPr lang="fr-CA" sz="3333" b="1" dirty="0">
                <a:solidFill>
                  <a:srgbClr val="008A00"/>
                </a:solidFill>
                <a:latin typeface="Arial"/>
                <a:ea typeface="Roboto"/>
                <a:cs typeface="Arial"/>
              </a:rPr>
              <a:t>Suivez-nous sur</a:t>
            </a:r>
          </a:p>
          <a:p>
            <a:pPr marL="749799" indent="-749799">
              <a:lnSpc>
                <a:spcPct val="200000"/>
              </a:lnSpc>
              <a:buFont typeface="Arial" panose="020B0604020202020204" pitchFamily="34" charset="0"/>
              <a:buChar char="•"/>
            </a:pPr>
            <a:r>
              <a:rPr lang="fr-CA" sz="2292" u="sng" dirty="0">
                <a:solidFill>
                  <a:srgbClr val="414141"/>
                </a:solidFill>
                <a:latin typeface="Arial"/>
                <a:ea typeface="Roboto"/>
                <a:cs typeface="Arial"/>
                <a:hlinkClick r:id="rId12">
                  <a:extLst>
                    <a:ext uri="{A12FA001-AC4F-418D-AE19-62706E023703}">
                      <ahyp:hlinkClr xmlns:ahyp="http://schemas.microsoft.com/office/drawing/2018/hyperlinkcolor" val="tx"/>
                    </a:ext>
                  </a:extLst>
                </a:hlinkClick>
              </a:rPr>
              <a:t>Facebook</a:t>
            </a:r>
            <a:endParaRPr lang="fr-CA" sz="2292" u="sng" dirty="0">
              <a:solidFill>
                <a:srgbClr val="414141"/>
              </a:solidFill>
              <a:latin typeface="Arial"/>
              <a:ea typeface="Roboto"/>
              <a:cs typeface="Arial"/>
            </a:endParaRPr>
          </a:p>
          <a:p>
            <a:pPr marL="749799" indent="-749799">
              <a:lnSpc>
                <a:spcPct val="200000"/>
              </a:lnSpc>
              <a:buFont typeface="Arial" panose="020B0604020202020204" pitchFamily="34" charset="0"/>
              <a:buChar char="•"/>
            </a:pPr>
            <a:r>
              <a:rPr lang="fr-CA" sz="2292" u="sng" dirty="0">
                <a:solidFill>
                  <a:srgbClr val="414141"/>
                </a:solidFill>
                <a:latin typeface="Arial"/>
                <a:ea typeface="Roboto"/>
                <a:cs typeface="Arial"/>
                <a:hlinkClick r:id="rId13">
                  <a:extLst>
                    <a:ext uri="{A12FA001-AC4F-418D-AE19-62706E023703}">
                      <ahyp:hlinkClr xmlns:ahyp="http://schemas.microsoft.com/office/drawing/2018/hyperlinkcolor" val="tx"/>
                    </a:ext>
                  </a:extLst>
                </a:hlinkClick>
              </a:rPr>
              <a:t>Linkedin</a:t>
            </a:r>
            <a:endParaRPr lang="fr-CA" sz="2292" u="sng" dirty="0">
              <a:solidFill>
                <a:srgbClr val="414141"/>
              </a:solidFill>
              <a:latin typeface="Arial"/>
              <a:ea typeface="Roboto"/>
              <a:cs typeface="Arial"/>
            </a:endParaRPr>
          </a:p>
          <a:p>
            <a:pPr marL="749799" indent="-749799">
              <a:lnSpc>
                <a:spcPct val="200000"/>
              </a:lnSpc>
              <a:buFont typeface="Arial" panose="020B0604020202020204" pitchFamily="34" charset="0"/>
              <a:buChar char="•"/>
            </a:pPr>
            <a:r>
              <a:rPr lang="fr-CA" sz="2292" u="sng" dirty="0">
                <a:solidFill>
                  <a:srgbClr val="414141"/>
                </a:solidFill>
                <a:latin typeface="Arial"/>
                <a:ea typeface="Roboto"/>
                <a:cs typeface="Arial"/>
                <a:hlinkClick r:id="rId14">
                  <a:extLst>
                    <a:ext uri="{A12FA001-AC4F-418D-AE19-62706E023703}">
                      <ahyp:hlinkClr xmlns:ahyp="http://schemas.microsoft.com/office/drawing/2018/hyperlinkcolor" val="tx"/>
                    </a:ext>
                  </a:extLst>
                </a:hlinkClick>
              </a:rPr>
              <a:t>Youtube</a:t>
            </a:r>
            <a:endParaRPr lang="fr-CA" sz="2292" u="sng" dirty="0">
              <a:solidFill>
                <a:srgbClr val="414141"/>
              </a:solidFill>
              <a:latin typeface="Arial"/>
              <a:ea typeface="Roboto"/>
              <a:cs typeface="Arial"/>
            </a:endParaRPr>
          </a:p>
          <a:p>
            <a:endParaRPr lang="fr-CA" sz="2292" dirty="0">
              <a:latin typeface="Arial"/>
              <a:cs typeface="Arial"/>
            </a:endParaRPr>
          </a:p>
        </p:txBody>
      </p:sp>
      <p:pic>
        <p:nvPicPr>
          <p:cNvPr id="7" name="Image 6">
            <a:extLst>
              <a:ext uri="{FF2B5EF4-FFF2-40B4-BE49-F238E27FC236}">
                <a16:creationId xmlns:a16="http://schemas.microsoft.com/office/drawing/2014/main" id="{8E4ED29B-D99B-4FCB-827F-3060FDDF1727}"/>
              </a:ext>
            </a:extLst>
          </p:cNvPr>
          <p:cNvPicPr>
            <a:picLocks noChangeAspect="1"/>
          </p:cNvPicPr>
          <p:nvPr>
            <p:custDataLst>
              <p:tags r:id="rId5"/>
            </p:custDataLst>
          </p:nvPr>
        </p:nvPicPr>
        <p:blipFill>
          <a:blip r:embed="rId15"/>
          <a:stretch>
            <a:fillRect/>
          </a:stretch>
        </p:blipFill>
        <p:spPr>
          <a:xfrm>
            <a:off x="7803882" y="3103647"/>
            <a:ext cx="637557" cy="579597"/>
          </a:xfrm>
          <a:prstGeom prst="rect">
            <a:avLst/>
          </a:prstGeom>
        </p:spPr>
      </p:pic>
      <p:pic>
        <p:nvPicPr>
          <p:cNvPr id="9" name="Image 8">
            <a:extLst>
              <a:ext uri="{FF2B5EF4-FFF2-40B4-BE49-F238E27FC236}">
                <a16:creationId xmlns:a16="http://schemas.microsoft.com/office/drawing/2014/main" id="{9A3CE85F-BFCE-49BE-8DBA-6FE544004E08}"/>
              </a:ext>
            </a:extLst>
          </p:cNvPr>
          <p:cNvPicPr>
            <a:picLocks noChangeAspect="1"/>
          </p:cNvPicPr>
          <p:nvPr>
            <p:custDataLst>
              <p:tags r:id="rId6"/>
            </p:custDataLst>
          </p:nvPr>
        </p:nvPicPr>
        <p:blipFill>
          <a:blip r:embed="rId16"/>
          <a:stretch>
            <a:fillRect/>
          </a:stretch>
        </p:blipFill>
        <p:spPr>
          <a:xfrm>
            <a:off x="7803882" y="3816065"/>
            <a:ext cx="637557" cy="579598"/>
          </a:xfrm>
          <a:prstGeom prst="rect">
            <a:avLst/>
          </a:prstGeom>
        </p:spPr>
      </p:pic>
      <p:pic>
        <p:nvPicPr>
          <p:cNvPr id="15" name="Image 14">
            <a:extLst>
              <a:ext uri="{FF2B5EF4-FFF2-40B4-BE49-F238E27FC236}">
                <a16:creationId xmlns:a16="http://schemas.microsoft.com/office/drawing/2014/main" id="{484A7564-D17C-46D0-AB3A-EB304B81E269}"/>
              </a:ext>
            </a:extLst>
          </p:cNvPr>
          <p:cNvPicPr>
            <a:picLocks noChangeAspect="1"/>
          </p:cNvPicPr>
          <p:nvPr>
            <p:custDataLst>
              <p:tags r:id="rId7"/>
            </p:custDataLst>
          </p:nvPr>
        </p:nvPicPr>
        <p:blipFill>
          <a:blip r:embed="rId17"/>
          <a:stretch>
            <a:fillRect/>
          </a:stretch>
        </p:blipFill>
        <p:spPr>
          <a:xfrm>
            <a:off x="7803882" y="4621387"/>
            <a:ext cx="637557" cy="579597"/>
          </a:xfrm>
          <a:prstGeom prst="rect">
            <a:avLst/>
          </a:prstGeom>
        </p:spPr>
      </p:pic>
    </p:spTree>
    <p:extLst>
      <p:ext uri="{BB962C8B-B14F-4D97-AF65-F5344CB8AC3E}">
        <p14:creationId xmlns:p14="http://schemas.microsoft.com/office/powerpoint/2010/main" val="6035620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D76BCC09-20E0-B64F-B50B-08174F958852}"/>
              </a:ext>
            </a:extLst>
          </p:cNvPr>
          <p:cNvSpPr>
            <a:spLocks noGrp="1"/>
          </p:cNvSpPr>
          <p:nvPr>
            <p:ph type="title"/>
            <p:custDataLst>
              <p:tags r:id="rId1"/>
            </p:custDataLst>
          </p:nvPr>
        </p:nvSpPr>
        <p:spPr>
          <a:xfrm>
            <a:off x="554302" y="415637"/>
            <a:ext cx="11175880" cy="658092"/>
          </a:xfrm>
        </p:spPr>
        <p:txBody>
          <a:bodyPr/>
          <a:lstStyle/>
          <a:p>
            <a:r>
              <a:rPr lang="fr-FR" b="1" dirty="0">
                <a:solidFill>
                  <a:srgbClr val="008A00"/>
                </a:solidFill>
                <a:latin typeface="Arial"/>
                <a:ea typeface="Roboto"/>
                <a:cs typeface="Arial"/>
              </a:rPr>
              <a:t>PÉRIODE DE QUESTIONS</a:t>
            </a:r>
            <a:endParaRPr lang="fr-FR" dirty="0">
              <a:latin typeface="Arial"/>
              <a:ea typeface="Roboto"/>
              <a:cs typeface="Arial"/>
            </a:endParaRPr>
          </a:p>
        </p:txBody>
      </p:sp>
      <p:sp>
        <p:nvSpPr>
          <p:cNvPr id="6" name="Titre 1">
            <a:extLst>
              <a:ext uri="{FF2B5EF4-FFF2-40B4-BE49-F238E27FC236}">
                <a16:creationId xmlns:a16="http://schemas.microsoft.com/office/drawing/2014/main" id="{9E7921D2-D2C1-4EBF-A6F0-274FDA6D6215}"/>
              </a:ext>
            </a:extLst>
          </p:cNvPr>
          <p:cNvSpPr txBox="1">
            <a:spLocks/>
          </p:cNvSpPr>
          <p:nvPr>
            <p:custDataLst>
              <p:tags r:id="rId2"/>
            </p:custDataLst>
          </p:nvPr>
        </p:nvSpPr>
        <p:spPr>
          <a:xfrm>
            <a:off x="202667" y="409695"/>
            <a:ext cx="10723033" cy="927474"/>
          </a:xfrm>
          <a:prstGeom prst="rect">
            <a:avLst/>
          </a:prstGeom>
        </p:spPr>
        <p:txBody>
          <a:bodyPr lIns="0" tIns="0" rIns="0" bIns="0" anchor="b" anchorCtr="0">
            <a:normAutofit/>
          </a:bodyPr>
          <a:lstStyle>
            <a:lvl1pPr algn="l" defTabSz="1097280" rtl="0" eaLnBrk="1" latinLnBrk="0" hangingPunct="1">
              <a:lnSpc>
                <a:spcPct val="100000"/>
              </a:lnSpc>
              <a:spcBef>
                <a:spcPct val="0"/>
              </a:spcBef>
              <a:buNone/>
              <a:defRPr sz="4000" b="1" i="0" kern="1200">
                <a:solidFill>
                  <a:srgbClr val="008A00"/>
                </a:solidFill>
                <a:latin typeface="Arial" panose="020B0604020202020204" pitchFamily="34" charset="0"/>
                <a:ea typeface="+mj-ea"/>
                <a:cs typeface="Arial" panose="020B0604020202020204" pitchFamily="34" charset="0"/>
              </a:defRPr>
            </a:lvl1pPr>
          </a:lstStyle>
          <a:p>
            <a:pPr defTabSz="914363">
              <a:tabLst>
                <a:tab pos="0" algn="l"/>
              </a:tabLst>
            </a:pPr>
            <a:endParaRPr lang="fr-FR" sz="2250">
              <a:latin typeface="Roboto" panose="02000000000000000000" pitchFamily="2" charset="0"/>
              <a:ea typeface="Roboto" panose="02000000000000000000" pitchFamily="2" charset="0"/>
            </a:endParaRPr>
          </a:p>
        </p:txBody>
      </p:sp>
      <p:pic>
        <p:nvPicPr>
          <p:cNvPr id="24" name="Graphique 23" descr="Yeux">
            <a:extLst>
              <a:ext uri="{FF2B5EF4-FFF2-40B4-BE49-F238E27FC236}">
                <a16:creationId xmlns:a16="http://schemas.microsoft.com/office/drawing/2014/main" id="{422F5F65-9EA9-4C3E-9513-4C72A9709151}"/>
              </a:ext>
            </a:extLst>
          </p:cNvPr>
          <p:cNvPicPr>
            <a:picLocks noChangeAspect="1"/>
          </p:cNvPicPr>
          <p:nvPr>
            <p:custDataLst>
              <p:tags r:id="rId3"/>
            </p:custDataLst>
          </p:nvPr>
        </p:nvPicPr>
        <p:blipFill>
          <a:blip r:embed="rId12">
            <a:extLst>
              <a:ext uri="{96DAC541-7B7A-43D3-8B79-37D633B846F1}">
                <asvg:svgBlip xmlns:asvg="http://schemas.microsoft.com/office/drawing/2016/SVG/main" r:embed="rId13"/>
              </a:ext>
            </a:extLst>
          </a:blip>
          <a:stretch>
            <a:fillRect/>
          </a:stretch>
        </p:blipFill>
        <p:spPr>
          <a:xfrm>
            <a:off x="6934635" y="5013391"/>
            <a:ext cx="564843" cy="564843"/>
          </a:xfrm>
          <a:prstGeom prst="rect">
            <a:avLst/>
          </a:prstGeom>
        </p:spPr>
      </p:pic>
      <p:pic>
        <p:nvPicPr>
          <p:cNvPr id="26" name="Graphique 25" descr="Document">
            <a:extLst>
              <a:ext uri="{FF2B5EF4-FFF2-40B4-BE49-F238E27FC236}">
                <a16:creationId xmlns:a16="http://schemas.microsoft.com/office/drawing/2014/main" id="{7145E73E-3D1F-423E-965D-D61658C6BC47}"/>
              </a:ext>
            </a:extLst>
          </p:cNvPr>
          <p:cNvPicPr>
            <a:picLocks noChangeAspect="1"/>
          </p:cNvPicPr>
          <p:nvPr>
            <p:custDataLst>
              <p:tags r:id="rId4"/>
            </p:custDataLst>
          </p:nvPr>
        </p:nvPicPr>
        <p:blipFill>
          <a:blip r:embed="rId14">
            <a:extLst>
              <a:ext uri="{96DAC541-7B7A-43D3-8B79-37D633B846F1}">
                <asvg:svgBlip xmlns:asvg="http://schemas.microsoft.com/office/drawing/2016/SVG/main" r:embed="rId15"/>
              </a:ext>
            </a:extLst>
          </a:blip>
          <a:stretch>
            <a:fillRect/>
          </a:stretch>
        </p:blipFill>
        <p:spPr>
          <a:xfrm>
            <a:off x="6974978" y="2413474"/>
            <a:ext cx="511790" cy="511790"/>
          </a:xfrm>
          <a:prstGeom prst="rect">
            <a:avLst/>
          </a:prstGeom>
        </p:spPr>
      </p:pic>
      <p:pic>
        <p:nvPicPr>
          <p:cNvPr id="27" name="Graphique 26" descr="Courrier">
            <a:extLst>
              <a:ext uri="{FF2B5EF4-FFF2-40B4-BE49-F238E27FC236}">
                <a16:creationId xmlns:a16="http://schemas.microsoft.com/office/drawing/2014/main" id="{35AFA888-8676-4F1B-83C4-B7B4583FB78E}"/>
              </a:ext>
            </a:extLst>
          </p:cNvPr>
          <p:cNvPicPr>
            <a:picLocks noChangeAspect="1"/>
          </p:cNvPicPr>
          <p:nvPr>
            <p:custDataLst>
              <p:tags r:id="rId5"/>
            </p:custDataLst>
          </p:nvPr>
        </p:nvPicPr>
        <p:blipFill>
          <a:blip r:embed="rId16">
            <a:extLst>
              <a:ext uri="{96DAC541-7B7A-43D3-8B79-37D633B846F1}">
                <asvg:svgBlip xmlns:asvg="http://schemas.microsoft.com/office/drawing/2016/SVG/main" r:embed="rId17"/>
              </a:ext>
            </a:extLst>
          </a:blip>
          <a:stretch>
            <a:fillRect/>
          </a:stretch>
        </p:blipFill>
        <p:spPr>
          <a:xfrm>
            <a:off x="7000268" y="3325235"/>
            <a:ext cx="461210" cy="461210"/>
          </a:xfrm>
          <a:prstGeom prst="rect">
            <a:avLst/>
          </a:prstGeom>
        </p:spPr>
      </p:pic>
      <p:pic>
        <p:nvPicPr>
          <p:cNvPr id="28" name="Graphique 27" descr="Journal">
            <a:extLst>
              <a:ext uri="{FF2B5EF4-FFF2-40B4-BE49-F238E27FC236}">
                <a16:creationId xmlns:a16="http://schemas.microsoft.com/office/drawing/2014/main" id="{364C23EE-D174-4EA6-A03B-5B32F60DE139}"/>
              </a:ext>
            </a:extLst>
          </p:cNvPr>
          <p:cNvPicPr>
            <a:picLocks noChangeAspect="1"/>
          </p:cNvPicPr>
          <p:nvPr>
            <p:custDataLst>
              <p:tags r:id="rId6"/>
            </p:custDataLst>
          </p:nvPr>
        </p:nvPicPr>
        <p:blipFill>
          <a:blip r:embed="rId18">
            <a:extLst>
              <a:ext uri="{96DAC541-7B7A-43D3-8B79-37D633B846F1}">
                <asvg:svgBlip xmlns:asvg="http://schemas.microsoft.com/office/drawing/2016/SVG/main" r:embed="rId19"/>
              </a:ext>
            </a:extLst>
          </a:blip>
          <a:stretch>
            <a:fillRect/>
          </a:stretch>
        </p:blipFill>
        <p:spPr>
          <a:xfrm>
            <a:off x="6915926" y="4165148"/>
            <a:ext cx="570842" cy="570842"/>
          </a:xfrm>
          <a:prstGeom prst="rect">
            <a:avLst/>
          </a:prstGeom>
        </p:spPr>
      </p:pic>
      <p:sp>
        <p:nvSpPr>
          <p:cNvPr id="10" name="Espace réservé du contenu 2">
            <a:extLst>
              <a:ext uri="{FF2B5EF4-FFF2-40B4-BE49-F238E27FC236}">
                <a16:creationId xmlns:a16="http://schemas.microsoft.com/office/drawing/2014/main" id="{410A8A4F-0433-4731-A2EB-A8F820CBE726}"/>
              </a:ext>
            </a:extLst>
          </p:cNvPr>
          <p:cNvSpPr txBox="1">
            <a:spLocks/>
          </p:cNvSpPr>
          <p:nvPr>
            <p:custDataLst>
              <p:tags r:id="rId7"/>
            </p:custDataLst>
          </p:nvPr>
        </p:nvSpPr>
        <p:spPr>
          <a:xfrm>
            <a:off x="64850" y="1594244"/>
            <a:ext cx="3655980" cy="4139564"/>
          </a:xfrm>
          <a:prstGeom prst="rect">
            <a:avLst/>
          </a:prstGeom>
        </p:spPr>
        <p:txBody>
          <a:bodyPr/>
          <a:lstStyle>
            <a:lvl1pPr marL="274320" indent="-274320" algn="l" defTabSz="1097280" rtl="0" eaLnBrk="1" latinLnBrk="0" hangingPunct="1">
              <a:lnSpc>
                <a:spcPct val="90000"/>
              </a:lnSpc>
              <a:spcBef>
                <a:spcPts val="1200"/>
              </a:spcBef>
              <a:buFont typeface="Arial" panose="020B0604020202020204" pitchFamily="34" charset="0"/>
              <a:buChar char="•"/>
              <a:defRPr sz="3360" kern="1200">
                <a:solidFill>
                  <a:schemeClr val="tx1"/>
                </a:solidFill>
                <a:latin typeface="+mn-lt"/>
                <a:ea typeface="+mn-ea"/>
                <a:cs typeface="+mn-cs"/>
              </a:defRPr>
            </a:lvl1pPr>
            <a:lvl2pPr marL="822960" indent="-274320" algn="l" defTabSz="1097280" rtl="0" eaLnBrk="1" latinLnBrk="0" hangingPunct="1">
              <a:lnSpc>
                <a:spcPct val="90000"/>
              </a:lnSpc>
              <a:spcBef>
                <a:spcPts val="600"/>
              </a:spcBef>
              <a:buFont typeface="Arial" panose="020B0604020202020204" pitchFamily="34" charset="0"/>
              <a:buChar char="•"/>
              <a:defRPr sz="2880" kern="1200">
                <a:solidFill>
                  <a:schemeClr val="tx1"/>
                </a:solidFill>
                <a:latin typeface="+mn-lt"/>
                <a:ea typeface="+mn-ea"/>
                <a:cs typeface="+mn-cs"/>
              </a:defRPr>
            </a:lvl2pPr>
            <a:lvl3pPr marL="1371600" indent="-274320" algn="l" defTabSz="1097280" rtl="0" eaLnBrk="1" latinLnBrk="0" hangingPunct="1">
              <a:lnSpc>
                <a:spcPct val="90000"/>
              </a:lnSpc>
              <a:spcBef>
                <a:spcPts val="600"/>
              </a:spcBef>
              <a:buFont typeface="Arial" panose="020B0604020202020204" pitchFamily="34" charset="0"/>
              <a:buChar char="•"/>
              <a:defRPr sz="2400" kern="1200">
                <a:solidFill>
                  <a:schemeClr val="tx1"/>
                </a:solidFill>
                <a:latin typeface="+mn-lt"/>
                <a:ea typeface="+mn-ea"/>
                <a:cs typeface="+mn-cs"/>
              </a:defRPr>
            </a:lvl3pPr>
            <a:lvl4pPr marL="1920240" indent="-274320" algn="l" defTabSz="1097280" rtl="0" eaLnBrk="1" latinLnBrk="0" hangingPunct="1">
              <a:lnSpc>
                <a:spcPct val="90000"/>
              </a:lnSpc>
              <a:spcBef>
                <a:spcPts val="600"/>
              </a:spcBef>
              <a:buFont typeface="Arial" panose="020B0604020202020204" pitchFamily="34" charset="0"/>
              <a:buChar char="•"/>
              <a:defRPr sz="2160" kern="1200">
                <a:solidFill>
                  <a:schemeClr val="tx1"/>
                </a:solidFill>
                <a:latin typeface="+mn-lt"/>
                <a:ea typeface="+mn-ea"/>
                <a:cs typeface="+mn-cs"/>
              </a:defRPr>
            </a:lvl4pPr>
            <a:lvl5pPr marL="2468880" indent="-274320" algn="l" defTabSz="1097280" rtl="0" eaLnBrk="1" latinLnBrk="0" hangingPunct="1">
              <a:lnSpc>
                <a:spcPct val="90000"/>
              </a:lnSpc>
              <a:spcBef>
                <a:spcPts val="600"/>
              </a:spcBef>
              <a:buFont typeface="Arial" panose="020B0604020202020204" pitchFamily="34" charset="0"/>
              <a:buChar char="•"/>
              <a:defRPr sz="2160" kern="1200">
                <a:solidFill>
                  <a:schemeClr val="tx1"/>
                </a:solidFill>
                <a:latin typeface="+mn-lt"/>
                <a:ea typeface="+mn-ea"/>
                <a:cs typeface="+mn-cs"/>
              </a:defRPr>
            </a:lvl5pPr>
            <a:lvl6pPr marL="3017520" indent="-274320" algn="l" defTabSz="1097280" rtl="0" eaLnBrk="1" latinLnBrk="0" hangingPunct="1">
              <a:lnSpc>
                <a:spcPct val="90000"/>
              </a:lnSpc>
              <a:spcBef>
                <a:spcPts val="600"/>
              </a:spcBef>
              <a:buFont typeface="Arial" panose="020B0604020202020204" pitchFamily="34" charset="0"/>
              <a:buChar char="•"/>
              <a:defRPr sz="2160" kern="1200">
                <a:solidFill>
                  <a:schemeClr val="tx1"/>
                </a:solidFill>
                <a:latin typeface="+mn-lt"/>
                <a:ea typeface="+mn-ea"/>
                <a:cs typeface="+mn-cs"/>
              </a:defRPr>
            </a:lvl6pPr>
            <a:lvl7pPr marL="3566160" indent="-274320" algn="l" defTabSz="1097280" rtl="0" eaLnBrk="1" latinLnBrk="0" hangingPunct="1">
              <a:lnSpc>
                <a:spcPct val="90000"/>
              </a:lnSpc>
              <a:spcBef>
                <a:spcPts val="600"/>
              </a:spcBef>
              <a:buFont typeface="Arial" panose="020B0604020202020204" pitchFamily="34" charset="0"/>
              <a:buChar char="•"/>
              <a:defRPr sz="2160" kern="1200">
                <a:solidFill>
                  <a:schemeClr val="tx1"/>
                </a:solidFill>
                <a:latin typeface="+mn-lt"/>
                <a:ea typeface="+mn-ea"/>
                <a:cs typeface="+mn-cs"/>
              </a:defRPr>
            </a:lvl7pPr>
            <a:lvl8pPr marL="4114800" indent="-274320" algn="l" defTabSz="1097280" rtl="0" eaLnBrk="1" latinLnBrk="0" hangingPunct="1">
              <a:lnSpc>
                <a:spcPct val="90000"/>
              </a:lnSpc>
              <a:spcBef>
                <a:spcPts val="600"/>
              </a:spcBef>
              <a:buFont typeface="Arial" panose="020B0604020202020204" pitchFamily="34" charset="0"/>
              <a:buChar char="•"/>
              <a:defRPr sz="2160" kern="1200">
                <a:solidFill>
                  <a:schemeClr val="tx1"/>
                </a:solidFill>
                <a:latin typeface="+mn-lt"/>
                <a:ea typeface="+mn-ea"/>
                <a:cs typeface="+mn-cs"/>
              </a:defRPr>
            </a:lvl8pPr>
            <a:lvl9pPr marL="4663440" indent="-274320" algn="l" defTabSz="1097280" rtl="0" eaLnBrk="1" latinLnBrk="0" hangingPunct="1">
              <a:lnSpc>
                <a:spcPct val="90000"/>
              </a:lnSpc>
              <a:spcBef>
                <a:spcPts val="600"/>
              </a:spcBef>
              <a:buFont typeface="Arial" panose="020B0604020202020204" pitchFamily="34" charset="0"/>
              <a:buChar char="•"/>
              <a:defRPr sz="2160" kern="1200">
                <a:solidFill>
                  <a:schemeClr val="tx1"/>
                </a:solidFill>
                <a:latin typeface="+mn-lt"/>
                <a:ea typeface="+mn-ea"/>
                <a:cs typeface="+mn-cs"/>
              </a:defRPr>
            </a:lvl9pPr>
          </a:lstStyle>
          <a:p>
            <a:pPr marL="228591" indent="-228591" defTabSz="914363">
              <a:spcBef>
                <a:spcPts val="1000"/>
              </a:spcBef>
            </a:pPr>
            <a:r>
              <a:rPr lang="fr-CA" sz="1667">
                <a:solidFill>
                  <a:prstClr val="white"/>
                </a:solidFill>
                <a:latin typeface="Roboto" panose="02000000000000000000" pitchFamily="2" charset="0"/>
                <a:ea typeface="Roboto" panose="02000000000000000000" pitchFamily="2" charset="0"/>
              </a:rPr>
              <a:t>Il</a:t>
            </a:r>
            <a:r>
              <a:rPr lang="fr-CA" sz="1667">
                <a:solidFill>
                  <a:prstClr val="black"/>
                </a:solidFill>
                <a:latin typeface="Roboto" panose="02000000000000000000" pitchFamily="2" charset="0"/>
                <a:ea typeface="Roboto" panose="02000000000000000000" pitchFamily="2" charset="0"/>
              </a:rPr>
              <a:t> </a:t>
            </a:r>
            <a:r>
              <a:rPr lang="fr-CA" sz="1667">
                <a:solidFill>
                  <a:prstClr val="white"/>
                </a:solidFill>
                <a:latin typeface="Roboto" panose="02000000000000000000" pitchFamily="2" charset="0"/>
                <a:ea typeface="Roboto" panose="02000000000000000000" pitchFamily="2" charset="0"/>
              </a:rPr>
              <a:t>n’existe pas de recette toute faite en matière de prévention harcèlement psychologique ou sexuel au travail. </a:t>
            </a:r>
          </a:p>
          <a:p>
            <a:pPr marL="228591" indent="-228591" defTabSz="914363">
              <a:spcBef>
                <a:spcPts val="1000"/>
              </a:spcBef>
            </a:pPr>
            <a:endParaRPr lang="fr-CA" sz="1667">
              <a:solidFill>
                <a:prstClr val="white"/>
              </a:solidFill>
              <a:latin typeface="Roboto" panose="02000000000000000000" pitchFamily="2" charset="0"/>
              <a:ea typeface="Roboto" panose="02000000000000000000" pitchFamily="2" charset="0"/>
            </a:endParaRPr>
          </a:p>
          <a:p>
            <a:pPr marL="228591" indent="-228591" defTabSz="914363">
              <a:spcBef>
                <a:spcPts val="1000"/>
              </a:spcBef>
            </a:pPr>
            <a:r>
              <a:rPr lang="fr-CA" sz="1667">
                <a:solidFill>
                  <a:prstClr val="white"/>
                </a:solidFill>
                <a:latin typeface="Roboto" panose="02000000000000000000" pitchFamily="2" charset="0"/>
                <a:ea typeface="Roboto" panose="02000000000000000000" pitchFamily="2" charset="0"/>
              </a:rPr>
              <a:t>Chaque situation est unique, mais les grands principes sont les mêmes pour tous les employeurs.</a:t>
            </a:r>
          </a:p>
          <a:p>
            <a:pPr marL="228591" indent="-228591" defTabSz="914363">
              <a:spcBef>
                <a:spcPts val="344"/>
              </a:spcBef>
              <a:spcAft>
                <a:spcPts val="344"/>
              </a:spcAft>
              <a:defRPr/>
            </a:pPr>
            <a:endParaRPr lang="fr-CA" altLang="fr-FR" sz="833">
              <a:solidFill>
                <a:prstClr val="white"/>
              </a:solidFill>
              <a:latin typeface="Calibri" panose="020F0502020204030204"/>
            </a:endParaRPr>
          </a:p>
          <a:p>
            <a:pPr marL="261927" indent="-261927" defTabSz="523854" eaLnBrk="0" fontAlgn="base" hangingPunct="0">
              <a:spcBef>
                <a:spcPts val="344"/>
              </a:spcBef>
              <a:spcAft>
                <a:spcPct val="0"/>
              </a:spcAft>
              <a:buClr>
                <a:srgbClr val="008A00"/>
              </a:buClr>
              <a:buSzPct val="90000"/>
              <a:defRPr/>
            </a:pPr>
            <a:endParaRPr lang="fr-CA" altLang="fr-FR" sz="1667">
              <a:solidFill>
                <a:srgbClr val="000000"/>
              </a:solidFill>
              <a:latin typeface="Arial" panose="020B0604020202020204" pitchFamily="34" charset="0"/>
              <a:ea typeface="ＭＳ Ｐゴシック" panose="020B0600070205080204" pitchFamily="34" charset="-128"/>
              <a:cs typeface="Arial" panose="020B0604020202020204" pitchFamily="34" charset="0"/>
            </a:endParaRPr>
          </a:p>
        </p:txBody>
      </p:sp>
      <p:pic>
        <p:nvPicPr>
          <p:cNvPr id="11" name="Image 10">
            <a:extLst>
              <a:ext uri="{FF2B5EF4-FFF2-40B4-BE49-F238E27FC236}">
                <a16:creationId xmlns:a16="http://schemas.microsoft.com/office/drawing/2014/main" id="{FB74F0ED-63EE-4CA0-8ACE-AEE3716AB6D4}"/>
              </a:ext>
            </a:extLst>
          </p:cNvPr>
          <p:cNvPicPr>
            <a:picLocks noChangeAspect="1"/>
          </p:cNvPicPr>
          <p:nvPr>
            <p:custDataLst>
              <p:tags r:id="rId8"/>
            </p:custDataLst>
          </p:nvPr>
        </p:nvPicPr>
        <p:blipFill>
          <a:blip r:embed="rId20"/>
          <a:stretch>
            <a:fillRect/>
          </a:stretch>
        </p:blipFill>
        <p:spPr>
          <a:xfrm>
            <a:off x="4364621" y="2424511"/>
            <a:ext cx="3462758" cy="3481275"/>
          </a:xfrm>
          <a:prstGeom prst="rect">
            <a:avLst/>
          </a:prstGeom>
        </p:spPr>
      </p:pic>
      <p:pic>
        <p:nvPicPr>
          <p:cNvPr id="12" name="Image 11">
            <a:extLst>
              <a:ext uri="{FF2B5EF4-FFF2-40B4-BE49-F238E27FC236}">
                <a16:creationId xmlns:a16="http://schemas.microsoft.com/office/drawing/2014/main" id="{DC482B3D-632F-431E-A5FC-50D52033B15D}"/>
              </a:ext>
            </a:extLst>
          </p:cNvPr>
          <p:cNvPicPr>
            <a:picLocks noChangeAspect="1"/>
          </p:cNvPicPr>
          <p:nvPr>
            <p:custDataLst>
              <p:tags r:id="rId9"/>
            </p:custDataLst>
          </p:nvPr>
        </p:nvPicPr>
        <p:blipFill>
          <a:blip r:embed="rId21"/>
          <a:stretch>
            <a:fillRect/>
          </a:stretch>
        </p:blipFill>
        <p:spPr>
          <a:xfrm>
            <a:off x="11126160" y="293459"/>
            <a:ext cx="902448" cy="902448"/>
          </a:xfrm>
          <a:prstGeom prst="rect">
            <a:avLst/>
          </a:prstGeom>
        </p:spPr>
      </p:pic>
    </p:spTree>
    <p:extLst>
      <p:ext uri="{BB962C8B-B14F-4D97-AF65-F5344CB8AC3E}">
        <p14:creationId xmlns:p14="http://schemas.microsoft.com/office/powerpoint/2010/main" val="3532047293"/>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8.xml><?xml version="1.0" encoding="utf-8"?>
<p:tagLst xmlns:a="http://schemas.openxmlformats.org/drawingml/2006/main" xmlns:r="http://schemas.openxmlformats.org/officeDocument/2006/relationships" xmlns:p="http://schemas.openxmlformats.org/presentationml/2006/main">
  <p:tag name="NUM" val="1"/>
</p:tagLst>
</file>

<file path=ppt/tags/tag19.xml><?xml version="1.0" encoding="utf-8"?>
<p:tagLst xmlns:a="http://schemas.openxmlformats.org/drawingml/2006/main" xmlns:r="http://schemas.openxmlformats.org/officeDocument/2006/relationships" xmlns:p="http://schemas.openxmlformats.org/presentationml/2006/main">
  <p:tag name="NUM" val="2"/>
</p:tagLst>
</file>

<file path=ppt/tags/tag20.xml><?xml version="1.0" encoding="utf-8"?>
<p:tagLst xmlns:a="http://schemas.openxmlformats.org/drawingml/2006/main" xmlns:r="http://schemas.openxmlformats.org/officeDocument/2006/relationships" xmlns:p="http://schemas.openxmlformats.org/presentationml/2006/main">
  <p:tag name="NUM" val="2"/>
</p:tagLst>
</file>

<file path=ppt/tags/tag21.xml><?xml version="1.0" encoding="utf-8"?>
<p:tagLst xmlns:a="http://schemas.openxmlformats.org/drawingml/2006/main" xmlns:r="http://schemas.openxmlformats.org/officeDocument/2006/relationships" xmlns:p="http://schemas.openxmlformats.org/presentationml/2006/main">
  <p:tag name="NUM" val="1"/>
</p:tagLst>
</file>

<file path=ppt/tags/tag22.xml><?xml version="1.0" encoding="utf-8"?>
<p:tagLst xmlns:a="http://schemas.openxmlformats.org/drawingml/2006/main" xmlns:r="http://schemas.openxmlformats.org/officeDocument/2006/relationships" xmlns:p="http://schemas.openxmlformats.org/presentationml/2006/main">
  <p:tag name="NUM" val="2"/>
</p:tagLst>
</file>

<file path=ppt/tags/tag2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4.xml><?xml version="1.0" encoding="utf-8"?>
<p:tagLst xmlns:a="http://schemas.openxmlformats.org/drawingml/2006/main" xmlns:r="http://schemas.openxmlformats.org/officeDocument/2006/relationships" xmlns:p="http://schemas.openxmlformats.org/presentationml/2006/main">
  <p:tag name="NUM" val="1"/>
</p:tagLst>
</file>

<file path=ppt/tags/tag25.xml><?xml version="1.0" encoding="utf-8"?>
<p:tagLst xmlns:a="http://schemas.openxmlformats.org/drawingml/2006/main" xmlns:r="http://schemas.openxmlformats.org/officeDocument/2006/relationships" xmlns:p="http://schemas.openxmlformats.org/presentationml/2006/main">
  <p:tag name="NUM" val="2"/>
</p:tagLst>
</file>

<file path=ppt/tags/tag26.xml><?xml version="1.0" encoding="utf-8"?>
<p:tagLst xmlns:a="http://schemas.openxmlformats.org/drawingml/2006/main" xmlns:r="http://schemas.openxmlformats.org/officeDocument/2006/relationships" xmlns:p="http://schemas.openxmlformats.org/presentationml/2006/main">
  <p:tag name="NUM" val="3"/>
</p:tagLst>
</file>

<file path=ppt/tags/tag27.xml><?xml version="1.0" encoding="utf-8"?>
<p:tagLst xmlns:a="http://schemas.openxmlformats.org/drawingml/2006/main" xmlns:r="http://schemas.openxmlformats.org/officeDocument/2006/relationships" xmlns:p="http://schemas.openxmlformats.org/presentationml/2006/main">
  <p:tag name="NUM" val="4"/>
</p:tagLst>
</file>

<file path=ppt/tags/tag28.xml><?xml version="1.0" encoding="utf-8"?>
<p:tagLst xmlns:a="http://schemas.openxmlformats.org/drawingml/2006/main" xmlns:r="http://schemas.openxmlformats.org/officeDocument/2006/relationships" xmlns:p="http://schemas.openxmlformats.org/presentationml/2006/main">
  <p:tag name="NUM" val="5"/>
</p:tagLst>
</file>

<file path=ppt/tags/tag29.xml><?xml version="1.0" encoding="utf-8"?>
<p:tagLst xmlns:a="http://schemas.openxmlformats.org/drawingml/2006/main" xmlns:r="http://schemas.openxmlformats.org/officeDocument/2006/relationships" xmlns:p="http://schemas.openxmlformats.org/presentationml/2006/main">
  <p:tag name="NUM" val="6"/>
</p:tagLst>
</file>

<file path=ppt/tags/tag3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1.xml><?xml version="1.0" encoding="utf-8"?>
<p:tagLst xmlns:a="http://schemas.openxmlformats.org/drawingml/2006/main" xmlns:r="http://schemas.openxmlformats.org/officeDocument/2006/relationships" xmlns:p="http://schemas.openxmlformats.org/presentationml/2006/main">
  <p:tag name="NUM" val="1"/>
</p:tagLst>
</file>

<file path=ppt/tags/tag32.xml><?xml version="1.0" encoding="utf-8"?>
<p:tagLst xmlns:a="http://schemas.openxmlformats.org/drawingml/2006/main" xmlns:r="http://schemas.openxmlformats.org/officeDocument/2006/relationships" xmlns:p="http://schemas.openxmlformats.org/presentationml/2006/main">
  <p:tag name="NUM" val="2"/>
</p:tagLst>
</file>

<file path=ppt/tags/tag33.xml><?xml version="1.0" encoding="utf-8"?>
<p:tagLst xmlns:a="http://schemas.openxmlformats.org/drawingml/2006/main" xmlns:r="http://schemas.openxmlformats.org/officeDocument/2006/relationships" xmlns:p="http://schemas.openxmlformats.org/presentationml/2006/main">
  <p:tag name="NUM" val="3"/>
</p:tagLst>
</file>

<file path=ppt/tags/tag34.xml><?xml version="1.0" encoding="utf-8"?>
<p:tagLst xmlns:a="http://schemas.openxmlformats.org/drawingml/2006/main" xmlns:r="http://schemas.openxmlformats.org/officeDocument/2006/relationships" xmlns:p="http://schemas.openxmlformats.org/presentationml/2006/main">
  <p:tag name="NUM" val="4"/>
</p:tagLst>
</file>

<file path=ppt/tags/tag35.xml><?xml version="1.0" encoding="utf-8"?>
<p:tagLst xmlns:a="http://schemas.openxmlformats.org/drawingml/2006/main" xmlns:r="http://schemas.openxmlformats.org/officeDocument/2006/relationships" xmlns:p="http://schemas.openxmlformats.org/presentationml/2006/main">
  <p:tag name="NUM" val="5"/>
</p:tagLst>
</file>

<file path=ppt/tags/tag36.xml><?xml version="1.0" encoding="utf-8"?>
<p:tagLst xmlns:a="http://schemas.openxmlformats.org/drawingml/2006/main" xmlns:r="http://schemas.openxmlformats.org/officeDocument/2006/relationships" xmlns:p="http://schemas.openxmlformats.org/presentationml/2006/main">
  <p:tag name="NUM" val="6"/>
</p:tagLst>
</file>

<file path=ppt/tags/tag37.xml><?xml version="1.0" encoding="utf-8"?>
<p:tagLst xmlns:a="http://schemas.openxmlformats.org/drawingml/2006/main" xmlns:r="http://schemas.openxmlformats.org/officeDocument/2006/relationships" xmlns:p="http://schemas.openxmlformats.org/presentationml/2006/main">
  <p:tag name="NUM" val="7"/>
</p:tagLst>
</file>

<file path=ppt/tags/tag38.xml><?xml version="1.0" encoding="utf-8"?>
<p:tagLst xmlns:a="http://schemas.openxmlformats.org/drawingml/2006/main" xmlns:r="http://schemas.openxmlformats.org/officeDocument/2006/relationships" xmlns:p="http://schemas.openxmlformats.org/presentationml/2006/main">
  <p:tag name="NUM" val="8"/>
</p:tagLst>
</file>

<file path=ppt/tags/tag39.xml><?xml version="1.0" encoding="utf-8"?>
<p:tagLst xmlns:a="http://schemas.openxmlformats.org/drawingml/2006/main" xmlns:r="http://schemas.openxmlformats.org/officeDocument/2006/relationships" xmlns:p="http://schemas.openxmlformats.org/presentationml/2006/main">
  <p:tag name="NUM" val="9"/>
</p:tagLst>
</file>

<file path=ppt/tags/tag40.xml><?xml version="1.0" encoding="utf-8"?>
<p:tagLst xmlns:a="http://schemas.openxmlformats.org/drawingml/2006/main" xmlns:r="http://schemas.openxmlformats.org/officeDocument/2006/relationships" xmlns:p="http://schemas.openxmlformats.org/presentationml/2006/main">
  <p:tag name="NUM" val="10"/>
</p:tagLst>
</file>

<file path=ppt/tags/tag41.xml><?xml version="1.0" encoding="utf-8"?>
<p:tagLst xmlns:a="http://schemas.openxmlformats.org/drawingml/2006/main" xmlns:r="http://schemas.openxmlformats.org/officeDocument/2006/relationships" xmlns:p="http://schemas.openxmlformats.org/presentationml/2006/main">
  <p:tag name="NUM" val="11"/>
</p:tagLst>
</file>

<file path=ppt/tags/tag42.xml><?xml version="1.0" encoding="utf-8"?>
<p:tagLst xmlns:a="http://schemas.openxmlformats.org/drawingml/2006/main" xmlns:r="http://schemas.openxmlformats.org/officeDocument/2006/relationships" xmlns:p="http://schemas.openxmlformats.org/presentationml/2006/main">
  <p:tag name="NUM" val="12"/>
</p:tagLst>
</file>

<file path=ppt/tags/tag43.xml><?xml version="1.0" encoding="utf-8"?>
<p:tagLst xmlns:a="http://schemas.openxmlformats.org/drawingml/2006/main" xmlns:r="http://schemas.openxmlformats.org/officeDocument/2006/relationships" xmlns:p="http://schemas.openxmlformats.org/presentationml/2006/main">
  <p:tag name="NUM" val="13"/>
</p:tagLst>
</file>

<file path=ppt/tags/tag4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5.xml><?xml version="1.0" encoding="utf-8"?>
<p:tagLst xmlns:a="http://schemas.openxmlformats.org/drawingml/2006/main" xmlns:r="http://schemas.openxmlformats.org/officeDocument/2006/relationships" xmlns:p="http://schemas.openxmlformats.org/presentationml/2006/main">
  <p:tag name="NUM" val="1"/>
</p:tagLst>
</file>

<file path=ppt/tags/tag46.xml><?xml version="1.0" encoding="utf-8"?>
<p:tagLst xmlns:a="http://schemas.openxmlformats.org/drawingml/2006/main" xmlns:r="http://schemas.openxmlformats.org/officeDocument/2006/relationships" xmlns:p="http://schemas.openxmlformats.org/presentationml/2006/main">
  <p:tag name="NUM" val="2"/>
</p:tagLst>
</file>

<file path=ppt/tags/tag47.xml><?xml version="1.0" encoding="utf-8"?>
<p:tagLst xmlns:a="http://schemas.openxmlformats.org/drawingml/2006/main" xmlns:r="http://schemas.openxmlformats.org/officeDocument/2006/relationships" xmlns:p="http://schemas.openxmlformats.org/presentationml/2006/main">
  <p:tag name="NUM" val="3"/>
</p:tagLst>
</file>

<file path=ppt/tags/tag48.xml><?xml version="1.0" encoding="utf-8"?>
<p:tagLst xmlns:a="http://schemas.openxmlformats.org/drawingml/2006/main" xmlns:r="http://schemas.openxmlformats.org/officeDocument/2006/relationships" xmlns:p="http://schemas.openxmlformats.org/presentationml/2006/main">
  <p:tag name="NUM" val="4"/>
</p:tagLst>
</file>

<file path=ppt/tags/tag49.xml><?xml version="1.0" encoding="utf-8"?>
<p:tagLst xmlns:a="http://schemas.openxmlformats.org/drawingml/2006/main" xmlns:r="http://schemas.openxmlformats.org/officeDocument/2006/relationships" xmlns:p="http://schemas.openxmlformats.org/presentationml/2006/main">
  <p:tag name="NUM" val="2"/>
</p:tagLst>
</file>

<file path=ppt/tags/tag50.xml><?xml version="1.0" encoding="utf-8"?>
<p:tagLst xmlns:a="http://schemas.openxmlformats.org/drawingml/2006/main" xmlns:r="http://schemas.openxmlformats.org/officeDocument/2006/relationships" xmlns:p="http://schemas.openxmlformats.org/presentationml/2006/main">
  <p:tag name="NUM" val="1"/>
</p:tagLst>
</file>

<file path=ppt/tags/tag51.xml><?xml version="1.0" encoding="utf-8"?>
<p:tagLst xmlns:a="http://schemas.openxmlformats.org/drawingml/2006/main" xmlns:r="http://schemas.openxmlformats.org/officeDocument/2006/relationships" xmlns:p="http://schemas.openxmlformats.org/presentationml/2006/main">
  <p:tag name="NUM" val="2"/>
</p:tagLst>
</file>

<file path=ppt/tags/tag52.xml><?xml version="1.0" encoding="utf-8"?>
<p:tagLst xmlns:a="http://schemas.openxmlformats.org/drawingml/2006/main" xmlns:r="http://schemas.openxmlformats.org/officeDocument/2006/relationships" xmlns:p="http://schemas.openxmlformats.org/presentationml/2006/main">
  <p:tag name="NUM" val="3"/>
</p:tagLst>
</file>

<file path=ppt/tags/tag53.xml><?xml version="1.0" encoding="utf-8"?>
<p:tagLst xmlns:a="http://schemas.openxmlformats.org/drawingml/2006/main" xmlns:r="http://schemas.openxmlformats.org/officeDocument/2006/relationships" xmlns:p="http://schemas.openxmlformats.org/presentationml/2006/main">
  <p:tag name="NUM" val="4"/>
</p:tagLst>
</file>

<file path=ppt/tags/tag54.xml><?xml version="1.0" encoding="utf-8"?>
<p:tagLst xmlns:a="http://schemas.openxmlformats.org/drawingml/2006/main" xmlns:r="http://schemas.openxmlformats.org/officeDocument/2006/relationships" xmlns:p="http://schemas.openxmlformats.org/presentationml/2006/main">
  <p:tag name="NUM" val="1"/>
</p:tagLst>
</file>

<file path=ppt/tags/tag55.xml><?xml version="1.0" encoding="utf-8"?>
<p:tagLst xmlns:a="http://schemas.openxmlformats.org/drawingml/2006/main" xmlns:r="http://schemas.openxmlformats.org/officeDocument/2006/relationships" xmlns:p="http://schemas.openxmlformats.org/presentationml/2006/main">
  <p:tag name="NUM" val="2"/>
</p:tagLst>
</file>

<file path=ppt/tags/tag56.xml><?xml version="1.0" encoding="utf-8"?>
<p:tagLst xmlns:a="http://schemas.openxmlformats.org/drawingml/2006/main" xmlns:r="http://schemas.openxmlformats.org/officeDocument/2006/relationships" xmlns:p="http://schemas.openxmlformats.org/presentationml/2006/main">
  <p:tag name="NUM" val="3"/>
</p:tagLst>
</file>

<file path=ppt/tags/tag57.xml><?xml version="1.0" encoding="utf-8"?>
<p:tagLst xmlns:a="http://schemas.openxmlformats.org/drawingml/2006/main" xmlns:r="http://schemas.openxmlformats.org/officeDocument/2006/relationships" xmlns:p="http://schemas.openxmlformats.org/presentationml/2006/main">
  <p:tag name="NUM" val="4"/>
</p:tagLst>
</file>

<file path=ppt/tags/tag58.xml><?xml version="1.0" encoding="utf-8"?>
<p:tagLst xmlns:a="http://schemas.openxmlformats.org/drawingml/2006/main" xmlns:r="http://schemas.openxmlformats.org/officeDocument/2006/relationships" xmlns:p="http://schemas.openxmlformats.org/presentationml/2006/main">
  <p:tag name="NUM" val="5"/>
</p:tagLst>
</file>

<file path=ppt/tags/tag59.xml><?xml version="1.0" encoding="utf-8"?>
<p:tagLst xmlns:a="http://schemas.openxmlformats.org/drawingml/2006/main" xmlns:r="http://schemas.openxmlformats.org/officeDocument/2006/relationships" xmlns:p="http://schemas.openxmlformats.org/presentationml/2006/main">
  <p:tag name="NUM" val="6"/>
</p:tagLst>
</file>

<file path=ppt/tags/tag60.xml><?xml version="1.0" encoding="utf-8"?>
<p:tagLst xmlns:a="http://schemas.openxmlformats.org/drawingml/2006/main" xmlns:r="http://schemas.openxmlformats.org/officeDocument/2006/relationships" xmlns:p="http://schemas.openxmlformats.org/presentationml/2006/main">
  <p:tag name="NUM" val="1"/>
</p:tagLst>
</file>

<file path=ppt/tags/tag61.xml><?xml version="1.0" encoding="utf-8"?>
<p:tagLst xmlns:a="http://schemas.openxmlformats.org/drawingml/2006/main" xmlns:r="http://schemas.openxmlformats.org/officeDocument/2006/relationships" xmlns:p="http://schemas.openxmlformats.org/presentationml/2006/main">
  <p:tag name="NUM" val="2"/>
</p:tagLst>
</file>

<file path=ppt/tags/tag62.xml><?xml version="1.0" encoding="utf-8"?>
<p:tagLst xmlns:a="http://schemas.openxmlformats.org/drawingml/2006/main" xmlns:r="http://schemas.openxmlformats.org/officeDocument/2006/relationships" xmlns:p="http://schemas.openxmlformats.org/presentationml/2006/main">
  <p:tag name="NUM" val="3"/>
</p:tagLst>
</file>

<file path=ppt/tags/tag63.xml><?xml version="1.0" encoding="utf-8"?>
<p:tagLst xmlns:a="http://schemas.openxmlformats.org/drawingml/2006/main" xmlns:r="http://schemas.openxmlformats.org/officeDocument/2006/relationships" xmlns:p="http://schemas.openxmlformats.org/presentationml/2006/main">
  <p:tag name="NUM" val="2"/>
</p:tagLst>
</file>

<file path=ppt/tags/tag64.xml><?xml version="1.0" encoding="utf-8"?>
<p:tagLst xmlns:a="http://schemas.openxmlformats.org/drawingml/2006/main" xmlns:r="http://schemas.openxmlformats.org/officeDocument/2006/relationships" xmlns:p="http://schemas.openxmlformats.org/presentationml/2006/main">
  <p:tag name="NUM" val="1"/>
</p:tagLst>
</file>

<file path=ppt/tags/tag65.xml><?xml version="1.0" encoding="utf-8"?>
<p:tagLst xmlns:a="http://schemas.openxmlformats.org/drawingml/2006/main" xmlns:r="http://schemas.openxmlformats.org/officeDocument/2006/relationships" xmlns:p="http://schemas.openxmlformats.org/presentationml/2006/main">
  <p:tag name="NUM" val="2"/>
</p:tagLst>
</file>

<file path=ppt/tags/tag66.xml><?xml version="1.0" encoding="utf-8"?>
<p:tagLst xmlns:a="http://schemas.openxmlformats.org/drawingml/2006/main" xmlns:r="http://schemas.openxmlformats.org/officeDocument/2006/relationships" xmlns:p="http://schemas.openxmlformats.org/presentationml/2006/main">
  <p:tag name="NUM" val="1"/>
</p:tagLst>
</file>

<file path=ppt/tags/tag67.xml><?xml version="1.0" encoding="utf-8"?>
<p:tagLst xmlns:a="http://schemas.openxmlformats.org/drawingml/2006/main" xmlns:r="http://schemas.openxmlformats.org/officeDocument/2006/relationships" xmlns:p="http://schemas.openxmlformats.org/presentationml/2006/main">
  <p:tag name="NUM" val="2"/>
</p:tagLst>
</file>

<file path=ppt/tags/tag68.xml><?xml version="1.0" encoding="utf-8"?>
<p:tagLst xmlns:a="http://schemas.openxmlformats.org/drawingml/2006/main" xmlns:r="http://schemas.openxmlformats.org/officeDocument/2006/relationships" xmlns:p="http://schemas.openxmlformats.org/presentationml/2006/main">
  <p:tag name="NUM" val="3"/>
</p:tagLst>
</file>

<file path=ppt/tags/tag69.xml><?xml version="1.0" encoding="utf-8"?>
<p:tagLst xmlns:a="http://schemas.openxmlformats.org/drawingml/2006/main" xmlns:r="http://schemas.openxmlformats.org/officeDocument/2006/relationships" xmlns:p="http://schemas.openxmlformats.org/presentationml/2006/main">
  <p:tag name="NUM" val="1"/>
</p:tagLst>
</file>

<file path=ppt/tags/tag70.xml><?xml version="1.0" encoding="utf-8"?>
<p:tagLst xmlns:a="http://schemas.openxmlformats.org/drawingml/2006/main" xmlns:r="http://schemas.openxmlformats.org/officeDocument/2006/relationships" xmlns:p="http://schemas.openxmlformats.org/presentationml/2006/main">
  <p:tag name="NUM" val="2"/>
</p:tagLst>
</file>

<file path=ppt/tags/tag71.xml><?xml version="1.0" encoding="utf-8"?>
<p:tagLst xmlns:a="http://schemas.openxmlformats.org/drawingml/2006/main" xmlns:r="http://schemas.openxmlformats.org/officeDocument/2006/relationships" xmlns:p="http://schemas.openxmlformats.org/presentationml/2006/main">
  <p:tag name="NUM" val="1"/>
</p:tagLst>
</file>

<file path=ppt/tags/tag72.xml><?xml version="1.0" encoding="utf-8"?>
<p:tagLst xmlns:a="http://schemas.openxmlformats.org/drawingml/2006/main" xmlns:r="http://schemas.openxmlformats.org/officeDocument/2006/relationships" xmlns:p="http://schemas.openxmlformats.org/presentationml/2006/main">
  <p:tag name="NUM" val="2"/>
</p:tagLst>
</file>

<file path=ppt/tags/tag73.xml><?xml version="1.0" encoding="utf-8"?>
<p:tagLst xmlns:a="http://schemas.openxmlformats.org/drawingml/2006/main" xmlns:r="http://schemas.openxmlformats.org/officeDocument/2006/relationships" xmlns:p="http://schemas.openxmlformats.org/presentationml/2006/main">
  <p:tag name="NUM" val="3"/>
</p:tagLst>
</file>

<file path=ppt/tags/tag74.xml><?xml version="1.0" encoding="utf-8"?>
<p:tagLst xmlns:a="http://schemas.openxmlformats.org/drawingml/2006/main" xmlns:r="http://schemas.openxmlformats.org/officeDocument/2006/relationships" xmlns:p="http://schemas.openxmlformats.org/presentationml/2006/main">
  <p:tag name="NUM" val="4"/>
</p:tagLst>
</file>

<file path=ppt/tags/tag75.xml><?xml version="1.0" encoding="utf-8"?>
<p:tagLst xmlns:a="http://schemas.openxmlformats.org/drawingml/2006/main" xmlns:r="http://schemas.openxmlformats.org/officeDocument/2006/relationships" xmlns:p="http://schemas.openxmlformats.org/presentationml/2006/main">
  <p:tag name="NUM" val="2"/>
</p:tagLst>
</file>

<file path=ppt/tags/tag76.xml><?xml version="1.0" encoding="utf-8"?>
<p:tagLst xmlns:a="http://schemas.openxmlformats.org/drawingml/2006/main" xmlns:r="http://schemas.openxmlformats.org/officeDocument/2006/relationships" xmlns:p="http://schemas.openxmlformats.org/presentationml/2006/main">
  <p:tag name="NUM" val="1"/>
</p:tagLst>
</file>

<file path=ppt/tags/tag77.xml><?xml version="1.0" encoding="utf-8"?>
<p:tagLst xmlns:a="http://schemas.openxmlformats.org/drawingml/2006/main" xmlns:r="http://schemas.openxmlformats.org/officeDocument/2006/relationships" xmlns:p="http://schemas.openxmlformats.org/presentationml/2006/main">
  <p:tag name="NUM" val="2"/>
</p:tagLst>
</file>

<file path=ppt/tags/tag78.xml><?xml version="1.0" encoding="utf-8"?>
<p:tagLst xmlns:a="http://schemas.openxmlformats.org/drawingml/2006/main" xmlns:r="http://schemas.openxmlformats.org/officeDocument/2006/relationships" xmlns:p="http://schemas.openxmlformats.org/presentationml/2006/main">
  <p:tag name="NUM" val="1"/>
</p:tagLst>
</file>

<file path=ppt/tags/tag79.xml><?xml version="1.0" encoding="utf-8"?>
<p:tagLst xmlns:a="http://schemas.openxmlformats.org/drawingml/2006/main" xmlns:r="http://schemas.openxmlformats.org/officeDocument/2006/relationships" xmlns:p="http://schemas.openxmlformats.org/presentationml/2006/main">
  <p:tag name="NUM" val="2"/>
</p:tagLst>
</file>

<file path=ppt/tags/tag80.xml><?xml version="1.0" encoding="utf-8"?>
<p:tagLst xmlns:a="http://schemas.openxmlformats.org/drawingml/2006/main" xmlns:r="http://schemas.openxmlformats.org/officeDocument/2006/relationships" xmlns:p="http://schemas.openxmlformats.org/presentationml/2006/main">
  <p:tag name="NUM" val="1"/>
</p:tagLst>
</file>

<file path=ppt/tags/tag81.xml><?xml version="1.0" encoding="utf-8"?>
<p:tagLst xmlns:a="http://schemas.openxmlformats.org/drawingml/2006/main" xmlns:r="http://schemas.openxmlformats.org/officeDocument/2006/relationships" xmlns:p="http://schemas.openxmlformats.org/presentationml/2006/main">
  <p:tag name="NUM" val="2"/>
</p:tagLst>
</file>

<file path=ppt/tags/tag82.xml><?xml version="1.0" encoding="utf-8"?>
<p:tagLst xmlns:a="http://schemas.openxmlformats.org/drawingml/2006/main" xmlns:r="http://schemas.openxmlformats.org/officeDocument/2006/relationships" xmlns:p="http://schemas.openxmlformats.org/presentationml/2006/main">
  <p:tag name="NUM" val="3"/>
</p:tagLst>
</file>

<file path=ppt/tags/tag83.xml><?xml version="1.0" encoding="utf-8"?>
<p:tagLst xmlns:a="http://schemas.openxmlformats.org/drawingml/2006/main" xmlns:r="http://schemas.openxmlformats.org/officeDocument/2006/relationships" xmlns:p="http://schemas.openxmlformats.org/presentationml/2006/main">
  <p:tag name="NUM" val="4"/>
</p:tagLst>
</file>

<file path=ppt/tags/tag84.xml><?xml version="1.0" encoding="utf-8"?>
<p:tagLst xmlns:a="http://schemas.openxmlformats.org/drawingml/2006/main" xmlns:r="http://schemas.openxmlformats.org/officeDocument/2006/relationships" xmlns:p="http://schemas.openxmlformats.org/presentationml/2006/main">
  <p:tag name="NUM" val="5"/>
</p:tagLst>
</file>

<file path=ppt/tags/tag85.xml><?xml version="1.0" encoding="utf-8"?>
<p:tagLst xmlns:a="http://schemas.openxmlformats.org/drawingml/2006/main" xmlns:r="http://schemas.openxmlformats.org/officeDocument/2006/relationships" xmlns:p="http://schemas.openxmlformats.org/presentationml/2006/main">
  <p:tag name="NUM" val="6"/>
</p:tagLst>
</file>

<file path=ppt/tags/tag86.xml><?xml version="1.0" encoding="utf-8"?>
<p:tagLst xmlns:a="http://schemas.openxmlformats.org/drawingml/2006/main" xmlns:r="http://schemas.openxmlformats.org/officeDocument/2006/relationships" xmlns:p="http://schemas.openxmlformats.org/presentationml/2006/main">
  <p:tag name="NUM" val="1"/>
</p:tagLst>
</file>

<file path=ppt/tags/tag87.xml><?xml version="1.0" encoding="utf-8"?>
<p:tagLst xmlns:a="http://schemas.openxmlformats.org/drawingml/2006/main" xmlns:r="http://schemas.openxmlformats.org/officeDocument/2006/relationships" xmlns:p="http://schemas.openxmlformats.org/presentationml/2006/main">
  <p:tag name="NUM" val="2"/>
</p:tagLst>
</file>

<file path=ppt/tags/tag88.xml><?xml version="1.0" encoding="utf-8"?>
<p:tagLst xmlns:a="http://schemas.openxmlformats.org/drawingml/2006/main" xmlns:r="http://schemas.openxmlformats.org/officeDocument/2006/relationships" xmlns:p="http://schemas.openxmlformats.org/presentationml/2006/main">
  <p:tag name="NUM" val="3"/>
</p:tagLst>
</file>

<file path=ppt/tags/tag89.xml><?xml version="1.0" encoding="utf-8"?>
<p:tagLst xmlns:a="http://schemas.openxmlformats.org/drawingml/2006/main" xmlns:r="http://schemas.openxmlformats.org/officeDocument/2006/relationships" xmlns:p="http://schemas.openxmlformats.org/presentationml/2006/main">
  <p:tag name="NUM" val="4"/>
</p:tagLst>
</file>

<file path=ppt/tags/tag90.xml><?xml version="1.0" encoding="utf-8"?>
<p:tagLst xmlns:a="http://schemas.openxmlformats.org/drawingml/2006/main" xmlns:r="http://schemas.openxmlformats.org/officeDocument/2006/relationships" xmlns:p="http://schemas.openxmlformats.org/presentationml/2006/main">
  <p:tag name="NUM" val="1"/>
</p:tagLst>
</file>

<file path=ppt/tags/tag91.xml><?xml version="1.0" encoding="utf-8"?>
<p:tagLst xmlns:a="http://schemas.openxmlformats.org/drawingml/2006/main" xmlns:r="http://schemas.openxmlformats.org/officeDocument/2006/relationships" xmlns:p="http://schemas.openxmlformats.org/presentationml/2006/main">
  <p:tag name="NUM" val="2"/>
</p:tagLst>
</file>

<file path=ppt/tags/tag92.xml><?xml version="1.0" encoding="utf-8"?>
<p:tagLst xmlns:a="http://schemas.openxmlformats.org/drawingml/2006/main" xmlns:r="http://schemas.openxmlformats.org/officeDocument/2006/relationships" xmlns:p="http://schemas.openxmlformats.org/presentationml/2006/main">
  <p:tag name="NUM" val="2"/>
</p:tagLst>
</file>

<file path=ppt/tags/tag93.xml><?xml version="1.0" encoding="utf-8"?>
<p:tagLst xmlns:a="http://schemas.openxmlformats.org/drawingml/2006/main" xmlns:r="http://schemas.openxmlformats.org/officeDocument/2006/relationships" xmlns:p="http://schemas.openxmlformats.org/presentationml/2006/main">
  <p:tag name="NUM" val="1"/>
</p:tagLst>
</file>

<file path=ppt/tags/tag94.xml><?xml version="1.0" encoding="utf-8"?>
<p:tagLst xmlns:a="http://schemas.openxmlformats.org/drawingml/2006/main" xmlns:r="http://schemas.openxmlformats.org/officeDocument/2006/relationships" xmlns:p="http://schemas.openxmlformats.org/presentationml/2006/main">
  <p:tag name="NUM" val="2"/>
</p:tagLst>
</file>

<file path=ppt/tags/tag95.xml><?xml version="1.0" encoding="utf-8"?>
<p:tagLst xmlns:a="http://schemas.openxmlformats.org/drawingml/2006/main" xmlns:r="http://schemas.openxmlformats.org/officeDocument/2006/relationships" xmlns:p="http://schemas.openxmlformats.org/presentationml/2006/main">
  <p:tag name="NUM" val="3"/>
</p:tagLst>
</file>

<file path=ppt/tags/tag96.xml><?xml version="1.0" encoding="utf-8"?>
<p:tagLst xmlns:a="http://schemas.openxmlformats.org/drawingml/2006/main" xmlns:r="http://schemas.openxmlformats.org/officeDocument/2006/relationships" xmlns:p="http://schemas.openxmlformats.org/presentationml/2006/main">
  <p:tag name="NUM" val="1"/>
</p:tagLst>
</file>

<file path=ppt/tags/tag97.xml><?xml version="1.0" encoding="utf-8"?>
<p:tagLst xmlns:a="http://schemas.openxmlformats.org/drawingml/2006/main" xmlns:r="http://schemas.openxmlformats.org/officeDocument/2006/relationships" xmlns:p="http://schemas.openxmlformats.org/presentationml/2006/main">
  <p:tag name="NUM" val="2"/>
</p:tagLst>
</file>

<file path=ppt/tags/tag98.xml><?xml version="1.0" encoding="utf-8"?>
<p:tagLst xmlns:a="http://schemas.openxmlformats.org/drawingml/2006/main" xmlns:r="http://schemas.openxmlformats.org/officeDocument/2006/relationships" xmlns:p="http://schemas.openxmlformats.org/presentationml/2006/main">
  <p:tag name="NUM" val="3"/>
</p:tagLst>
</file>

<file path=ppt/tags/tag99.xml><?xml version="1.0" encoding="utf-8"?>
<p:tagLst xmlns:a="http://schemas.openxmlformats.org/drawingml/2006/main" xmlns:r="http://schemas.openxmlformats.org/officeDocument/2006/relationships" xmlns:p="http://schemas.openxmlformats.org/presentationml/2006/main">
  <p:tag name="NUM" val="1"/>
</p:tagLst>
</file>

<file path=ppt/tags/tag100.xml><?xml version="1.0" encoding="utf-8"?>
<p:tagLst xmlns:a="http://schemas.openxmlformats.org/drawingml/2006/main" xmlns:r="http://schemas.openxmlformats.org/officeDocument/2006/relationships" xmlns:p="http://schemas.openxmlformats.org/presentationml/2006/main">
  <p:tag name="NUM" val="2"/>
</p:tagLst>
</file>

<file path=ppt/tags/tag101.xml><?xml version="1.0" encoding="utf-8"?>
<p:tagLst xmlns:a="http://schemas.openxmlformats.org/drawingml/2006/main" xmlns:r="http://schemas.openxmlformats.org/officeDocument/2006/relationships" xmlns:p="http://schemas.openxmlformats.org/presentationml/2006/main">
  <p:tag name="NUM" val="3"/>
</p:tagLst>
</file>

<file path=ppt/tags/tag102.xml><?xml version="1.0" encoding="utf-8"?>
<p:tagLst xmlns:a="http://schemas.openxmlformats.org/drawingml/2006/main" xmlns:r="http://schemas.openxmlformats.org/officeDocument/2006/relationships" xmlns:p="http://schemas.openxmlformats.org/presentationml/2006/main">
  <p:tag name="NUM" val="4"/>
</p:tagLst>
</file>

<file path=ppt/tags/tag103.xml><?xml version="1.0" encoding="utf-8"?>
<p:tagLst xmlns:a="http://schemas.openxmlformats.org/drawingml/2006/main" xmlns:r="http://schemas.openxmlformats.org/officeDocument/2006/relationships" xmlns:p="http://schemas.openxmlformats.org/presentationml/2006/main">
  <p:tag name="NUM" val="5"/>
</p:tagLst>
</file>

<file path=ppt/tags/tag104.xml><?xml version="1.0" encoding="utf-8"?>
<p:tagLst xmlns:a="http://schemas.openxmlformats.org/drawingml/2006/main" xmlns:r="http://schemas.openxmlformats.org/officeDocument/2006/relationships" xmlns:p="http://schemas.openxmlformats.org/presentationml/2006/main">
  <p:tag name="NUM" val="6"/>
</p:tagLst>
</file>

<file path=ppt/tags/tag105.xml><?xml version="1.0" encoding="utf-8"?>
<p:tagLst xmlns:a="http://schemas.openxmlformats.org/drawingml/2006/main" xmlns:r="http://schemas.openxmlformats.org/officeDocument/2006/relationships" xmlns:p="http://schemas.openxmlformats.org/presentationml/2006/main">
  <p:tag name="NUM" val="8"/>
</p:tagLst>
</file>

<file path=ppt/tags/tag106.xml><?xml version="1.0" encoding="utf-8"?>
<p:tagLst xmlns:a="http://schemas.openxmlformats.org/drawingml/2006/main" xmlns:r="http://schemas.openxmlformats.org/officeDocument/2006/relationships" xmlns:p="http://schemas.openxmlformats.org/presentationml/2006/main">
  <p:tag name="NUM" val="1"/>
</p:tagLst>
</file>

<file path=ppt/tags/tag107.xml><?xml version="1.0" encoding="utf-8"?>
<p:tagLst xmlns:a="http://schemas.openxmlformats.org/drawingml/2006/main" xmlns:r="http://schemas.openxmlformats.org/officeDocument/2006/relationships" xmlns:p="http://schemas.openxmlformats.org/presentationml/2006/main">
  <p:tag name="NUM" val="2"/>
</p:tagLst>
</file>

<file path=ppt/tags/tag108.xml><?xml version="1.0" encoding="utf-8"?>
<p:tagLst xmlns:a="http://schemas.openxmlformats.org/drawingml/2006/main" xmlns:r="http://schemas.openxmlformats.org/officeDocument/2006/relationships" xmlns:p="http://schemas.openxmlformats.org/presentationml/2006/main">
  <p:tag name="NUM" val="3"/>
</p:tagLst>
</file>

<file path=ppt/tags/tag109.xml><?xml version="1.0" encoding="utf-8"?>
<p:tagLst xmlns:a="http://schemas.openxmlformats.org/drawingml/2006/main" xmlns:r="http://schemas.openxmlformats.org/officeDocument/2006/relationships" xmlns:p="http://schemas.openxmlformats.org/presentationml/2006/main">
  <p:tag name="NUM" val="4"/>
</p:tagLst>
</file>

<file path=ppt/tags/tag110.xml><?xml version="1.0" encoding="utf-8"?>
<p:tagLst xmlns:a="http://schemas.openxmlformats.org/drawingml/2006/main" xmlns:r="http://schemas.openxmlformats.org/officeDocument/2006/relationships" xmlns:p="http://schemas.openxmlformats.org/presentationml/2006/main">
  <p:tag name="NUM" val="5"/>
</p:tagLst>
</file>

<file path=ppt/tags/tag111.xml><?xml version="1.0" encoding="utf-8"?>
<p:tagLst xmlns:a="http://schemas.openxmlformats.org/drawingml/2006/main" xmlns:r="http://schemas.openxmlformats.org/officeDocument/2006/relationships" xmlns:p="http://schemas.openxmlformats.org/presentationml/2006/main">
  <p:tag name="NUM" val="6"/>
</p:tagLst>
</file>

<file path=ppt/tags/tag112.xml><?xml version="1.0" encoding="utf-8"?>
<p:tagLst xmlns:a="http://schemas.openxmlformats.org/drawingml/2006/main" xmlns:r="http://schemas.openxmlformats.org/officeDocument/2006/relationships" xmlns:p="http://schemas.openxmlformats.org/presentationml/2006/main">
  <p:tag name="NUM" val="7"/>
</p:tagLst>
</file>

<file path=ppt/tags/tag113.xml><?xml version="1.0" encoding="utf-8"?>
<p:tagLst xmlns:a="http://schemas.openxmlformats.org/drawingml/2006/main" xmlns:r="http://schemas.openxmlformats.org/officeDocument/2006/relationships" xmlns:p="http://schemas.openxmlformats.org/presentationml/2006/main">
  <p:tag name="NUM" val="8"/>
</p:tagLst>
</file>

<file path=ppt/tags/tag114.xml><?xml version="1.0" encoding="utf-8"?>
<p:tagLst xmlns:a="http://schemas.openxmlformats.org/drawingml/2006/main" xmlns:r="http://schemas.openxmlformats.org/officeDocument/2006/relationships" xmlns:p="http://schemas.openxmlformats.org/presentationml/2006/main">
  <p:tag name="NUM" val="9"/>
</p:tagLst>
</file>

<file path=ppt/theme/theme1.xml><?xml version="1.0" encoding="utf-8"?>
<a:theme xmlns:a="http://schemas.openxmlformats.org/drawingml/2006/main" name="1_Thème Office">
  <a:themeElements>
    <a:clrScheme name="Thème 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Thème 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Thème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2_Thème Office">
  <a:themeElements>
    <a:clrScheme name="Thème 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Thème 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Thème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Contenu">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8686E71800CFA94F9B9E7E5EB7B9CD7B" ma:contentTypeVersion="16" ma:contentTypeDescription="Crée un document." ma:contentTypeScope="" ma:versionID="e1eadfb8930593e1b402b124dfe9a5b0">
  <xsd:schema xmlns:xsd="http://www.w3.org/2001/XMLSchema" xmlns:xs="http://www.w3.org/2001/XMLSchema" xmlns:p="http://schemas.microsoft.com/office/2006/metadata/properties" xmlns:ns2="2077304e-85f5-48cc-9a7b-07ec2493db2a" xmlns:ns3="4df876fc-a0a0-45a9-b597-b04cd318e895" targetNamespace="http://schemas.microsoft.com/office/2006/metadata/properties" ma:root="true" ma:fieldsID="acb7780c1f6d4060f75a88df718c806d" ns2:_="" ns3:_="">
    <xsd:import namespace="2077304e-85f5-48cc-9a7b-07ec2493db2a"/>
    <xsd:import namespace="4df876fc-a0a0-45a9-b597-b04cd318e895"/>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LengthInSeconds" minOccurs="0"/>
                <xsd:element ref="ns2:lcf76f155ced4ddcb4097134ff3c332f" minOccurs="0"/>
                <xsd:element ref="ns3:TaxCatchAll" minOccurs="0"/>
                <xsd:element ref="ns2:MediaServiceGenerationTime" minOccurs="0"/>
                <xsd:element ref="ns2:MediaServiceEventHashCode" minOccurs="0"/>
                <xsd:element ref="ns2:MediaServiceOCR" minOccurs="0"/>
                <xsd:element ref="ns2:MediaServiceLocation" minOccurs="0"/>
                <xsd:element ref="ns3:SharedWithUsers" minOccurs="0"/>
                <xsd:element ref="ns3:SharedWithDetails" minOccurs="0"/>
                <xsd:element ref="ns2:MediaServiceObjectDetectorVersions" minOccurs="0"/>
                <xsd:element ref="ns2:MediaServiceSearchProperties" minOccurs="0"/>
                <xsd:element ref="ns2:_Flow_SignoffStatu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2077304e-85f5-48cc-9a7b-07ec2493db2a"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LengthInSeconds" ma:index="11" nillable="true" ma:displayName="MediaLengthInSeconds" ma:hidden="true" ma:internalName="MediaLengthInSeconds" ma:readOnly="true">
      <xsd:simpleType>
        <xsd:restriction base="dms:Unknown"/>
      </xsd:simpleType>
    </xsd:element>
    <xsd:element name="lcf76f155ced4ddcb4097134ff3c332f" ma:index="13" nillable="true" ma:taxonomy="true" ma:internalName="lcf76f155ced4ddcb4097134ff3c332f" ma:taxonomyFieldName="MediaServiceImageTags" ma:displayName="Balises d’images" ma:readOnly="false" ma:fieldId="{5cf76f15-5ced-4ddc-b409-7134ff3c332f}" ma:taxonomyMulti="true" ma:sspId="992376ca-b19f-4c57-acb0-2add29dd9483" ma:termSetId="09814cd3-568e-fe90-9814-8d621ff8fb84" ma:anchorId="fba54fb3-c3e1-fe81-a776-ca4b69148c4d" ma:open="true" ma:isKeyword="false">
      <xsd:complexType>
        <xsd:sequence>
          <xsd:element ref="pc:Terms" minOccurs="0" maxOccurs="1"/>
        </xsd:sequence>
      </xsd:complex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ServiceLocation" ma:index="18" nillable="true" ma:displayName="Location" ma:internalName="MediaServiceLocation" ma:readOnly="true">
      <xsd:simpleType>
        <xsd:restriction base="dms:Text"/>
      </xsd:simpleType>
    </xsd:element>
    <xsd:element name="MediaServiceObjectDetectorVersions" ma:index="21"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2" nillable="true" ma:displayName="MediaServiceSearchProperties" ma:hidden="true" ma:internalName="MediaServiceSearchProperties" ma:readOnly="true">
      <xsd:simpleType>
        <xsd:restriction base="dms:Note"/>
      </xsd:simpleType>
    </xsd:element>
    <xsd:element name="_Flow_SignoffStatus" ma:index="23" nillable="true" ma:displayName="État de validation" ma:internalName="_x00c9_tat_x0020_de_x0020_validation">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4df876fc-a0a0-45a9-b597-b04cd318e895"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e6572ff4-3bb2-4c8d-89da-84ffa0676c6c}" ma:internalName="TaxCatchAll" ma:showField="CatchAllData" ma:web="4df876fc-a0a0-45a9-b597-b04cd318e895">
      <xsd:complexType>
        <xsd:complexContent>
          <xsd:extension base="dms:MultiChoiceLookup">
            <xsd:sequence>
              <xsd:element name="Value" type="dms:Lookup" maxOccurs="unbounded" minOccurs="0" nillable="true"/>
            </xsd:sequence>
          </xsd:extension>
        </xsd:complexContent>
      </xsd:complexType>
    </xsd:element>
    <xsd:element name="SharedWithUsers" ma:index="19" nillable="true" ma:displayName="Partagé avec"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0" nillable="true" ma:displayName="Partagé avec dé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ype de contenu"/>
        <xsd:element ref="dc:title" minOccurs="0" maxOccurs="1" ma:index="4" ma:displayName="Titr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2077304e-85f5-48cc-9a7b-07ec2493db2a">
      <Terms xmlns="http://schemas.microsoft.com/office/infopath/2007/PartnerControls"/>
    </lcf76f155ced4ddcb4097134ff3c332f>
    <TaxCatchAll xmlns="4df876fc-a0a0-45a9-b597-b04cd318e895" xsi:nil="true"/>
    <_Flow_SignoffStatus xmlns="2077304e-85f5-48cc-9a7b-07ec2493db2a" xsi:nil="true"/>
  </documentManagement>
</p:properties>
</file>

<file path=customXml/itemProps1.xml><?xml version="1.0" encoding="utf-8"?>
<ds:datastoreItem xmlns:ds="http://schemas.openxmlformats.org/officeDocument/2006/customXml" ds:itemID="{EC4473B5-9B5A-469E-A2DB-8F1F74BBBDD8}"/>
</file>

<file path=customXml/itemProps2.xml><?xml version="1.0" encoding="utf-8"?>
<ds:datastoreItem xmlns:ds="http://schemas.openxmlformats.org/officeDocument/2006/customXml" ds:itemID="{C7558F73-2DA6-45CE-AEF9-F807ABE1D72F}"/>
</file>

<file path=customXml/itemProps3.xml><?xml version="1.0" encoding="utf-8"?>
<ds:datastoreItem xmlns:ds="http://schemas.openxmlformats.org/officeDocument/2006/customXml" ds:itemID="{95C3BE6D-5516-43E0-8779-AA4A77C0706F}"/>
</file>

<file path=docProps/app.xml><?xml version="1.0" encoding="utf-8"?>
<Properties xmlns="http://schemas.openxmlformats.org/officeDocument/2006/extended-properties" xmlns:vt="http://schemas.openxmlformats.org/officeDocument/2006/docPropsVTypes">
  <TotalTime>2167</TotalTime>
  <Words>7035</Words>
  <Application>Microsoft Office PowerPoint</Application>
  <PresentationFormat>Grand écran</PresentationFormat>
  <Paragraphs>546</Paragraphs>
  <Slides>26</Slides>
  <Notes>25</Notes>
  <HiddenSlides>0</HiddenSlides>
  <MMClips>0</MMClips>
  <ScaleCrop>false</ScaleCrop>
  <HeadingPairs>
    <vt:vector size="6" baseType="variant">
      <vt:variant>
        <vt:lpstr>Polices utilisées</vt:lpstr>
      </vt:variant>
      <vt:variant>
        <vt:i4>14</vt:i4>
      </vt:variant>
      <vt:variant>
        <vt:lpstr>Thème</vt:lpstr>
      </vt:variant>
      <vt:variant>
        <vt:i4>3</vt:i4>
      </vt:variant>
      <vt:variant>
        <vt:lpstr>Titres des diapositives</vt:lpstr>
      </vt:variant>
      <vt:variant>
        <vt:i4>26</vt:i4>
      </vt:variant>
    </vt:vector>
  </HeadingPairs>
  <TitlesOfParts>
    <vt:vector size="43" baseType="lpstr">
      <vt:lpstr>acumin-pro</vt:lpstr>
      <vt:lpstr>Arial</vt:lpstr>
      <vt:lpstr>Calibri</vt:lpstr>
      <vt:lpstr>foundry_context_regularRg</vt:lpstr>
      <vt:lpstr>Gordita</vt:lpstr>
      <vt:lpstr>Helvetica</vt:lpstr>
      <vt:lpstr>inherit</vt:lpstr>
      <vt:lpstr>Open Sans</vt:lpstr>
      <vt:lpstr>Roboto</vt:lpstr>
      <vt:lpstr>Roboto-Regular</vt:lpstr>
      <vt:lpstr>Segoe UI</vt:lpstr>
      <vt:lpstr>Symbol</vt:lpstr>
      <vt:lpstr>Times New Roman</vt:lpstr>
      <vt:lpstr>Wingdings</vt:lpstr>
      <vt:lpstr>1_Thème Office</vt:lpstr>
      <vt:lpstr>2_Thème Office</vt:lpstr>
      <vt:lpstr>Contenu</vt:lpstr>
      <vt:lpstr>Démystifier les normes du travail : bien appliquer vos droits et obligations en tant qu’employeurs</vt:lpstr>
      <vt:lpstr>Présentation PowerPoint</vt:lpstr>
      <vt:lpstr>LE RÔLE ET LE MANDAT DE LA CNESST</vt:lpstr>
      <vt:lpstr>RÔLE ET MANDATS DE LA CNESST</vt:lpstr>
      <vt:lpstr>RÔLE ET MANDAT – NORMES DU TRAVAIL </vt:lpstr>
      <vt:lpstr>LOI SUR LES NORMES DU TRAVAIL (LNT)</vt:lpstr>
      <vt:lpstr>LE DROIT DE GESTION DE L’EMPLOYEUR</vt:lpstr>
      <vt:lpstr>L’EXERCICE DU DROIT DE GESTION</vt:lpstr>
      <vt:lpstr>L’ EXERCICE DU DROIT DE GESTION</vt:lpstr>
      <vt:lpstr>MESURES DISCIPLINAIRES</vt:lpstr>
      <vt:lpstr>LA FIN D’EMPLOI ET LA NOTION DE FAUTE GRAVE</vt:lpstr>
      <vt:lpstr>TYPES DE FIN D’EMPLOI</vt:lpstr>
      <vt:lpstr>AVIS DE CESSATION D’EMPLOI OU D’UNE MISE À PIED</vt:lpstr>
      <vt:lpstr>CERTAINES EXCEPTIONS</vt:lpstr>
      <vt:lpstr>FAUTE GRAVE</vt:lpstr>
      <vt:lpstr>LES NOUVEAUTÉS LÉGISLATIVES</vt:lpstr>
      <vt:lpstr>NOUVELLES DISPOSITIONS SUR LES DOCUMENTS ATTESTANT LE MOTIF DE L’ABSENCE</vt:lpstr>
      <vt:lpstr>ABSENCES ET DOCUMENTS POUVANT ÊTRE DEMANDÉS</vt:lpstr>
      <vt:lpstr>OBLIGATIONS DE L’EMPLOYEUR AU REGARD DU HARCÈLEMENT AU TRAVAIL</vt:lpstr>
      <vt:lpstr>NOUVELLES DISPOSITIONS LÉGISLATIVES EN MATIÈRE DE HARCÈLEMENT AU TRAVAIL</vt:lpstr>
      <vt:lpstr>NOUVELLES DISPOSITIONS LÉGISLATIVES EN MATIÈRE DE HARCÈLEMENT AU TRAVAIL</vt:lpstr>
      <vt:lpstr>RESSOURCES, FORMATIONS ET OUTILS</vt:lpstr>
      <vt:lpstr>LES FORMATIONS À DISTANCE EN MATIÈRE DE NORMES DU TRAVAIL</vt:lpstr>
      <vt:lpstr>D’AUTRES OUTILS POUR VOUS AIDER</vt:lpstr>
      <vt:lpstr>NOUS JOINDRE</vt:lpstr>
      <vt:lpstr>PÉRIODE DE QUESTIONS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dans le cadre du Sommet de l’association des détaillants (ADA)</dc:title>
  <dc:creator>Pier-Luc Bédard</dc:creator>
  <cp:lastModifiedBy>Caroline Gauthier</cp:lastModifiedBy>
  <cp:revision>5</cp:revision>
  <dcterms:created xsi:type="dcterms:W3CDTF">2025-01-31T13:10:37Z</dcterms:created>
  <dcterms:modified xsi:type="dcterms:W3CDTF">2025-02-10T19:23:13Z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JCWorkbookID">
    <vt:lpwstr>f7e488be-6188-4ae6-8a64-a63ffbc34667</vt:lpwstr>
  </property>
  <property fmtid="{D5CDD505-2E9C-101B-9397-08002B2CF9AE}" pid="3" name="ContentTypeId">
    <vt:lpwstr>0x0101008686E71800CFA94F9B9E7E5EB7B9CD7B</vt:lpwstr>
  </property>
</Properties>
</file>